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92" r:id="rId5"/>
    <p:sldId id="260" r:id="rId6"/>
    <p:sldId id="261" r:id="rId7"/>
    <p:sldId id="259" r:id="rId8"/>
    <p:sldId id="262" r:id="rId9"/>
    <p:sldId id="263" r:id="rId10"/>
    <p:sldId id="264" r:id="rId11"/>
    <p:sldId id="267" r:id="rId12"/>
    <p:sldId id="278" r:id="rId13"/>
    <p:sldId id="269" r:id="rId14"/>
    <p:sldId id="271" r:id="rId15"/>
    <p:sldId id="272" r:id="rId16"/>
    <p:sldId id="279" r:id="rId17"/>
    <p:sldId id="274" r:id="rId18"/>
    <p:sldId id="277" r:id="rId19"/>
    <p:sldId id="276" r:id="rId20"/>
    <p:sldId id="275" r:id="rId21"/>
    <p:sldId id="291" r:id="rId22"/>
    <p:sldId id="293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ndall_tau_rank_correlation_coefficient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Kendall_tau_rank_correlation_coefficient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228600"/>
            <a:ext cx="2111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inflated models</a:t>
            </a:r>
          </a:p>
          <a:p>
            <a:r>
              <a:rPr lang="en-US" dirty="0"/>
              <a:t>Kendall’s tau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92155" y="381000"/>
            <a:ext cx="936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-64532"/>
            <a:ext cx="355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Next, we consider a Poisson model..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9002806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2438400"/>
            <a:ext cx="4038600" cy="3977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5715000" y="5181600"/>
            <a:ext cx="838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248400" y="4800600"/>
            <a:ext cx="291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doesn’t go below zero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724400" y="2209800"/>
            <a:ext cx="914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38800" y="1981200"/>
            <a:ext cx="3605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 is considerably worse than linear;</a:t>
            </a:r>
          </a:p>
          <a:p>
            <a:r>
              <a:rPr lang="en-US" dirty="0"/>
              <a:t>Assumption that mean==variance</a:t>
            </a:r>
          </a:p>
          <a:p>
            <a:r>
              <a:rPr lang="en-US" dirty="0"/>
              <a:t>seems a poor one..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2994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the zero-inflated Poisson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304800"/>
            <a:ext cx="8350250" cy="226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7425" y="2473325"/>
            <a:ext cx="4284964" cy="430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1219200"/>
            <a:ext cx="5753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886200" y="1752600"/>
            <a:ext cx="2590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363" y="533400"/>
            <a:ext cx="86772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5410200" y="2514600"/>
            <a:ext cx="533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05600" y="35814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58750"/>
            <a:ext cx="8496300" cy="159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828800"/>
            <a:ext cx="4749800" cy="473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742368" y="0"/>
            <a:ext cx="242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/>
              <a:t>negative binomial…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164068"/>
            <a:ext cx="4312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Finally, the zero inflated negative binomial…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762000"/>
            <a:ext cx="8788400" cy="242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114800"/>
            <a:ext cx="8470900" cy="187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3669268"/>
            <a:ext cx="221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</a:t>
            </a:r>
            <a:r>
              <a:rPr lang="en-US" dirty="0" err="1"/>
              <a:t>Zuur</a:t>
            </a:r>
            <a:r>
              <a:rPr lang="en-US" dirty="0"/>
              <a:t> book…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19800" y="1695450"/>
            <a:ext cx="2286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67400" y="1981200"/>
            <a:ext cx="2533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/>
          <p:nvPr/>
        </p:nvCxnSpPr>
        <p:spPr>
          <a:xfrm flipV="1">
            <a:off x="3810000" y="1905000"/>
            <a:ext cx="2133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181600" y="22098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8534400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800508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399"/>
            <a:ext cx="7467600" cy="628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71600" y="152400"/>
            <a:ext cx="3539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summary view of all our models…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6800" y="685800"/>
            <a:ext cx="7411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</a:t>
            </a:r>
            <a:r>
              <a:rPr lang="en-US" dirty="0" err="1"/>
              <a:t>Zuur</a:t>
            </a:r>
            <a:r>
              <a:rPr lang="en-US" dirty="0"/>
              <a:t> book; we can look at Pearson residuals vs. model or covariates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575" y="1377950"/>
            <a:ext cx="857885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11668"/>
            <a:ext cx="6109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None of these models are free </a:t>
            </a:r>
            <a:r>
              <a:rPr lang="en-US"/>
              <a:t>from patterns </a:t>
            </a:r>
            <a:r>
              <a:rPr lang="en-US" dirty="0"/>
              <a:t>in their residuals..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3850"/>
            <a:ext cx="678815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1524000"/>
            <a:ext cx="5213350" cy="526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0"/>
            <a:ext cx="5414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often see lots of zeros in our sequence datasheets…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533400"/>
            <a:ext cx="8915400" cy="4140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4876800"/>
            <a:ext cx="87550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source of all these zeros is not entirely clear…</a:t>
            </a:r>
          </a:p>
          <a:p>
            <a:r>
              <a:rPr lang="en-US" dirty="0"/>
              <a:t>Sequencing error, </a:t>
            </a:r>
            <a:r>
              <a:rPr lang="en-US" dirty="0" err="1"/>
              <a:t>mis</a:t>
            </a:r>
            <a:r>
              <a:rPr lang="en-US" dirty="0"/>
              <a:t>-classified </a:t>
            </a:r>
            <a:r>
              <a:rPr lang="en-US" dirty="0" err="1"/>
              <a:t>taxa</a:t>
            </a:r>
            <a:r>
              <a:rPr lang="en-US" dirty="0"/>
              <a:t>, lack of sequencing depth in some samples,</a:t>
            </a:r>
          </a:p>
          <a:p>
            <a:r>
              <a:rPr lang="en-US" dirty="0"/>
              <a:t>Biological diversity (we all have a few unique bugs that are not shared across many people).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6428601"/>
            <a:ext cx="7924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http://afodor.github.io/classes/stats2015/caseControlData.txt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1676400"/>
            <a:ext cx="52959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9200" y="533400"/>
            <a:ext cx="6457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non-parametric alternative with a (just barely) significant p-value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04800"/>
            <a:ext cx="67165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inflated models are an area of very active research in genomics…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990600"/>
            <a:ext cx="8534400" cy="18335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3276600"/>
            <a:ext cx="8610600" cy="1318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8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609600"/>
            <a:ext cx="4754924" cy="60442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400" y="76200"/>
            <a:ext cx="4894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 tend to view these models with some suspicion…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85800"/>
            <a:ext cx="3581400" cy="687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99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04800"/>
            <a:ext cx="2111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 inflated models</a:t>
            </a:r>
          </a:p>
          <a:p>
            <a:r>
              <a:rPr lang="en-US" dirty="0"/>
              <a:t>Kendall’s tau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752600" y="762000"/>
            <a:ext cx="9368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07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152400"/>
            <a:ext cx="7287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Kendall Rank Correlation – A non-parametric alternative to linear regression</a:t>
            </a:r>
          </a:p>
        </p:txBody>
      </p:sp>
      <p:pic>
        <p:nvPicPr>
          <p:cNvPr id="3891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219200"/>
            <a:ext cx="8686800" cy="162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524000" y="63246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http://en.wikipedia.org/wiki/Kendall_tau_rank_correlation_coefficient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44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762000"/>
            <a:ext cx="8686800" cy="452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524000" y="6324600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http://en.wikipedia.org/wiki/Kendall_tau_rank_correlation_coefficient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7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990600"/>
            <a:ext cx="6677025" cy="479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5400000">
            <a:off x="3657600" y="11430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66800" y="152400"/>
            <a:ext cx="485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test is not part of the main distribution in R…</a:t>
            </a:r>
          </a:p>
        </p:txBody>
      </p:sp>
    </p:spTree>
    <p:extLst>
      <p:ext uri="{BB962C8B-B14F-4D97-AF65-F5344CB8AC3E}">
        <p14:creationId xmlns:p14="http://schemas.microsoft.com/office/powerpoint/2010/main" val="2869383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4925" y="762000"/>
            <a:ext cx="653415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3962400" y="15240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346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319088"/>
            <a:ext cx="8537918" cy="531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 flipV="1">
            <a:off x="7010400" y="2362200"/>
            <a:ext cx="533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00" y="6172200"/>
            <a:ext cx="303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Kendall and click “OK”.</a:t>
            </a:r>
          </a:p>
        </p:txBody>
      </p:sp>
    </p:spTree>
    <p:extLst>
      <p:ext uri="{BB962C8B-B14F-4D97-AF65-F5344CB8AC3E}">
        <p14:creationId xmlns:p14="http://schemas.microsoft.com/office/powerpoint/2010/main" val="1003328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676400"/>
            <a:ext cx="6581775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6200000" flipH="1">
            <a:off x="2438400" y="14478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143000" y="1002268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time you start R, you have to load the package</a:t>
            </a:r>
          </a:p>
        </p:txBody>
      </p:sp>
    </p:spTree>
    <p:extLst>
      <p:ext uri="{BB962C8B-B14F-4D97-AF65-F5344CB8AC3E}">
        <p14:creationId xmlns:p14="http://schemas.microsoft.com/office/powerpoint/2010/main" val="2122834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zeros play havoc with assumptions such as normality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57200"/>
            <a:ext cx="5334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838200"/>
            <a:ext cx="5191125" cy="5239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6096000"/>
            <a:ext cx="8411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Today we will look at </a:t>
            </a:r>
            <a:r>
              <a:rPr lang="en-US" dirty="0">
                <a:solidFill>
                  <a:srgbClr val="FF0000"/>
                </a:solidFill>
              </a:rPr>
              <a:t>mixture models</a:t>
            </a:r>
            <a:r>
              <a:rPr lang="en-US" dirty="0"/>
              <a:t> that explicitly model the over-abundance of zeros.</a:t>
            </a:r>
          </a:p>
          <a:p>
            <a:r>
              <a:rPr lang="en-US" dirty="0"/>
              <a:t>We follow chapter 11 in the </a:t>
            </a:r>
            <a:r>
              <a:rPr lang="en-US" dirty="0" err="1"/>
              <a:t>Zuur</a:t>
            </a:r>
            <a:r>
              <a:rPr lang="en-US" dirty="0"/>
              <a:t> book…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8900" y="509588"/>
            <a:ext cx="3886200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84570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066800"/>
            <a:ext cx="8874011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457200" y="228600"/>
            <a:ext cx="623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everything is installed, “?Kendall” will yield this help file….</a:t>
            </a:r>
          </a:p>
        </p:txBody>
      </p:sp>
    </p:spTree>
    <p:extLst>
      <p:ext uri="{BB962C8B-B14F-4D97-AF65-F5344CB8AC3E}">
        <p14:creationId xmlns:p14="http://schemas.microsoft.com/office/powerpoint/2010/main" val="22452081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295400"/>
            <a:ext cx="6553200" cy="3397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2458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29337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668" y="152400"/>
            <a:ext cx="7834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and negative binomial models have an explicit expectation of some zeros, </a:t>
            </a:r>
          </a:p>
          <a:p>
            <a:r>
              <a:rPr lang="en-US" dirty="0"/>
              <a:t>but the # of zeros is linked to the overall parameters of the model </a:t>
            </a:r>
          </a:p>
        </p:txBody>
      </p:sp>
      <p:sp>
        <p:nvSpPr>
          <p:cNvPr id="6" name="Rectangle 5"/>
          <p:cNvSpPr/>
          <p:nvPr/>
        </p:nvSpPr>
        <p:spPr>
          <a:xfrm>
            <a:off x="1905000" y="4495800"/>
            <a:ext cx="70866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12" y="1524000"/>
            <a:ext cx="4510088" cy="376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5486400"/>
            <a:ext cx="5638800" cy="86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25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209800"/>
            <a:ext cx="59531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3276600" y="1828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00" y="1459468"/>
            <a:ext cx="776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be binomial distributed with </a:t>
            </a:r>
            <a:r>
              <a:rPr lang="en-US" dirty="0">
                <a:sym typeface="Symbol"/>
              </a:rPr>
              <a:t> = probability of a false or “rounded” zero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24400" y="1828800"/>
            <a:ext cx="228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3581400" y="29718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3429000"/>
            <a:ext cx="8804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be either Poisson or Negative Binomial distributed of the true or “essential” </a:t>
            </a:r>
            <a:r>
              <a:rPr lang="en-US" dirty="0" err="1"/>
              <a:t>zeors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5257800"/>
            <a:ext cx="3600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Straight Arrow Connector 13"/>
          <p:cNvCxnSpPr/>
          <p:nvPr/>
        </p:nvCxnSpPr>
        <p:spPr>
          <a:xfrm flipH="1">
            <a:off x="3886200" y="4914900"/>
            <a:ext cx="2286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47800" y="4533900"/>
            <a:ext cx="394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Prob</a:t>
            </a:r>
            <a:r>
              <a:rPr lang="en-US" dirty="0"/>
              <a:t> of zero under binomial distribution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5181600" y="52197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28800" y="3962400"/>
            <a:ext cx="427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start with the Poisson distribution…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00" y="4953000"/>
            <a:ext cx="282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probability of </a:t>
            </a:r>
            <a:r>
              <a:rPr lang="en-US"/>
              <a:t>a zero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5334000" y="57912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67400" y="5867400"/>
            <a:ext cx="309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Poisson probability </a:t>
            </a:r>
            <a:r>
              <a:rPr lang="en-US"/>
              <a:t>of non-zero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90600" y="152400"/>
            <a:ext cx="708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Zero-inflated models use </a:t>
            </a:r>
            <a:r>
              <a:rPr lang="en-US" dirty="0">
                <a:solidFill>
                  <a:srgbClr val="FF0000"/>
                </a:solidFill>
              </a:rPr>
              <a:t>Mixture models</a:t>
            </a:r>
            <a:r>
              <a:rPr lang="en-US" dirty="0"/>
              <a:t> to explicitly model the over-abundance of zeros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0"/>
            <a:ext cx="73115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in all generalized linear models, we have 3 parts in the specification for a </a:t>
            </a:r>
          </a:p>
          <a:p>
            <a:r>
              <a:rPr lang="en-US" dirty="0"/>
              <a:t>Poisson zero inflated model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952500"/>
            <a:ext cx="360045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953000" y="11811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76800" y="876300"/>
            <a:ext cx="4211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Zeros are distributed by binomial + Poisson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13335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non-zeros distributed by Poisson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53000" y="14859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981200"/>
            <a:ext cx="57531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6248400" y="2057400"/>
            <a:ext cx="2266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and variance</a:t>
            </a:r>
          </a:p>
          <a:p>
            <a:r>
              <a:rPr lang="en-US" dirty="0"/>
              <a:t>(stated without proof)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00200" y="3048000"/>
            <a:ext cx="228600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3429000"/>
            <a:ext cx="25336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Box 16"/>
          <p:cNvSpPr txBox="1"/>
          <p:nvPr/>
        </p:nvSpPr>
        <p:spPr>
          <a:xfrm>
            <a:off x="4419600" y="3352800"/>
            <a:ext cx="16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(link equations)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47800" y="4495800"/>
            <a:ext cx="7285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link equations ensure that </a:t>
            </a:r>
            <a:r>
              <a:rPr lang="en-US" dirty="0">
                <a:sym typeface="Symbol"/>
              </a:rPr>
              <a:t> (which belongs to the binomial) can</a:t>
            </a:r>
          </a:p>
          <a:p>
            <a:r>
              <a:rPr lang="en-US" dirty="0">
                <a:sym typeface="Symbol"/>
              </a:rPr>
              <a:t>only </a:t>
            </a:r>
            <a:r>
              <a:rPr lang="en-US" dirty="0"/>
              <a:t> range from 0 to 1 (where the binomial is defined)</a:t>
            </a:r>
          </a:p>
          <a:p>
            <a:endParaRPr lang="en-US" dirty="0"/>
          </a:p>
          <a:p>
            <a:r>
              <a:rPr lang="en-US" dirty="0"/>
              <a:t>And that </a:t>
            </a:r>
            <a:r>
              <a:rPr lang="en-US" dirty="0">
                <a:sym typeface="Symbol"/>
              </a:rPr>
              <a:t> (which belongs to the Poisson) can only range &gt;= 0 </a:t>
            </a:r>
          </a:p>
          <a:p>
            <a:r>
              <a:rPr lang="en-US" dirty="0">
                <a:sym typeface="Symbol"/>
              </a:rPr>
              <a:t>(where the Poisson is defined)</a:t>
            </a:r>
          </a:p>
          <a:p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From these, we can write a (complicated) likelihood function to maximize..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3733800" y="32766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3810000" y="3657600"/>
            <a:ext cx="533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685800"/>
            <a:ext cx="208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assumptions: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495800" y="3657600"/>
            <a:ext cx="4391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two link equations can share parameters</a:t>
            </a:r>
          </a:p>
          <a:p>
            <a:r>
              <a:rPr lang="en-US" dirty="0"/>
              <a:t>or not!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2400"/>
            <a:ext cx="351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Let’s consider </a:t>
            </a:r>
            <a:r>
              <a:rPr lang="en-US"/>
              <a:t>an example dataset…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7650" y="533400"/>
            <a:ext cx="5772150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2218758"/>
            <a:ext cx="4646156" cy="4639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-38672" y="3429000"/>
            <a:ext cx="44582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zeros in this dataset (~54%) of all data</a:t>
            </a:r>
          </a:p>
          <a:p>
            <a:endParaRPr lang="en-US" dirty="0"/>
          </a:p>
          <a:p>
            <a:r>
              <a:rPr lang="en-US" dirty="0"/>
              <a:t>Your eye is drawn to the high intensity points,</a:t>
            </a:r>
          </a:p>
          <a:p>
            <a:r>
              <a:rPr lang="en-US" dirty="0"/>
              <a:t>But only ~2.6% of all data &gt; 50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-76200"/>
            <a:ext cx="761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fit a series of models to the data…  We start with a simple linear model..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550223"/>
            <a:ext cx="960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https://github.com/afodor/metagenomicsTools/blob/master/src/classExamples/zeroInflatedExample.txt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8600"/>
            <a:ext cx="86106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905000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 flipH="1">
            <a:off x="5943600" y="5410200"/>
            <a:ext cx="4572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400800" y="5105400"/>
            <a:ext cx="23045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model goes below</a:t>
            </a:r>
          </a:p>
          <a:p>
            <a:r>
              <a:rPr lang="en-US" dirty="0"/>
              <a:t>Zero…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066800" y="4953000"/>
            <a:ext cx="838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200" y="4419600"/>
            <a:ext cx="19162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 variance </a:t>
            </a:r>
          </a:p>
          <a:p>
            <a:r>
              <a:rPr lang="en-US" dirty="0"/>
              <a:t>Is problematic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752600"/>
            <a:ext cx="4900612" cy="490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143000" y="152400"/>
            <a:ext cx="26296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residuals are a mess…</a:t>
            </a:r>
          </a:p>
          <a:p>
            <a:endParaRPr lang="en-US" dirty="0"/>
          </a:p>
          <a:p>
            <a:r>
              <a:rPr lang="en-US" dirty="0"/>
              <a:t>plot(M0)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057400"/>
            <a:ext cx="4286596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639</Words>
  <Application>Microsoft Office PowerPoint</Application>
  <PresentationFormat>On-screen Show (4:3)</PresentationFormat>
  <Paragraphs>76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</cp:lastModifiedBy>
  <cp:revision>62</cp:revision>
  <dcterms:created xsi:type="dcterms:W3CDTF">2006-08-16T00:00:00Z</dcterms:created>
  <dcterms:modified xsi:type="dcterms:W3CDTF">2020-04-22T22:20:49Z</dcterms:modified>
</cp:coreProperties>
</file>