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8" r:id="rId3"/>
    <p:sldId id="279" r:id="rId4"/>
    <p:sldId id="280" r:id="rId5"/>
    <p:sldId id="281" r:id="rId6"/>
    <p:sldId id="282" r:id="rId7"/>
    <p:sldId id="283" r:id="rId8"/>
    <p:sldId id="284" r:id="rId9"/>
    <p:sldId id="285" r:id="rId10"/>
    <p:sldId id="286" r:id="rId11"/>
    <p:sldId id="287" r:id="rId12"/>
    <p:sldId id="28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47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E50FCF-2159-4EA3-89C7-E7FEDFAA3CAD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DF11F9-2DCE-41D5-AAB4-F789CCE598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392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17F3CFB-6CC9-4D88-AA1E-2606C3F01B8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778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CAAFA-ACB0-4282-8AA8-670A0C7628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D00CCC-3E2E-4602-B2A8-2D1B46410C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053D9-ADF3-4C0E-A74B-8CBA38E2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804B8-5D84-4D56-B81C-6FBA7EFF4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1AD1B-CDF8-42B9-8C0F-8C04E0F73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8313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5DF1B0-B86D-4773-9A70-06A0B9518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DBC8DC-8B9E-467A-B741-DDD8B5E22B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44E5A-9E25-4C7A-A419-E451640C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B1F8E8-A1CD-452A-810C-F5830BBA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E256F9-FC10-4AA5-90F1-127A247A0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556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4A70FF-3401-42BF-9F92-A32E00747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036E11-9FA4-4860-83CD-B7B9AC0E7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47F5DE-6E3E-49B4-90B3-6284B751A6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434B7E-3FC3-4DAD-AB33-363FEC8F3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F0D8F8-1FB1-410A-86D3-31C115F7F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37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3595F-7152-4397-8357-FE3C7EFAD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CB8AC4-4C4C-4292-BF25-E3834602C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B1779-79FC-46F3-B831-E1644EB57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8AF39-53DD-4099-871A-AC256900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F2A716-3161-48BB-973A-D509177E1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5301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68509-1685-48DC-8150-1BCBE9B26F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8454A-7385-45AE-856D-7231341016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67CEE-4FF7-4267-94A1-A8BC1BF64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2D0404-394C-4AAE-8A7A-D7846D97A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C97A6-D13F-47DB-BA28-18359FA9D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00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4BE8D-76DB-4E6C-B675-AA6BD1BE2B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38423-BFF3-421E-A3F1-A145E36E57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4C2E8A-1389-40C3-A29A-73ED60091D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6266B-505F-4AD1-B105-E48A7DCFD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378AB-8EFB-45B6-9A54-F9EF49EA4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C0EBCD-E2C0-444C-91F1-61DCA683D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5129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6B5B1-825B-481A-BAEF-3E4ED199D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3412B-CDBE-4679-9C4B-C37675F1D4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E95C5-B740-4F5D-939C-1124B704DE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C03100-75DD-4F32-82D5-85775762D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74ADF2-764A-4E8E-9AF8-040AFA339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24B1DF-52AB-4DFA-A597-E30C86568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6E95AD-37D4-4845-B6C8-0A59455A0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BD4A67-7F6C-436B-996A-A271DBCE5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61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5C15C-F0DB-40BC-890C-E0C96B017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9706B8-0705-4E52-8C6E-51A1BA30BE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D077EA-410B-4621-BE64-FBFF63855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44123-3FCF-493B-ABDC-C042D427B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30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DE2B77-FF7E-4D4F-BCCE-50048EA5AB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C115B8-D0FE-4E89-BF28-EB1C33D128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02F496-A381-4CFA-89FA-13BA2A270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7073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89BE9-2720-404B-B282-85976AC15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608DB-9A8B-4D20-911C-EF3245959D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0F38BE-1763-462D-90A9-9FDB10CAC8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EF67CB-F1A3-4DCA-9244-01C515536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5EC004-E6A3-414F-B6C6-3A60BE35B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C7BE8C-7D49-4FA5-9981-5E9CA13C7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0091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0E5FF-B7D9-4BB0-B351-76C91C28A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07EEB3-1BE9-45B2-93CA-E6EBE4A05B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832E01-CBBE-4D15-B7A9-948DDCD30F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258B72-642D-4D50-8AE4-443E7556A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8A443-EBEA-4A1B-890F-DCFD1510B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52BA7B-4F71-45E8-8AFD-FBACB8200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7561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E0ED4E-C7AD-4B6A-B2E8-466B0875D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3A37-1B4B-4C28-9BD8-6246E1579F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98041-8F45-4776-9D51-DAC8AB3B92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CBFB1-7B33-4877-A3DF-143C60B0D7FA}" type="datetimeFigureOut">
              <a:rPr lang="en-US" smtClean="0"/>
              <a:t>1/27/2020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896810-52FA-4807-9CCF-52D02A9E73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2BA273-90F6-448F-B863-B2DAF06253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4D7A4A-306F-4F50-AEC6-DEC6A92856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54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frequentistBinomialPower.tx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fodor/metagenomicsTools/blob/master/src/classExamples/BayesianBinomialPower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7B45938-EDAE-4807-B536-D3D82D0B30DA}"/>
              </a:ext>
            </a:extLst>
          </p:cNvPr>
          <p:cNvSpPr txBox="1"/>
          <p:nvPr/>
        </p:nvSpPr>
        <p:spPr>
          <a:xfrm>
            <a:off x="1096027" y="588723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7F837CA-248F-4C2A-8892-B36950C6B26F}"/>
              </a:ext>
            </a:extLst>
          </p:cNvPr>
          <p:cNvCxnSpPr/>
          <p:nvPr/>
        </p:nvCxnSpPr>
        <p:spPr>
          <a:xfrm flipH="1">
            <a:off x="8554308" y="757825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4623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44DEEE22-A4D9-4E1E-A2D6-D1EF2535F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04" y="356575"/>
            <a:ext cx="12192000" cy="614485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32EA1C8-5DD8-49C6-AF3F-1C63012A2112}"/>
              </a:ext>
            </a:extLst>
          </p:cNvPr>
          <p:cNvCxnSpPr/>
          <p:nvPr/>
        </p:nvCxnSpPr>
        <p:spPr>
          <a:xfrm flipH="1">
            <a:off x="6369485" y="2849671"/>
            <a:ext cx="450937" cy="394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F5443A1-C166-486F-BDB3-4C66A1937F2F}"/>
              </a:ext>
            </a:extLst>
          </p:cNvPr>
          <p:cNvSpPr txBox="1"/>
          <p:nvPr/>
        </p:nvSpPr>
        <p:spPr>
          <a:xfrm>
            <a:off x="5639843" y="2251555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generate data under the likelihood the person has the disease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2E137B7-851C-49CA-A3A9-4221877214CA}"/>
              </a:ext>
            </a:extLst>
          </p:cNvPr>
          <p:cNvCxnSpPr/>
          <p:nvPr/>
        </p:nvCxnSpPr>
        <p:spPr>
          <a:xfrm flipH="1">
            <a:off x="4002066" y="5367403"/>
            <a:ext cx="7077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3F8D6C1-769E-4CB7-A332-214646EEFB35}"/>
              </a:ext>
            </a:extLst>
          </p:cNvPr>
          <p:cNvSpPr txBox="1"/>
          <p:nvPr/>
        </p:nvSpPr>
        <p:spPr>
          <a:xfrm>
            <a:off x="4802689" y="5028152"/>
            <a:ext cx="4550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capture our posterior probability after our last Bayesian update for each trial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DC6ABD8-4239-439B-9F11-45CBCEBD0028}"/>
              </a:ext>
            </a:extLst>
          </p:cNvPr>
          <p:cNvCxnSpPr/>
          <p:nvPr/>
        </p:nvCxnSpPr>
        <p:spPr>
          <a:xfrm flipH="1" flipV="1">
            <a:off x="3801649" y="6319381"/>
            <a:ext cx="200417" cy="2129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753413D-7CD6-49F8-BAFD-A50F4643E2FC}"/>
              </a:ext>
            </a:extLst>
          </p:cNvPr>
          <p:cNvSpPr txBox="1"/>
          <p:nvPr/>
        </p:nvSpPr>
        <p:spPr>
          <a:xfrm>
            <a:off x="3832965" y="6488483"/>
            <a:ext cx="66804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fraction of the time is our ending posterior probability &gt; 0.9999</a:t>
            </a:r>
          </a:p>
        </p:txBody>
      </p:sp>
    </p:spTree>
    <p:extLst>
      <p:ext uri="{BB962C8B-B14F-4D97-AF65-F5344CB8AC3E}">
        <p14:creationId xmlns:p14="http://schemas.microsoft.com/office/powerpoint/2010/main" val="1404090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AE8A4A5-6310-44A0-BFD3-AD02F58A6E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8355" y="363347"/>
            <a:ext cx="4876800" cy="486727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5137467-FC2D-4C6E-B7D3-4A0C014B4CB4}"/>
              </a:ext>
            </a:extLst>
          </p:cNvPr>
          <p:cNvSpPr/>
          <p:nvPr/>
        </p:nvSpPr>
        <p:spPr>
          <a:xfrm>
            <a:off x="3615601" y="363347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51734A-3360-4B7D-8DB6-168F97701E80}"/>
              </a:ext>
            </a:extLst>
          </p:cNvPr>
          <p:cNvSpPr txBox="1"/>
          <p:nvPr/>
        </p:nvSpPr>
        <p:spPr>
          <a:xfrm>
            <a:off x="1058451" y="5461348"/>
            <a:ext cx="102175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 “We are powered at 80% to be greater than 99.99% confident in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being detected as having the disease with a sample size of 7-8”</a:t>
            </a:r>
          </a:p>
        </p:txBody>
      </p:sp>
    </p:spTree>
    <p:extLst>
      <p:ext uri="{BB962C8B-B14F-4D97-AF65-F5344CB8AC3E}">
        <p14:creationId xmlns:p14="http://schemas.microsoft.com/office/powerpoint/2010/main" val="963591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DA8330-935E-426F-B276-0A466A7944F6}"/>
              </a:ext>
            </a:extLst>
          </p:cNvPr>
          <p:cNvSpPr txBox="1"/>
          <p:nvPr/>
        </p:nvSpPr>
        <p:spPr>
          <a:xfrm>
            <a:off x="1121079" y="306888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Comparing the Bayesian and frequentist analyses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F7BC7-D1A6-43A7-BF9E-851DDE847BEC}"/>
              </a:ext>
            </a:extLst>
          </p:cNvPr>
          <p:cNvSpPr txBox="1"/>
          <p:nvPr/>
        </p:nvSpPr>
        <p:spPr>
          <a:xfrm>
            <a:off x="1121079" y="1352811"/>
            <a:ext cx="10443885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Frequentist: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at a p &lt; 0.0001 threshold at ~5 repeats of the test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reject the null hypothesis that we would not have seen more extreme test results if the person was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healthy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Bayesian: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are powered at 80% to be greater than 99.99% confident that a person with the disease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will be detected as having the disease with a sample size of 7-8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You can see that (in this case) the Bayesian inference is less awkward, easier to understand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more useful.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(This is why Bayesian stats is usually covered in a first stats class for disease diagnostics).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Note the sample sizes are pretty close between frequentist and Bayesian. 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math is not that far apart.  The interpretation of the math is pretty different (and </a:t>
            </a:r>
            <a:r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t>important).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194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685800"/>
            <a:ext cx="502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build a </a:t>
            </a:r>
            <a:r>
              <a:rPr lang="en-US" dirty="0" err="1"/>
              <a:t>cylon</a:t>
            </a:r>
            <a:r>
              <a:rPr lang="en-US" dirty="0"/>
              <a:t> detector.</a:t>
            </a:r>
          </a:p>
          <a:p>
            <a:endParaRPr lang="en-US" dirty="0"/>
          </a:p>
          <a:p>
            <a:r>
              <a:rPr lang="en-US" dirty="0"/>
              <a:t>We know (somehow) the </a:t>
            </a:r>
            <a:r>
              <a:rPr lang="en-US" dirty="0" err="1"/>
              <a:t>cylon</a:t>
            </a:r>
            <a:r>
              <a:rPr lang="en-US" dirty="0"/>
              <a:t> detector has the following properties</a:t>
            </a:r>
          </a:p>
        </p:txBody>
      </p:sp>
      <p:sp>
        <p:nvSpPr>
          <p:cNvPr id="5" name="AutoShape 2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6" descr="http://featuresblogs.chicagotribune.com/photos/uncategorized/baltar_1.jpg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34201" y="152401"/>
            <a:ext cx="2287403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1905000" y="2630467"/>
            <a:ext cx="75273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p(</a:t>
            </a:r>
            <a:r>
              <a:rPr lang="en-US" dirty="0" err="1"/>
              <a:t>positive|cylon</a:t>
            </a:r>
            <a:r>
              <a:rPr lang="en-US" dirty="0"/>
              <a:t>) = 0.9			p(</a:t>
            </a:r>
            <a:r>
              <a:rPr lang="en-US" dirty="0" err="1"/>
              <a:t>negative|cylon</a:t>
            </a:r>
            <a:r>
              <a:rPr lang="en-US" dirty="0"/>
              <a:t>)=0.1</a:t>
            </a:r>
          </a:p>
          <a:p>
            <a:r>
              <a:rPr lang="en-US" dirty="0"/>
              <a:t>p(</a:t>
            </a:r>
            <a:r>
              <a:rPr lang="en-US" dirty="0" err="1"/>
              <a:t>positive|not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 =0.05			p(</a:t>
            </a:r>
            <a:r>
              <a:rPr lang="en-US" dirty="0" err="1"/>
              <a:t>negative|not</a:t>
            </a:r>
            <a:r>
              <a:rPr lang="en-US" dirty="0"/>
              <a:t> a </a:t>
            </a:r>
            <a:r>
              <a:rPr lang="en-US" dirty="0" err="1"/>
              <a:t>cylon</a:t>
            </a:r>
            <a:r>
              <a:rPr lang="en-US" dirty="0"/>
              <a:t>)=0.95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0D2F91-7A54-4C10-AF79-C49C3797AF84}"/>
              </a:ext>
            </a:extLst>
          </p:cNvPr>
          <p:cNvSpPr txBox="1"/>
          <p:nvPr/>
        </p:nvSpPr>
        <p:spPr>
          <a:xfrm>
            <a:off x="1788098" y="3338185"/>
            <a:ext cx="735590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think about this in a frequentist way to ask how many times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(on average) would we need to run the test to reject a null hypothesis that a person is not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This is called a </a:t>
            </a:r>
            <a:r>
              <a:rPr lang="en-US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 estimate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.  What sample size will we need to achieve a given threshold of significance some percentage of the time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(by convention, this is often 80%)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EEA409A-AC44-4747-BC40-5C4A7C10E837}"/>
              </a:ext>
            </a:extLst>
          </p:cNvPr>
          <p:cNvSpPr txBox="1"/>
          <p:nvPr/>
        </p:nvSpPr>
        <p:spPr>
          <a:xfrm>
            <a:off x="807931" y="457200"/>
            <a:ext cx="968310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One way to make a power calculation is to simulate data under the alternative hypothesis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and then test the data under the null hypothesis.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If someone has a disease (or is a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cylon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), they are 90% likely to have a true positive test.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Let’s say we are going to give each person the test 10 times and we want to simulate a 1,000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people taking the tests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ED03FA-A801-467B-81F2-CE078AB8EE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624" y="2474112"/>
            <a:ext cx="10628187" cy="225446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D89C954-0037-4240-976F-7CDEA6F89E35}"/>
              </a:ext>
            </a:extLst>
          </p:cNvPr>
          <p:cNvSpPr txBox="1"/>
          <p:nvPr/>
        </p:nvSpPr>
        <p:spPr>
          <a:xfrm>
            <a:off x="801666" y="5035463"/>
            <a:ext cx="1027300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end up with a vector of how many positive results we get out of 10 (with the average around 9).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These are data generated under the alternative hypothesis (that the person is sick).</a:t>
            </a:r>
          </a:p>
        </p:txBody>
      </p:sp>
    </p:spTree>
    <p:extLst>
      <p:ext uri="{BB962C8B-B14F-4D97-AF65-F5344CB8AC3E}">
        <p14:creationId xmlns:p14="http://schemas.microsoft.com/office/powerpoint/2010/main" val="40842739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D957C8-F778-45BA-939B-1F9D89AEEC1B}"/>
              </a:ext>
            </a:extLst>
          </p:cNvPr>
          <p:cNvSpPr txBox="1"/>
          <p:nvPr/>
        </p:nvSpPr>
        <p:spPr>
          <a:xfrm>
            <a:off x="1271392" y="538619"/>
            <a:ext cx="96103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For our power estimate, we test under the alternative hypothesis (that the person is healthy).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ask what is the probability that we would get as many or more positive results if the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person is healthy?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8693B9-CF6F-4E45-82BE-E1A2B5CDC0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663" y="1885102"/>
            <a:ext cx="4411315" cy="56595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8873302-8CF0-436C-8E23-A28A2E0FF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2082" y="2855417"/>
            <a:ext cx="9610323" cy="3112525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50F542-449F-46E7-93DE-10838F46553A}"/>
              </a:ext>
            </a:extLst>
          </p:cNvPr>
          <p:cNvCxnSpPr/>
          <p:nvPr/>
        </p:nvCxnSpPr>
        <p:spPr>
          <a:xfrm flipH="1" flipV="1">
            <a:off x="1822537" y="5837129"/>
            <a:ext cx="244258" cy="3883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48A4BB6-2DB7-41BA-A676-433A42FEB159}"/>
              </a:ext>
            </a:extLst>
          </p:cNvPr>
          <p:cNvSpPr txBox="1"/>
          <p:nvPr/>
        </p:nvSpPr>
        <p:spPr>
          <a:xfrm>
            <a:off x="1791223" y="6187858"/>
            <a:ext cx="76819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probability that a person who is healthy would have 10 false positive results</a:t>
            </a:r>
          </a:p>
        </p:txBody>
      </p:sp>
    </p:spTree>
    <p:extLst>
      <p:ext uri="{BB962C8B-B14F-4D97-AF65-F5344CB8AC3E}">
        <p14:creationId xmlns:p14="http://schemas.microsoft.com/office/powerpoint/2010/main" val="42180934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6132ECF-2B14-40BB-9B90-A0021B36F2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474" y="350544"/>
            <a:ext cx="8627355" cy="55866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835A26-B052-47F2-BDA0-00B7622141CD}"/>
              </a:ext>
            </a:extLst>
          </p:cNvPr>
          <p:cNvSpPr txBox="1"/>
          <p:nvPr/>
        </p:nvSpPr>
        <p:spPr>
          <a:xfrm>
            <a:off x="582461" y="-18788"/>
            <a:ext cx="2826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Putting this all together….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D085558-4FC9-4BEA-A957-4508F4140FC9}"/>
              </a:ext>
            </a:extLst>
          </p:cNvPr>
          <p:cNvSpPr/>
          <p:nvPr/>
        </p:nvSpPr>
        <p:spPr>
          <a:xfrm>
            <a:off x="1544875" y="6274549"/>
            <a:ext cx="116137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https://github.com/afodor/metagenomicsTools/blob/master/src/classExamples/frequentistBinomialPower.txt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96E4185-553E-4ADD-B914-A183D12C23BD}"/>
              </a:ext>
            </a:extLst>
          </p:cNvPr>
          <p:cNvCxnSpPr/>
          <p:nvPr/>
        </p:nvCxnSpPr>
        <p:spPr>
          <a:xfrm flipH="1">
            <a:off x="7954027" y="3068877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745230-C71E-448F-9156-AB617D7D9346}"/>
              </a:ext>
            </a:extLst>
          </p:cNvPr>
          <p:cNvSpPr txBox="1"/>
          <p:nvPr/>
        </p:nvSpPr>
        <p:spPr>
          <a:xfrm>
            <a:off x="8561540" y="2624203"/>
            <a:ext cx="28648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Generate data under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the alternative hypothesis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F38613C-86C4-4B9E-93C8-4E80F01D9FFF}"/>
              </a:ext>
            </a:extLst>
          </p:cNvPr>
          <p:cNvCxnSpPr/>
          <p:nvPr/>
        </p:nvCxnSpPr>
        <p:spPr>
          <a:xfrm flipH="1">
            <a:off x="7937326" y="3853840"/>
            <a:ext cx="588724" cy="444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C4F91801-1332-49BE-9362-E9E574F6C799}"/>
              </a:ext>
            </a:extLst>
          </p:cNvPr>
          <p:cNvSpPr txBox="1"/>
          <p:nvPr/>
        </p:nvSpPr>
        <p:spPr>
          <a:xfrm>
            <a:off x="8544839" y="3553215"/>
            <a:ext cx="3236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Test under the null hypothesis</a:t>
            </a:r>
          </a:p>
        </p:txBody>
      </p:sp>
    </p:spTree>
    <p:extLst>
      <p:ext uri="{BB962C8B-B14F-4D97-AF65-F5344CB8AC3E}">
        <p14:creationId xmlns:p14="http://schemas.microsoft.com/office/powerpoint/2010/main" val="2050721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58C9C90-1231-4A74-A6EF-738770974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464" y="1784504"/>
            <a:ext cx="4634630" cy="462557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C9683A1-D06B-49F1-803B-28519F3F48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71" y="749226"/>
            <a:ext cx="5883529" cy="14741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48BE231-3276-4F8F-84E1-794AE8BF0EAA}"/>
              </a:ext>
            </a:extLst>
          </p:cNvPr>
          <p:cNvSpPr txBox="1"/>
          <p:nvPr/>
        </p:nvSpPr>
        <p:spPr>
          <a:xfrm>
            <a:off x="1365337" y="269310"/>
            <a:ext cx="101191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need ~5 tests to reject the null hypothesis of a person being healthy at a p &lt; 0.0001 threshold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6071F66-8B9B-4BA5-9C6F-669F45C400B8}"/>
              </a:ext>
            </a:extLst>
          </p:cNvPr>
          <p:cNvCxnSpPr/>
          <p:nvPr/>
        </p:nvCxnSpPr>
        <p:spPr>
          <a:xfrm>
            <a:off x="6206647" y="749226"/>
            <a:ext cx="0" cy="56641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49A81DCB-533F-4DC7-BB03-E39D361BD1C2}"/>
              </a:ext>
            </a:extLst>
          </p:cNvPr>
          <p:cNvSpPr/>
          <p:nvPr/>
        </p:nvSpPr>
        <p:spPr>
          <a:xfrm>
            <a:off x="7097837" y="939545"/>
            <a:ext cx="3282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plot( </a:t>
            </a:r>
            <a:r>
              <a:rPr lang="en-US" dirty="0" err="1"/>
              <a:t>numTests</a:t>
            </a:r>
            <a:r>
              <a:rPr lang="en-US" dirty="0"/>
              <a:t>, </a:t>
            </a:r>
            <a:r>
              <a:rPr lang="en-US" dirty="0" err="1"/>
              <a:t>estimatedPower</a:t>
            </a:r>
            <a:r>
              <a:rPr lang="en-US" dirty="0"/>
              <a:t>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891A98F-182E-49DD-8261-C1E58FFAD9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3845" y="1984461"/>
            <a:ext cx="4494009" cy="448523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1EBBAFC-6FC6-44D7-A73F-8FA555541D42}"/>
              </a:ext>
            </a:extLst>
          </p:cNvPr>
          <p:cNvSpPr txBox="1"/>
          <p:nvPr/>
        </p:nvSpPr>
        <p:spPr>
          <a:xfrm>
            <a:off x="983293" y="6407062"/>
            <a:ext cx="8601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say: We are powered at 80% at a p &lt; 0.0001 threshold at ~6 repeats of the test</a:t>
            </a:r>
          </a:p>
        </p:txBody>
      </p:sp>
    </p:spTree>
    <p:extLst>
      <p:ext uri="{BB962C8B-B14F-4D97-AF65-F5344CB8AC3E}">
        <p14:creationId xmlns:p14="http://schemas.microsoft.com/office/powerpoint/2010/main" val="1550825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AAD1621-2066-4C4A-B849-473FF624FBC2}"/>
              </a:ext>
            </a:extLst>
          </p:cNvPr>
          <p:cNvSpPr txBox="1"/>
          <p:nvPr/>
        </p:nvSpPr>
        <p:spPr>
          <a:xfrm>
            <a:off x="1096027" y="576197"/>
            <a:ext cx="74645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the frequentist binomial test for a disease diagnostic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Average Power for a Bayesian disease diagnostic method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6D1976B-BA8B-44F8-8355-FCEBA02E8630}"/>
              </a:ext>
            </a:extLst>
          </p:cNvPr>
          <p:cNvCxnSpPr/>
          <p:nvPr/>
        </p:nvCxnSpPr>
        <p:spPr>
          <a:xfrm flipH="1">
            <a:off x="7145133" y="1020871"/>
            <a:ext cx="60848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15648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0F3E287-6B30-4860-B1AB-E7ED39F484FE}"/>
              </a:ext>
            </a:extLst>
          </p:cNvPr>
          <p:cNvSpPr txBox="1"/>
          <p:nvPr/>
        </p:nvSpPr>
        <p:spPr>
          <a:xfrm>
            <a:off x="1277655" y="582460"/>
            <a:ext cx="769954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also power Bayesian inference…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can say, how many tests do we need to run to be 80% likely to have </a:t>
            </a:r>
          </a:p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posterior probability over some threshold that a person has the disease.</a:t>
            </a: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689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E56270A-21B1-4B78-B1E6-D9324B7CB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450" y="501039"/>
            <a:ext cx="7476771" cy="597491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7D4019-A9A5-4FFF-9943-A83B6887BCB6}"/>
              </a:ext>
            </a:extLst>
          </p:cNvPr>
          <p:cNvSpPr txBox="1"/>
          <p:nvPr/>
        </p:nvSpPr>
        <p:spPr>
          <a:xfrm>
            <a:off x="1665962" y="231732"/>
            <a:ext cx="5387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We set up our Bayesian diagnostic test as before…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ED4182E-42BC-4DA4-9080-29D5AD5D53E7}"/>
              </a:ext>
            </a:extLst>
          </p:cNvPr>
          <p:cNvSpPr/>
          <p:nvPr/>
        </p:nvSpPr>
        <p:spPr>
          <a:xfrm>
            <a:off x="1858028" y="6375929"/>
            <a:ext cx="1135066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https://github.com/afodor/metagenomicsTools/blob/master/src/classExamples/BayesianBinomialPower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25634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686</Words>
  <Application>Microsoft Office PowerPoint</Application>
  <PresentationFormat>Widescreen</PresentationFormat>
  <Paragraphs>67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afodor</dc:creator>
  <cp:lastModifiedBy>afodor</cp:lastModifiedBy>
  <cp:revision>50</cp:revision>
  <dcterms:created xsi:type="dcterms:W3CDTF">2020-01-27T19:41:24Z</dcterms:created>
  <dcterms:modified xsi:type="dcterms:W3CDTF">2020-01-27T22:17:58Z</dcterms:modified>
</cp:coreProperties>
</file>