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4" r:id="rId4"/>
    <p:sldId id="258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294" y="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mailto:afodor@uncc.edu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381000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Lab 1 – Random DNA sequences…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43000" y="1066800"/>
            <a:ext cx="6462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The “+” operator is defined to produce String concatenation…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1905000"/>
            <a:ext cx="4535424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81000" y="5105400"/>
            <a:ext cx="8866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(For performance reasons, this is sometimes not a good idea, but more on that later!)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19200" y="4419600"/>
            <a:ext cx="188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yields “ACGT”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447800"/>
            <a:ext cx="6078682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85800" y="304800"/>
            <a:ext cx="6319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use Java’s random number generator to randomly sample</a:t>
            </a:r>
          </a:p>
          <a:p>
            <a:r>
              <a:rPr lang="en-US" dirty="0"/>
              <a:t>the numbers  { 0,1,2,3} from the uniform distribution…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733800" y="19812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67200" y="1752600"/>
            <a:ext cx="3729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Tell Java we will use the Random class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4724400" y="4267200"/>
            <a:ext cx="2286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F6B9D11-6E66-4951-A315-832C45AE98FB}"/>
              </a:ext>
            </a:extLst>
          </p:cNvPr>
          <p:cNvSpPr txBox="1"/>
          <p:nvPr/>
        </p:nvSpPr>
        <p:spPr>
          <a:xfrm>
            <a:off x="838200" y="381000"/>
            <a:ext cx="64171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 .equals (and not ==) to check for the contents of a String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(more on this later….)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03E07A-FC10-4EC8-875B-BA9FDF602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12" y="1752600"/>
            <a:ext cx="8181975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005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H="1">
            <a:off x="76200" y="0"/>
            <a:ext cx="41452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Lab Exercise for Friday (due Wed Sep. 23):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346293"/>
            <a:ext cx="822960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 Write code to print to the console 1,000 randomly generated </a:t>
            </a:r>
          </a:p>
          <a:p>
            <a:r>
              <a:rPr lang="en-US" dirty="0"/>
              <a:t>	DNA 3 </a:t>
            </a:r>
            <a:r>
              <a:rPr lang="en-US" dirty="0" err="1"/>
              <a:t>mers</a:t>
            </a:r>
            <a:r>
              <a:rPr lang="en-US" dirty="0"/>
              <a:t> (e.g. “ACA”, “TCG” )</a:t>
            </a:r>
          </a:p>
          <a:p>
            <a:r>
              <a:rPr lang="en-US" dirty="0"/>
              <a:t>	where the frequency of A,C,G and T is 25% and is uniformly sampled.</a:t>
            </a:r>
          </a:p>
          <a:p>
            <a:endParaRPr lang="en-US" dirty="0"/>
          </a:p>
          <a:p>
            <a:pPr marL="342900" indent="-342900">
              <a:buAutoNum type="arabicParenBoth" startAt="2"/>
            </a:pPr>
            <a:r>
              <a:rPr lang="en-US" dirty="0"/>
              <a:t>Have your code track how often it prints out the 3 </a:t>
            </a:r>
            <a:r>
              <a:rPr lang="en-US" dirty="0" err="1"/>
              <a:t>mer</a:t>
            </a:r>
            <a:r>
              <a:rPr lang="en-US" dirty="0"/>
              <a:t> (“AAA”) </a:t>
            </a:r>
          </a:p>
          <a:p>
            <a:pPr marL="342900" indent="-342900"/>
            <a:r>
              <a:rPr lang="en-US" dirty="0"/>
              <a:t>How often would you expect to see this 3mer by chance?  Is Java’s number</a:t>
            </a:r>
          </a:p>
          <a:p>
            <a:pPr marL="342900" indent="-342900"/>
            <a:r>
              <a:rPr lang="en-US" dirty="0"/>
              <a:t>close to the number that you would expect?</a:t>
            </a:r>
          </a:p>
          <a:p>
            <a:pPr marL="342900" indent="-342900"/>
            <a:endParaRPr lang="en-US" dirty="0"/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(3) Modify your code so that the frequency of A,C,G and T is</a:t>
            </a:r>
          </a:p>
          <a:p>
            <a:pPr marL="342900" indent="-342900">
              <a:buAutoNum type="arabicParenBoth"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342900" indent="-342900"/>
            <a:r>
              <a:rPr lang="en-US" dirty="0">
                <a:latin typeface="Arial" pitchFamily="34" charset="0"/>
                <a:cs typeface="Arial" pitchFamily="34" charset="0"/>
              </a:rPr>
              <a:t>		</a:t>
            </a:r>
            <a:r>
              <a:rPr lang="en-US" dirty="0">
                <a:latin typeface="Cordia New" pitchFamily="34" charset="-34"/>
                <a:cs typeface="Cordia New" pitchFamily="34" charset="-34"/>
              </a:rPr>
              <a:t>p(A) = 0.12</a:t>
            </a:r>
          </a:p>
          <a:p>
            <a:pPr marL="342900" indent="-342900"/>
            <a:r>
              <a:rPr lang="en-US" dirty="0">
                <a:latin typeface="Cordia New" pitchFamily="34" charset="-34"/>
                <a:cs typeface="Cordia New" pitchFamily="34" charset="-34"/>
              </a:rPr>
              <a:t>		p(C) = 0.38</a:t>
            </a:r>
          </a:p>
          <a:p>
            <a:pPr marL="342900" indent="-342900"/>
            <a:r>
              <a:rPr lang="en-US" dirty="0">
                <a:latin typeface="Cordia New" pitchFamily="34" charset="-34"/>
                <a:cs typeface="Cordia New" pitchFamily="34" charset="-34"/>
              </a:rPr>
              <a:t>		p(G) = 0.39</a:t>
            </a:r>
          </a:p>
          <a:p>
            <a:pPr marL="342900" indent="-342900"/>
            <a:r>
              <a:rPr lang="en-US" dirty="0">
                <a:latin typeface="Cordia New" pitchFamily="34" charset="-34"/>
                <a:cs typeface="Cordia New" pitchFamily="34" charset="-34"/>
              </a:rPr>
              <a:t>		p(T) = 0.11</a:t>
            </a:r>
          </a:p>
          <a:p>
            <a:pPr marL="342900" indent="-342900"/>
            <a:endParaRPr lang="en-US" dirty="0">
              <a:latin typeface="Arial" pitchFamily="34" charset="0"/>
              <a:cs typeface="Arial" pitchFamily="34" charset="0"/>
            </a:endParaRPr>
          </a:p>
          <a:p>
            <a:pPr marL="342900" indent="-342900"/>
            <a:r>
              <a:rPr lang="en-US" dirty="0">
                <a:latin typeface="Arial" pitchFamily="34" charset="0"/>
                <a:cs typeface="Arial" pitchFamily="34" charset="0"/>
              </a:rPr>
              <a:t>What is the expected frequency now of “AAA”?  Does Java produce “AAA” </a:t>
            </a:r>
          </a:p>
          <a:p>
            <a:pPr marL="342900" indent="-342900"/>
            <a:r>
              <a:rPr lang="en-US" dirty="0">
                <a:latin typeface="Arial" pitchFamily="34" charset="0"/>
                <a:cs typeface="Arial" pitchFamily="34" charset="0"/>
              </a:rPr>
              <a:t>at close to the expected frequency?</a:t>
            </a:r>
          </a:p>
          <a:p>
            <a:pPr marL="342900" indent="-342900"/>
            <a:endParaRPr lang="en-US" dirty="0">
              <a:latin typeface="Arial" pitchFamily="34" charset="0"/>
              <a:cs typeface="Arial" pitchFamily="34" charset="0"/>
            </a:endParaRPr>
          </a:p>
          <a:p>
            <a:pPr marL="342900" indent="-342900"/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Hint </a:t>
            </a:r>
            <a:r>
              <a:rPr lang="en-US" dirty="0">
                <a:latin typeface="Arial" pitchFamily="34" charset="0"/>
                <a:cs typeface="Arial" pitchFamily="34" charset="0"/>
              </a:rPr>
              <a:t>the code: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Random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new Random();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float f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random.nextFloat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produces a random number uniformly between 0 and 1.</a:t>
            </a:r>
          </a:p>
          <a:p>
            <a:pPr marL="342900" indent="-342900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ACFC9B-7387-4A17-AC83-1B89B71E2B4B}"/>
              </a:ext>
            </a:extLst>
          </p:cNvPr>
          <p:cNvSpPr txBox="1"/>
          <p:nvPr/>
        </p:nvSpPr>
        <p:spPr>
          <a:xfrm>
            <a:off x="5880299" y="6488668"/>
            <a:ext cx="1812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(see next slide….)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-76200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Extra credit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0" y="304800"/>
            <a:ext cx="7206460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342900" indent="-342900"/>
            <a:r>
              <a:rPr lang="en-US" sz="1600" dirty="0">
                <a:latin typeface="Arial" pitchFamily="34" charset="0"/>
                <a:cs typeface="Arial" pitchFamily="34" charset="0"/>
              </a:rPr>
              <a:t>For those with a stats background and/or a lot of time on your hands…</a:t>
            </a:r>
          </a:p>
          <a:p>
            <a:pPr marL="342900" indent="-342900"/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342900" indent="-342900"/>
            <a:r>
              <a:rPr lang="en-US" sz="1600" dirty="0">
                <a:latin typeface="Arial" pitchFamily="34" charset="0"/>
                <a:cs typeface="Arial" pitchFamily="34" charset="0"/>
              </a:rPr>
              <a:t>	Rerun the above simulation for 10,000 sequences 10,000 times.  </a:t>
            </a:r>
          </a:p>
          <a:p>
            <a:pPr marL="342900" indent="-342900"/>
            <a:r>
              <a:rPr lang="en-US" sz="1600" dirty="0">
                <a:latin typeface="Arial" pitchFamily="34" charset="0"/>
                <a:cs typeface="Arial" pitchFamily="34" charset="0"/>
              </a:rPr>
              <a:t>	Use the chi-square test to show that the p-values for the null hypothesis</a:t>
            </a:r>
          </a:p>
          <a:p>
            <a:pPr marL="342900" indent="-342900"/>
            <a:r>
              <a:rPr lang="en-US" sz="1600" dirty="0">
                <a:latin typeface="Arial" pitchFamily="34" charset="0"/>
                <a:cs typeface="Arial" pitchFamily="34" charset="0"/>
              </a:rPr>
              <a:t>	that the actual distribution does not match the expected distribution are </a:t>
            </a:r>
          </a:p>
          <a:p>
            <a:pPr marL="342900" indent="-342900"/>
            <a:r>
              <a:rPr lang="en-US" sz="1600" dirty="0">
                <a:latin typeface="Arial" pitchFamily="34" charset="0"/>
                <a:cs typeface="Arial" pitchFamily="34" charset="0"/>
              </a:rPr>
              <a:t>	uniformly distributed.  </a:t>
            </a:r>
          </a:p>
          <a:p>
            <a:pPr marL="342900" indent="-342900"/>
            <a:endParaRPr lang="en-US" sz="16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/>
            <a:endParaRPr lang="en-US" sz="16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/>
            <a:r>
              <a:rPr lang="en-US" sz="16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Hint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:  This might help </a:t>
            </a:r>
          </a:p>
          <a:p>
            <a:pPr marL="342900" indent="-342900"/>
            <a:r>
              <a:rPr lang="en-US" sz="1600" dirty="0">
                <a:latin typeface="Arial" pitchFamily="34" charset="0"/>
                <a:cs typeface="Arial" pitchFamily="34" charset="0"/>
              </a:rPr>
              <a:t>http://www.vvlasov.com/2013/06/how-to-calculate-pvalue-from-chisquare.html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9E1C6B-0C17-4357-AF5E-D9B7F04700FD}"/>
              </a:ext>
            </a:extLst>
          </p:cNvPr>
          <p:cNvSpPr txBox="1"/>
          <p:nvPr/>
        </p:nvSpPr>
        <p:spPr>
          <a:xfrm>
            <a:off x="228600" y="3714334"/>
            <a:ext cx="764991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Due </a:t>
            </a:r>
            <a:r>
              <a:rPr lang="en-US" dirty="0">
                <a:solidFill>
                  <a:srgbClr val="FF0000"/>
                </a:solidFill>
              </a:rPr>
              <a:t>Sep 23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Check your code into a GitHub repository </a:t>
            </a:r>
          </a:p>
          <a:p>
            <a:r>
              <a:rPr lang="en-US" dirty="0"/>
              <a:t>send </a:t>
            </a:r>
            <a:r>
              <a:rPr lang="en-US" dirty="0">
                <a:hlinkClick r:id="rId2"/>
              </a:rPr>
              <a:t>afodor@uncc.edu</a:t>
            </a:r>
            <a:r>
              <a:rPr lang="en-US" dirty="0"/>
              <a:t> an e-mail with the link when the code </a:t>
            </a:r>
          </a:p>
          <a:p>
            <a:r>
              <a:rPr lang="en-US" dirty="0"/>
              <a:t>is checked in and ready to grade.</a:t>
            </a:r>
          </a:p>
          <a:p>
            <a:endParaRPr lang="en-US" dirty="0"/>
          </a:p>
          <a:p>
            <a:r>
              <a:rPr lang="en-US" dirty="0"/>
              <a:t>Alternatively, just send your code to </a:t>
            </a:r>
            <a:r>
              <a:rPr lang="en-US" dirty="0">
                <a:hlinkClick r:id="rId2"/>
              </a:rPr>
              <a:t>afodor@uncc.edu</a:t>
            </a:r>
            <a:r>
              <a:rPr lang="en-US" dirty="0"/>
              <a:t> (but GitHub is preferred)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426</Words>
  <Application>Microsoft Office PowerPoint</Application>
  <PresentationFormat>On-screen Show (4:3)</PresentationFormat>
  <Paragraphs>52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Cordia New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Anthony</dc:creator>
  <cp:lastModifiedBy>Anthony</cp:lastModifiedBy>
  <cp:revision>46</cp:revision>
  <dcterms:created xsi:type="dcterms:W3CDTF">2006-08-16T00:00:00Z</dcterms:created>
  <dcterms:modified xsi:type="dcterms:W3CDTF">2020-09-15T16:20:48Z</dcterms:modified>
</cp:coreProperties>
</file>