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326" r:id="rId2"/>
    <p:sldId id="312" r:id="rId3"/>
    <p:sldId id="313" r:id="rId4"/>
    <p:sldId id="314" r:id="rId5"/>
    <p:sldId id="258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82" r:id="rId29"/>
    <p:sldId id="283" r:id="rId30"/>
    <p:sldId id="284" r:id="rId31"/>
    <p:sldId id="285" r:id="rId32"/>
    <p:sldId id="286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287" r:id="rId41"/>
    <p:sldId id="288" r:id="rId42"/>
    <p:sldId id="289" r:id="rId43"/>
    <p:sldId id="290" r:id="rId44"/>
    <p:sldId id="291" r:id="rId45"/>
    <p:sldId id="323" r:id="rId46"/>
    <p:sldId id="292" r:id="rId47"/>
    <p:sldId id="293" r:id="rId48"/>
    <p:sldId id="294" r:id="rId49"/>
    <p:sldId id="295" r:id="rId50"/>
    <p:sldId id="324" r:id="rId51"/>
    <p:sldId id="296" r:id="rId52"/>
    <p:sldId id="332" r:id="rId53"/>
    <p:sldId id="333" r:id="rId54"/>
    <p:sldId id="334" r:id="rId55"/>
    <p:sldId id="327" r:id="rId56"/>
    <p:sldId id="328" r:id="rId57"/>
    <p:sldId id="329" r:id="rId58"/>
    <p:sldId id="330" r:id="rId59"/>
    <p:sldId id="331" r:id="rId60"/>
    <p:sldId id="297" r:id="rId61"/>
    <p:sldId id="298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7" autoAdjust="0"/>
    <p:restoredTop sz="87421" autoAdjust="0"/>
  </p:normalViewPr>
  <p:slideViewPr>
    <p:cSldViewPr>
      <p:cViewPr varScale="1">
        <p:scale>
          <a:sx n="59" d="100"/>
          <a:sy n="59" d="100"/>
        </p:scale>
        <p:origin x="15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4FD95E92-29E2-4C9F-AEE8-01B5EB4583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2889B6DD-3018-443D-9758-762752FFF8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>
            <a:extLst>
              <a:ext uri="{FF2B5EF4-FFF2-40B4-BE49-F238E27FC236}">
                <a16:creationId xmlns:a16="http://schemas.microsoft.com/office/drawing/2014/main" id="{10D54BAD-3E81-4EE9-AF22-14F28061637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1029">
            <a:extLst>
              <a:ext uri="{FF2B5EF4-FFF2-40B4-BE49-F238E27FC236}">
                <a16:creationId xmlns:a16="http://schemas.microsoft.com/office/drawing/2014/main" id="{92474DE0-BD43-49D4-86CE-E0C06FFB05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1030">
            <a:extLst>
              <a:ext uri="{FF2B5EF4-FFF2-40B4-BE49-F238E27FC236}">
                <a16:creationId xmlns:a16="http://schemas.microsoft.com/office/drawing/2014/main" id="{FF3DCDD4-5C04-4F3F-B5CD-AB201D1985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1031">
            <a:extLst>
              <a:ext uri="{FF2B5EF4-FFF2-40B4-BE49-F238E27FC236}">
                <a16:creationId xmlns:a16="http://schemas.microsoft.com/office/drawing/2014/main" id="{D57A2DBB-EE26-4666-896E-685AB75D9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B5A6FE-1B64-43D5-B63F-F82B48B90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1825A078-9ED7-45FF-B947-2D1FB2A99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D898D266-8B84-4D72-B6B6-7CDF4CD7C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CF864AFD-7B33-474E-9535-45772896E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B08BEB-61DC-417C-836A-FAEB2B062C14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5E1F53DB-F4ED-4B87-BB1A-3BBD246F4B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881E8490-F62B-4785-8E07-2402A2937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AD14EE5D-70C1-459F-A843-46D173BB8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51DB3B-42B8-4075-946A-3EE2A8C59F5D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9D14D6EA-27FE-4910-8F99-19E1E6AD2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D361EA4D-923A-4F31-9ADF-EDE4F9749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D3C23004-D1AB-4AA2-8C1B-94400351B1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D25DE2-B97D-45CB-A083-88FB1EED4EFE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376E8D03-51F0-4476-BD7E-368B0799FB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C90FCB54-C217-48A6-9238-29D06D10B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DCFF69A2-366A-4C6E-98D7-495BA6901D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497CF3-3C56-4B7E-8CA8-0EBDF2588555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4BDA8B30-ACF7-40D1-8165-CBBD9C0F2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1F43B054-97E7-4315-A025-8A1A622F0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7DDFA902-0BFC-415E-8CFB-2532790313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F969AA-05C2-41D5-90E5-21697C0A99A2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157B86FD-71C7-44CB-8372-F5926600D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9C6096DE-4A20-4256-ACBD-E297A67B2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541538FC-BE95-48E7-9DF4-EE9AF0E6AF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350E7F-B9C2-42EC-9745-C287133BBBF1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EC0EDC64-C282-43D2-B145-C0359034FC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3CCD990B-F156-4F86-9B3E-50B256BBB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3C247D5D-CB6F-4F6D-B413-429AE68A75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58CA79-B3E2-44D0-BF70-5EF7CD53D384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6ECA7290-1080-4E8B-ADA8-A9DB9A29C0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D267732E-B698-42C5-ACFB-618F06915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75FFFEB2-B609-4343-8C72-CED338E30C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16FFBB-1A49-4925-A828-8F5032D98A7A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7626C30B-03FD-4243-895B-2D93CE0D36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CFC1E007-60C0-427A-9C4B-7D69A1642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A214A173-6364-4F96-BE11-E6E66E5A1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CD60B2-D670-4B07-B8C3-54BFAC9277E2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82059E30-6291-4AAD-8E85-889862A5CA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582C1A61-C3C0-433C-AB70-D244FFCFC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DBCFE299-AA73-4FB4-B360-FE32002335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C15022-D966-4920-9256-3C0DE2EFB0CE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926E57AA-C336-4EC6-BABB-58F62F87B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EB344E7C-60A4-4943-A02A-5EA1F2AAB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D3F9FB3D-D6C0-413D-9819-2BDF05265D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E807A8-AD23-41C2-9264-29E6C31B08D7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239CDDE2-EB65-4439-966B-F0FA43610E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1C5209E8-4285-4A05-8024-2BCA056CE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C42BA79A-AA7C-460A-9C4A-409E8DF21F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64E1B6-E29D-4922-9AC3-BC8A25DE169C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1C936326-3A8A-40CE-BA97-D6387BB7B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058A2D14-A544-429C-B6DA-79F628FE0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91F5C2A7-05E3-4CF9-B882-013D0FA6EF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9AE09F-8DC6-490A-9DCB-A2980BC135D3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F02926DC-1CAC-49E9-9F0F-2CDCA14F06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7ADEB28F-E25D-4D93-9EC1-E5B578ACA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BB0A3A81-5F88-4A41-98B7-6BBA539AA8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59318A-C650-49F7-8B4E-AD15DC8D01B6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C7C70AB8-FCB9-4D35-8F81-2BC82A2734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0969FCD2-4F68-4C7C-8E63-094D82306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083DBA72-4E0F-476E-9523-A9BCEBB7AA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D39C65-4C8D-40FD-A361-4826EA38C08A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3895A982-203C-4AE6-A346-F15E025FCF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B5FA1A6F-E2F5-4E18-A83A-B62AF1874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0546E47C-26E8-4DAD-BE41-0822AD1A5A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B48C2A-F66F-422F-B7B0-651ABC4318AD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A383BF3E-C8FE-4012-853B-305C055043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47BB8564-BFAB-4444-90AE-542DDAFCD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87F837AF-5DE4-4E29-93B0-7FF6670101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BB9B7B-099D-4001-B177-0665805A438F}" type="slidenum">
              <a:rPr lang="en-US" altLang="en-US" sz="1200" smtClean="0"/>
              <a:pPr/>
              <a:t>42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D499C037-3715-4A65-9BD6-3E93F5EFAD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039D5DAB-EFB4-44F9-AF6E-27E8AE705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DBE8BDBF-7548-46DD-B2C7-8DBB94FF5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0167F3-94EA-4146-8C76-C17059539126}" type="slidenum">
              <a:rPr lang="en-US" altLang="en-US" sz="1200" smtClean="0"/>
              <a:pPr/>
              <a:t>43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>
            <a:extLst>
              <a:ext uri="{FF2B5EF4-FFF2-40B4-BE49-F238E27FC236}">
                <a16:creationId xmlns:a16="http://schemas.microsoft.com/office/drawing/2014/main" id="{3C4FF986-40C9-4212-AF6C-4FE42347A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1E639F-A23F-4B0D-B192-57E1FD820506}" type="slidenum">
              <a:rPr lang="en-US" altLang="en-US" sz="1200" smtClean="0"/>
              <a:pPr/>
              <a:t>44</a:t>
            </a:fld>
            <a:endParaRPr lang="en-US" altLang="en-US" sz="12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3407FD4C-2026-44F2-B223-22A928D5CA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79AA24C-A574-4A61-8209-ADBFACCE0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75FE7D89-DA90-43B2-9FEE-C943653B13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E8FFA335-786E-447E-A780-17E9D8A38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E48060C6-B20C-4DFC-92FD-750C651D03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82A6FD-CC49-4443-B21E-1540DD93013D}" type="slidenum">
              <a:rPr lang="en-US" altLang="en-US" sz="1200" smtClean="0"/>
              <a:pPr/>
              <a:t>46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>
            <a:extLst>
              <a:ext uri="{FF2B5EF4-FFF2-40B4-BE49-F238E27FC236}">
                <a16:creationId xmlns:a16="http://schemas.microsoft.com/office/drawing/2014/main" id="{56493794-2DE6-44BB-B244-3B010BB17A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4C34F8-E3B2-4292-A5BA-90073A999262}" type="slidenum">
              <a:rPr lang="en-US" altLang="en-US" sz="1200" smtClean="0"/>
              <a:pPr/>
              <a:t>47</a:t>
            </a:fld>
            <a:endParaRPr lang="en-US" altLang="en-US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8AD45135-4DE8-4456-9ED5-76D591038A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AA53F015-6B56-4933-ACE9-28498E00A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C3821AD8-DC34-4EA7-BD23-AA41EE951E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D798C598-6801-4A08-83C1-B70E1B076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4" name="Slide Number Placeholder 3">
            <a:extLst>
              <a:ext uri="{FF2B5EF4-FFF2-40B4-BE49-F238E27FC236}">
                <a16:creationId xmlns:a16="http://schemas.microsoft.com/office/drawing/2014/main" id="{03AA47A3-D9F8-448A-9293-D4BA43031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1FEC3D-39FF-4789-8B93-7DA3541B8ADC}" type="slidenum">
              <a:rPr lang="en-US" altLang="en-US" sz="1200" smtClean="0"/>
              <a:pPr/>
              <a:t>48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3BE7ABE9-46B5-45DE-8A28-D913B631C8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E96762B6-15D8-46F5-928C-155218B05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A20C3A99-1153-4580-B5F5-A2A0132349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988CBC-5191-47C0-950E-79C67A65D680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7B4015CF-97E5-4B2E-855C-9D45AB5AAD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754CF4CB-0760-4C15-A88A-D80C365A8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860FF450-FC40-4DE1-A243-B1E9AB3ED0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442537-06B3-4304-B379-17B77CDE5AA4}" type="slidenum">
              <a:rPr lang="en-US" altLang="en-US" sz="1200" smtClean="0"/>
              <a:pPr/>
              <a:t>49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5">
            <a:extLst>
              <a:ext uri="{FF2B5EF4-FFF2-40B4-BE49-F238E27FC236}">
                <a16:creationId xmlns:a16="http://schemas.microsoft.com/office/drawing/2014/main" id="{B3507786-B2AB-4CA4-A13A-4DB7D1DAF7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7B4FA4-B837-49FB-9A4D-722F7726D095}" type="slidenum">
              <a:rPr lang="en-US" altLang="en-US" sz="1200" smtClean="0"/>
              <a:pPr/>
              <a:t>51</a:t>
            </a:fld>
            <a:endParaRPr lang="en-US" altLang="en-US" sz="1200"/>
          </a:p>
        </p:txBody>
      </p:sp>
      <p:sp>
        <p:nvSpPr>
          <p:cNvPr id="107523" name="Rectangle 1026">
            <a:extLst>
              <a:ext uri="{FF2B5EF4-FFF2-40B4-BE49-F238E27FC236}">
                <a16:creationId xmlns:a16="http://schemas.microsoft.com/office/drawing/2014/main" id="{6FB8C8AA-7F5B-4EF6-901D-0B8B18C4AD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07524" name="Rectangle 1027">
            <a:extLst>
              <a:ext uri="{FF2B5EF4-FFF2-40B4-BE49-F238E27FC236}">
                <a16:creationId xmlns:a16="http://schemas.microsoft.com/office/drawing/2014/main" id="{9FEB726B-C62E-41C6-9FD3-F41966568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E8F11C2B-EC0B-4ACD-89FC-B7845F7AD3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9BA56AF6-7299-4ACD-ABBA-074CCABBE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F4DA0568-9E8A-4E85-9813-1EF233D027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CEBC1A-D89F-424C-AE6B-D9C33B618F0C}" type="slidenum">
              <a:rPr lang="en-US" altLang="en-US" sz="1200" smtClean="0"/>
              <a:pPr/>
              <a:t>54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87E6BACB-8C74-4065-8FEB-59CF5C7DD1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08B64B3E-7252-40F5-B8A8-074094806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8" name="Slide Number Placeholder 3">
            <a:extLst>
              <a:ext uri="{FF2B5EF4-FFF2-40B4-BE49-F238E27FC236}">
                <a16:creationId xmlns:a16="http://schemas.microsoft.com/office/drawing/2014/main" id="{3596AB7C-A0C1-4241-9494-9B4EC9D92F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DAA0DE-F171-4639-9850-0C39B7BAB55E}" type="slidenum">
              <a:rPr lang="en-US" altLang="en-US" sz="1200" smtClean="0"/>
              <a:pPr/>
              <a:t>60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DB66EF09-C4B5-4544-9AE1-80434841C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57E955C7-B4D1-4180-87B5-DCD2952BC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6" name="Slide Number Placeholder 3">
            <a:extLst>
              <a:ext uri="{FF2B5EF4-FFF2-40B4-BE49-F238E27FC236}">
                <a16:creationId xmlns:a16="http://schemas.microsoft.com/office/drawing/2014/main" id="{2162F713-9134-4993-8980-4F6D3DDF5F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AECE02-D22F-47ED-8937-3D7AB06EE556}" type="slidenum">
              <a:rPr lang="en-US" altLang="en-US" sz="1200" smtClean="0"/>
              <a:pPr/>
              <a:t>61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721526C9-3455-44E2-A00B-7D42271E9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E49EE64B-2FC7-4C7C-97FC-7879B5DEB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4" name="Slide Number Placeholder 3">
            <a:extLst>
              <a:ext uri="{FF2B5EF4-FFF2-40B4-BE49-F238E27FC236}">
                <a16:creationId xmlns:a16="http://schemas.microsoft.com/office/drawing/2014/main" id="{CAFFCBB2-0335-4229-A6D9-1AFE21E5E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5A996E-2FD5-4FFA-9438-3CF52FAE922B}" type="slidenum">
              <a:rPr lang="en-US" altLang="en-US" sz="1200" smtClean="0"/>
              <a:pPr/>
              <a:t>62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80DCBA8A-C833-45DE-B18F-302C1CBF1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8F12F780-BAB4-411D-A0E0-342221624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34BFAA95-E3C7-450F-BCBC-4840C8ED98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534A0A-F79B-44C8-8931-E78A6BB12883}" type="slidenum">
              <a:rPr lang="en-US" altLang="en-US" sz="1200" smtClean="0"/>
              <a:pPr/>
              <a:t>63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ADAF4407-6F73-42D6-A2AD-3FC108A2A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F1801954-7E3D-4701-9B1A-C16867CD2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AF61EEEE-2658-4BBD-AE22-D2C9CE9808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C31B0D-EB6E-44FF-BCEE-919323F93820}" type="slidenum">
              <a:rPr lang="en-US" altLang="en-US" sz="1200" smtClean="0"/>
              <a:pPr/>
              <a:t>64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7690BF0E-88F8-4370-B806-495D59F736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BA17C52C-A3F0-4421-9A2F-858F03BD0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59A8A7BE-80AB-4E87-8F32-8CA061F18E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EF5792-66BC-403E-8EFF-3D9B489165EE}" type="slidenum">
              <a:rPr lang="en-US" altLang="en-US" sz="1200" smtClean="0"/>
              <a:pPr/>
              <a:t>65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id="{E56F3682-ADEB-412B-85CB-A6B82BE8CB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id="{8C868495-F717-4330-BC29-2D188688A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6" name="Slide Number Placeholder 3">
            <a:extLst>
              <a:ext uri="{FF2B5EF4-FFF2-40B4-BE49-F238E27FC236}">
                <a16:creationId xmlns:a16="http://schemas.microsoft.com/office/drawing/2014/main" id="{7015A3CA-9538-43A9-9735-81729B1F02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6EA0E5-C19E-4CAA-B242-71A710DA65BA}" type="slidenum">
              <a:rPr lang="en-US" altLang="en-US" sz="1200" smtClean="0"/>
              <a:pPr/>
              <a:t>66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2636FB03-9814-4082-B0A8-0E09D33174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B0E6A536-9899-4AD0-B0AC-4C0FFDEEA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DC9884BE-1D48-43C4-A468-FF954FBF0F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463DC8-3681-4F0E-9924-EFCA95527B02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>
            <a:extLst>
              <a:ext uri="{FF2B5EF4-FFF2-40B4-BE49-F238E27FC236}">
                <a16:creationId xmlns:a16="http://schemas.microsoft.com/office/drawing/2014/main" id="{7F6662EC-9E8D-481D-BF24-630C7B090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>
            <a:extLst>
              <a:ext uri="{FF2B5EF4-FFF2-40B4-BE49-F238E27FC236}">
                <a16:creationId xmlns:a16="http://schemas.microsoft.com/office/drawing/2014/main" id="{613646AE-23EA-49B7-B87F-1C0BDFCD9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24" name="Slide Number Placeholder 3">
            <a:extLst>
              <a:ext uri="{FF2B5EF4-FFF2-40B4-BE49-F238E27FC236}">
                <a16:creationId xmlns:a16="http://schemas.microsoft.com/office/drawing/2014/main" id="{6463546C-3949-4593-8D0F-46819D438C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F29B52-B43D-4A1A-B9E2-A66434FC2978}" type="slidenum">
              <a:rPr lang="en-US" altLang="en-US" sz="1200" smtClean="0"/>
              <a:pPr/>
              <a:t>67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>
            <a:extLst>
              <a:ext uri="{FF2B5EF4-FFF2-40B4-BE49-F238E27FC236}">
                <a16:creationId xmlns:a16="http://schemas.microsoft.com/office/drawing/2014/main" id="{63F772D4-C343-4FBC-B8A1-3E614FBC19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>
            <a:extLst>
              <a:ext uri="{FF2B5EF4-FFF2-40B4-BE49-F238E27FC236}">
                <a16:creationId xmlns:a16="http://schemas.microsoft.com/office/drawing/2014/main" id="{CEDDD557-7B6A-4314-A2EC-9F2BFA146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5172" name="Slide Number Placeholder 3">
            <a:extLst>
              <a:ext uri="{FF2B5EF4-FFF2-40B4-BE49-F238E27FC236}">
                <a16:creationId xmlns:a16="http://schemas.microsoft.com/office/drawing/2014/main" id="{7DAAE98D-8B28-47EE-B0F3-CA6F7D32C0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B690DB-D5AC-4532-ACE6-1C58B721308B}" type="slidenum">
              <a:rPr lang="en-US" altLang="en-US" sz="1200" smtClean="0"/>
              <a:pPr/>
              <a:t>68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>
            <a:extLst>
              <a:ext uri="{FF2B5EF4-FFF2-40B4-BE49-F238E27FC236}">
                <a16:creationId xmlns:a16="http://schemas.microsoft.com/office/drawing/2014/main" id="{C1A57161-0976-445B-8CFB-344BDD20A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>
            <a:extLst>
              <a:ext uri="{FF2B5EF4-FFF2-40B4-BE49-F238E27FC236}">
                <a16:creationId xmlns:a16="http://schemas.microsoft.com/office/drawing/2014/main" id="{F48A65A5-B015-4ADD-87CD-0A8CAEA40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20" name="Slide Number Placeholder 3">
            <a:extLst>
              <a:ext uri="{FF2B5EF4-FFF2-40B4-BE49-F238E27FC236}">
                <a16:creationId xmlns:a16="http://schemas.microsoft.com/office/drawing/2014/main" id="{880E4ADF-7C3B-4136-89DE-F6E274B3E1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50C507-6375-4C69-A02E-8EBA3E746E59}" type="slidenum">
              <a:rPr lang="en-US" altLang="en-US" sz="1200" smtClean="0"/>
              <a:pPr/>
              <a:t>69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>
            <a:extLst>
              <a:ext uri="{FF2B5EF4-FFF2-40B4-BE49-F238E27FC236}">
                <a16:creationId xmlns:a16="http://schemas.microsoft.com/office/drawing/2014/main" id="{11357902-B095-49E0-B2B8-8C93CBC5D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>
            <a:extLst>
              <a:ext uri="{FF2B5EF4-FFF2-40B4-BE49-F238E27FC236}">
                <a16:creationId xmlns:a16="http://schemas.microsoft.com/office/drawing/2014/main" id="{EAA81BA9-A396-4ACB-8643-3AA59A260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8" name="Slide Number Placeholder 3">
            <a:extLst>
              <a:ext uri="{FF2B5EF4-FFF2-40B4-BE49-F238E27FC236}">
                <a16:creationId xmlns:a16="http://schemas.microsoft.com/office/drawing/2014/main" id="{712010FA-41EB-4BE6-9C8C-337D70DBB7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B7DF0F-B50F-422A-8F5E-ADB05BF15C03}" type="slidenum">
              <a:rPr lang="en-US" altLang="en-US" sz="1200" smtClean="0"/>
              <a:pPr/>
              <a:t>70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>
            <a:extLst>
              <a:ext uri="{FF2B5EF4-FFF2-40B4-BE49-F238E27FC236}">
                <a16:creationId xmlns:a16="http://schemas.microsoft.com/office/drawing/2014/main" id="{DB3EC26D-EB53-4384-8D7F-6B951279CC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>
            <a:extLst>
              <a:ext uri="{FF2B5EF4-FFF2-40B4-BE49-F238E27FC236}">
                <a16:creationId xmlns:a16="http://schemas.microsoft.com/office/drawing/2014/main" id="{5274432A-7044-416C-AE2D-AF465207C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1316" name="Slide Number Placeholder 3">
            <a:extLst>
              <a:ext uri="{FF2B5EF4-FFF2-40B4-BE49-F238E27FC236}">
                <a16:creationId xmlns:a16="http://schemas.microsoft.com/office/drawing/2014/main" id="{05B41C30-437E-4955-B315-826CAFDB2C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28CF19-3EB6-4501-A6C0-9C07DF5EA416}" type="slidenum">
              <a:rPr lang="en-US" altLang="en-US" sz="1200" smtClean="0"/>
              <a:pPr/>
              <a:t>71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7E7E3C51-8B1C-4C69-B59C-11442B1639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43163599-CF35-42DA-99E2-7C516483A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06493FE2-4E42-44FA-ADC7-3B209B01C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12986E-A5CC-4ED1-97A3-8D960A65BAE7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1AF016AF-B25A-4B23-B02A-7356E15C1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377A13BE-70FA-4A57-9632-012B51C77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2BA1E323-FF49-43CA-9E97-D58355C3DC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82A11A-2418-40E3-82D6-19528C09F546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3E056B44-42A2-475B-9A80-3BA7648836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1792B77A-504F-446D-9A68-DD6214F4F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F67F901C-5CD2-4D2C-8A7F-5E32219670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3B8CB9-3E74-4A64-AADB-3C80905EFB28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B3A8414E-560A-4E06-AC67-49E553F5F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E44EDE26-4C0B-48F3-8062-F84B131E5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FFDEA5C1-CCCF-42A0-954D-116C2A4096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406D2A-5ED9-41A8-B4F9-0CFF43E0860A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F00B98FE-5850-495F-A334-3284B64807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70A9C435-5ACA-4F67-9FD8-8EDF5E5FF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8C873104-7C3F-41D0-9F40-5111E894F1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63B6DD-2C2B-40E5-861F-6C626941AF1F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CD81CB-1432-4F08-A89E-636C73EB4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30D216-92B1-4D7A-A279-C7564C8554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6027DB-C940-442B-AC02-BBD9FD9636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9F467-9F42-4545-8DE5-BCDDE34556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981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BBA8CA-730C-4F1E-9FA1-8B782E2AB9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DD01F3-CD0B-4FCC-A531-5058133F63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2CC722-5309-4637-8D91-CFEECB1592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C4729-EFDD-4A93-B2D3-442D6CD768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73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B488A2-29A2-4F75-8B4A-B71D0F8DE5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649AA9-D2A3-42FB-93CF-B63B5D0F65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11760C-F8B2-44DD-A0B7-401CA922E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5260-A302-4B24-B581-49078314B8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305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580B83-B1E1-456B-9460-77CD60BB3D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CE4D8-C641-4AA7-9124-10F12E44D9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FA09E-6EEF-4D80-B6A3-E40734B062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6CC1-89D6-47FB-B78C-E48EEA268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472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98F165-3F54-4F03-B6EF-46EBDC65C4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E86886-ABCC-4C5B-911F-DB05B119F0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060C17-60FE-4FD3-B454-B314B6C99F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87EA3-93B9-49E2-97C3-5885F200B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247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C58B17D2-041F-46A8-AF50-FA72E4202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A01346-5F57-431E-A93E-6D5A1CC79E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D3ADF86D-9663-4147-AF26-4B71A2BF32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153A8-E6C4-426D-BDBA-82A3F765C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114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8D361B-4F66-4AA6-B0B7-2DCE531092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153ADE8-7B42-4A9E-ACF1-B43B021DD4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1AB9188-703D-442F-ADEE-8ACD3401F9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1219A-1E07-422D-80C9-FA72005ACA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082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656BF3-81F8-4263-B2F8-72B546FF39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4D0A1E-1A81-4A0F-8414-2720FD9CC7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656784-FA9A-4ECB-8370-C0E43D6045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56A73-DF58-4073-AE34-2EDB1AB4B2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962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E43D534-3D8F-4175-BBB9-C9E0BA25AF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CC9DFCA-0C0F-49B4-90A7-219647C046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A8F1ED6-98D0-4713-A7C8-1CD19ACD8A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A991E-BBA9-4180-9B29-70A88BACFB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779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5698E9F-6CEF-4D56-80FA-A1DB1C5BC0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205A19-309E-4F13-B108-8CAF2A0D0D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69307431-2B58-41C7-B47A-0E43638BB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2E2C5-EF8F-4CE4-A61B-2AC4D4E31A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865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DC8E9A1A-E712-4FC8-99B2-BC60FA448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0F494E-21A8-44F0-9699-D2F55544CD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BABC860-30BA-488C-985E-2AA75C9B76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D6F17-8331-4BDE-9744-B70C31C8F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05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0ABA6D-3180-49C9-8345-1525E6147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4B1C75-3254-4AEF-B7BF-D52380403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8F144C-7FEC-411C-A2F2-B3FEA51E41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3ED37DC-E4BB-4DA1-A28B-CA7FA0D864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BBC91F0-F041-49A5-A736-A2B2F84F97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EF69F87-23D5-4296-8CC5-FB8CD4A477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odor/metagenomicsTools/blob/master/src/classExamples/pcaForSlides.txt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ature.com/articles/ismej2013106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4.png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>
            <a:extLst>
              <a:ext uri="{FF2B5EF4-FFF2-40B4-BE49-F238E27FC236}">
                <a16:creationId xmlns:a16="http://schemas.microsoft.com/office/drawing/2014/main" id="{5C791CC8-DCD1-47C5-B25D-624270974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6026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Correlated variables in linear models</a:t>
            </a:r>
          </a:p>
          <a:p>
            <a:r>
              <a:rPr lang="en-US" altLang="en-US"/>
              <a:t>PCA in concepts</a:t>
            </a:r>
          </a:p>
          <a:p>
            <a:r>
              <a:rPr lang="en-US" altLang="en-US"/>
              <a:t>PCA in equations</a:t>
            </a:r>
          </a:p>
          <a:p>
            <a:r>
              <a:rPr lang="en-US" altLang="en-US"/>
              <a:t>PCA in Java (for your reference; not covered in class or in final)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B50394-DCD7-4037-BD76-D69D0602EC03}"/>
              </a:ext>
            </a:extLst>
          </p:cNvPr>
          <p:cNvCxnSpPr/>
          <p:nvPr/>
        </p:nvCxnSpPr>
        <p:spPr>
          <a:xfrm rot="10800000">
            <a:off x="4800600" y="457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CDCAD18D-3D2D-4012-9167-1C2BD4C6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457200"/>
            <a:ext cx="69913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Box 4">
            <a:extLst>
              <a:ext uri="{FF2B5EF4-FFF2-40B4-BE49-F238E27FC236}">
                <a16:creationId xmlns:a16="http://schemas.microsoft.com/office/drawing/2014/main" id="{5CDBF171-49E7-4843-B088-3C4E87027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0"/>
            <a:ext cx="441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But in the summary view </a:t>
            </a:r>
          </a:p>
        </p:txBody>
      </p:sp>
      <p:sp>
        <p:nvSpPr>
          <p:cNvPr id="24580" name="TextBox 5">
            <a:extLst>
              <a:ext uri="{FF2B5EF4-FFF2-40B4-BE49-F238E27FC236}">
                <a16:creationId xmlns:a16="http://schemas.microsoft.com/office/drawing/2014/main" id="{3F1E10BE-2D87-478E-91EC-29643859B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63975"/>
            <a:ext cx="8382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Here Area “masks” elevation. </a:t>
            </a:r>
          </a:p>
          <a:p>
            <a:endParaRPr lang="en-US" altLang="en-US" sz="1800"/>
          </a:p>
          <a:p>
            <a:r>
              <a:rPr lang="en-US" altLang="en-US" sz="1800"/>
              <a:t>Species = B0 + B1 * area + B2 * elevation</a:t>
            </a:r>
          </a:p>
          <a:p>
            <a:endParaRPr lang="en-US" altLang="en-US" sz="1800"/>
          </a:p>
          <a:p>
            <a:r>
              <a:rPr lang="en-US" altLang="en-US" sz="1800"/>
              <a:t>Because area and elevation are well correlated, changes in B1 can be compensated for by changes in B2.</a:t>
            </a:r>
          </a:p>
          <a:p>
            <a:endParaRPr lang="en-US" altLang="en-US" sz="1800"/>
          </a:p>
          <a:p>
            <a:r>
              <a:rPr lang="en-US" altLang="en-US" sz="1800"/>
              <a:t>This makes joint estimates of B1 and B2 unreliable and messes up our inference in</a:t>
            </a:r>
          </a:p>
          <a:p>
            <a:r>
              <a:rPr lang="en-US" altLang="en-US" sz="1800"/>
              <a:t>this case potentially leading to the incorrect conclusion that Elevation is not correlated with species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3">
            <a:extLst>
              <a:ext uri="{FF2B5EF4-FFF2-40B4-BE49-F238E27FC236}">
                <a16:creationId xmlns:a16="http://schemas.microsoft.com/office/drawing/2014/main" id="{E35349AA-1044-4554-9107-00C7071EE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1397000"/>
            <a:ext cx="7129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There are many possible solutions to problems with correlated data </a:t>
            </a:r>
          </a:p>
          <a:p>
            <a:r>
              <a:rPr lang="en-US" altLang="en-US"/>
              <a:t>(that could be a whole class onto itself).</a:t>
            </a:r>
          </a:p>
          <a:p>
            <a:endParaRPr lang="en-US" altLang="en-US"/>
          </a:p>
          <a:p>
            <a:r>
              <a:rPr lang="en-US" altLang="en-US"/>
              <a:t>We look at one approach that rotates the data onto new coordinates that</a:t>
            </a:r>
          </a:p>
          <a:p>
            <a:r>
              <a:rPr lang="en-US" altLang="en-US"/>
              <a:t>by definition are uncorrelated!</a:t>
            </a:r>
          </a:p>
          <a:p>
            <a:endParaRPr lang="en-US" altLang="en-US"/>
          </a:p>
          <a:p>
            <a:r>
              <a:rPr lang="en-US" altLang="en-US"/>
              <a:t>This is PCA (Principle Components Analysis)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5">
            <a:extLst>
              <a:ext uri="{FF2B5EF4-FFF2-40B4-BE49-F238E27FC236}">
                <a16:creationId xmlns:a16="http://schemas.microsoft.com/office/drawing/2014/main" id="{F66DB737-82D6-4E94-AD07-9768C72D3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6026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Correlated variables in linear models</a:t>
            </a:r>
          </a:p>
          <a:p>
            <a:r>
              <a:rPr lang="en-US" altLang="en-US"/>
              <a:t>PCA in concepts</a:t>
            </a:r>
          </a:p>
          <a:p>
            <a:r>
              <a:rPr lang="en-US" altLang="en-US"/>
              <a:t>PCA in equations</a:t>
            </a:r>
          </a:p>
          <a:p>
            <a:r>
              <a:rPr lang="en-US" altLang="en-US"/>
              <a:t>PCA in Java (for your reference; not covered in class or in final)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14EBE2-9456-427A-A1C4-0A95FF6B500C}"/>
              </a:ext>
            </a:extLst>
          </p:cNvPr>
          <p:cNvCxnSpPr/>
          <p:nvPr/>
        </p:nvCxnSpPr>
        <p:spPr>
          <a:xfrm rot="10800000">
            <a:off x="2362200" y="833438"/>
            <a:ext cx="5334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3">
            <a:extLst>
              <a:ext uri="{FF2B5EF4-FFF2-40B4-BE49-F238E27FC236}">
                <a16:creationId xmlns:a16="http://schemas.microsoft.com/office/drawing/2014/main" id="{78768A8B-2CE1-4D61-99A2-A0EA287C5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"/>
            <a:ext cx="3662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Consider a table that looks like this….</a:t>
            </a: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3EB024F3-FD74-440B-9AFF-95AC5647C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4343400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5">
            <a:extLst>
              <a:ext uri="{FF2B5EF4-FFF2-40B4-BE49-F238E27FC236}">
                <a16:creationId xmlns:a16="http://schemas.microsoft.com/office/drawing/2014/main" id="{17D11D01-9C42-4978-A564-B1377BB3C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3400"/>
            <a:ext cx="9002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There are 18 data points here, but clearly we could represent this table is a compressed form…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>
            <a:extLst>
              <a:ext uri="{FF2B5EF4-FFF2-40B4-BE49-F238E27FC236}">
                <a16:creationId xmlns:a16="http://schemas.microsoft.com/office/drawing/2014/main" id="{076891EA-FA81-4FA9-97DC-0BD23667A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14375"/>
            <a:ext cx="3200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Box 3">
            <a:extLst>
              <a:ext uri="{FF2B5EF4-FFF2-40B4-BE49-F238E27FC236}">
                <a16:creationId xmlns:a16="http://schemas.microsoft.com/office/drawing/2014/main" id="{0102F097-DCD5-4E97-8428-5220A20A0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002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There are 18 data points here, but clearly we could represent this table is a compressed form…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2583F2-C760-465F-A13A-E7F223305091}"/>
              </a:ext>
            </a:extLst>
          </p:cNvPr>
          <p:cNvCxnSpPr/>
          <p:nvPr/>
        </p:nvCxnSpPr>
        <p:spPr>
          <a:xfrm rot="10800000">
            <a:off x="2667000" y="838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1" name="TextBox 7">
            <a:extLst>
              <a:ext uri="{FF2B5EF4-FFF2-40B4-BE49-F238E27FC236}">
                <a16:creationId xmlns:a16="http://schemas.microsoft.com/office/drawing/2014/main" id="{5A241556-23C8-43E2-A61C-570EEB770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20713"/>
            <a:ext cx="3517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original matrix with 18 values…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0D9D81-C8D5-4535-94D9-4DB060CBFBC9}"/>
              </a:ext>
            </a:extLst>
          </p:cNvPr>
          <p:cNvCxnSpPr/>
          <p:nvPr/>
        </p:nvCxnSpPr>
        <p:spPr>
          <a:xfrm rot="5400000">
            <a:off x="2515394" y="3199606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3" name="TextBox 12">
            <a:extLst>
              <a:ext uri="{FF2B5EF4-FFF2-40B4-BE49-F238E27FC236}">
                <a16:creationId xmlns:a16="http://schemas.microsoft.com/office/drawing/2014/main" id="{3C1BDE0B-3C83-448A-8A1D-F1962EB6B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436813"/>
            <a:ext cx="526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The compressed form of the matrix with 9 total values</a:t>
            </a:r>
          </a:p>
          <a:p>
            <a:r>
              <a:rPr lang="en-US" altLang="en-US" sz="1800" dirty="0"/>
              <a:t>in two matrices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3A2405-6BD9-45AE-8B32-47C677E10495}"/>
              </a:ext>
            </a:extLst>
          </p:cNvPr>
          <p:cNvCxnSpPr/>
          <p:nvPr/>
        </p:nvCxnSpPr>
        <p:spPr>
          <a:xfrm rot="5400000">
            <a:off x="2886869" y="4420394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5" name="TextBox 15">
            <a:extLst>
              <a:ext uri="{FF2B5EF4-FFF2-40B4-BE49-F238E27FC236}">
                <a16:creationId xmlns:a16="http://schemas.microsoft.com/office/drawing/2014/main" id="{D2C8EF00-E71D-4E53-A6D9-7E363596D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4267200"/>
            <a:ext cx="3209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Our decompression algorithm!!!</a:t>
            </a:r>
          </a:p>
        </p:txBody>
      </p:sp>
      <p:sp>
        <p:nvSpPr>
          <p:cNvPr id="29706" name="TextBox 16">
            <a:extLst>
              <a:ext uri="{FF2B5EF4-FFF2-40B4-BE49-F238E27FC236}">
                <a16:creationId xmlns:a16="http://schemas.microsoft.com/office/drawing/2014/main" id="{B93201E0-AF67-4398-ABD5-ABA5795ED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91200"/>
            <a:ext cx="8432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We have achieved lossless compression by removing the redundant information!</a:t>
            </a:r>
          </a:p>
          <a:p>
            <a:r>
              <a:rPr lang="en-US" altLang="en-US" sz="2000"/>
              <a:t>We can store the entire table in 9 values instead of 18.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5">
            <a:extLst>
              <a:ext uri="{FF2B5EF4-FFF2-40B4-BE49-F238E27FC236}">
                <a16:creationId xmlns:a16="http://schemas.microsoft.com/office/drawing/2014/main" id="{17EC58D1-CC9D-4C80-BE11-976B4AA09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508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Matrix multiplication in R is the %*% operator </a:t>
            </a:r>
          </a:p>
        </p:txBody>
      </p:sp>
      <p:sp>
        <p:nvSpPr>
          <p:cNvPr id="31747" name="TextBox 4">
            <a:extLst>
              <a:ext uri="{FF2B5EF4-FFF2-40B4-BE49-F238E27FC236}">
                <a16:creationId xmlns:a16="http://schemas.microsoft.com/office/drawing/2014/main" id="{456773D9-3236-4E5F-8D8B-6B59A17CE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848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From your textbook….  (Matrix approach to Simple Linear Regression Analysis)</a:t>
            </a:r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440D32A3-C3F9-4665-B640-C9FE1742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305675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9A5D72-4585-4C62-8852-AFEC4F6E69E8}"/>
              </a:ext>
            </a:extLst>
          </p:cNvPr>
          <p:cNvSpPr/>
          <p:nvPr/>
        </p:nvSpPr>
        <p:spPr>
          <a:xfrm>
            <a:off x="3733800" y="2286000"/>
            <a:ext cx="2362200" cy="2525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8D5A-CC0C-49D2-B854-7B405DCEA44E}"/>
              </a:ext>
            </a:extLst>
          </p:cNvPr>
          <p:cNvCxnSpPr/>
          <p:nvPr/>
        </p:nvCxnSpPr>
        <p:spPr>
          <a:xfrm rot="5400000">
            <a:off x="3963194" y="3886994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796" name="Object 21">
            <a:extLst>
              <a:ext uri="{FF2B5EF4-FFF2-40B4-BE49-F238E27FC236}">
                <a16:creationId xmlns:a16="http://schemas.microsoft.com/office/drawing/2014/main" id="{B5C5736B-B9B4-4D79-ACC0-B4BCA98B04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7650" y="2514600"/>
          <a:ext cx="120015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Equation" r:id="rId4" imgW="723900" imgH="1371600" progId="Equation.3">
                  <p:embed/>
                </p:oleObj>
              </mc:Choice>
              <mc:Fallback>
                <p:oleObj name="Equation" r:id="rId4" imgW="723900" imgH="1371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2514600"/>
                        <a:ext cx="1200150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Box 22">
            <a:extLst>
              <a:ext uri="{FF2B5EF4-FFF2-40B4-BE49-F238E27FC236}">
                <a16:creationId xmlns:a16="http://schemas.microsoft.com/office/drawing/2014/main" id="{0EF314C6-F318-490A-8548-810ADB00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11713"/>
            <a:ext cx="669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(6,1) </a:t>
            </a:r>
          </a:p>
        </p:txBody>
      </p:sp>
      <p:sp>
        <p:nvSpPr>
          <p:cNvPr id="33798" name="TextBox 23">
            <a:extLst>
              <a:ext uri="{FF2B5EF4-FFF2-40B4-BE49-F238E27FC236}">
                <a16:creationId xmlns:a16="http://schemas.microsoft.com/office/drawing/2014/main" id="{56EE2346-2B04-4062-B8D3-7F0B64F8D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663" y="4800600"/>
            <a:ext cx="617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(1,3)</a:t>
            </a:r>
          </a:p>
        </p:txBody>
      </p:sp>
      <p:sp>
        <p:nvSpPr>
          <p:cNvPr id="33799" name="TextBox 24">
            <a:extLst>
              <a:ext uri="{FF2B5EF4-FFF2-40B4-BE49-F238E27FC236}">
                <a16:creationId xmlns:a16="http://schemas.microsoft.com/office/drawing/2014/main" id="{5290AC13-E6D6-4860-9FE3-9CD4B39E6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811713"/>
            <a:ext cx="785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= (6,3)</a:t>
            </a:r>
          </a:p>
        </p:txBody>
      </p:sp>
      <p:pic>
        <p:nvPicPr>
          <p:cNvPr id="33800" name="Picture 4">
            <a:extLst>
              <a:ext uri="{FF2B5EF4-FFF2-40B4-BE49-F238E27FC236}">
                <a16:creationId xmlns:a16="http://schemas.microsoft.com/office/drawing/2014/main" id="{69EB70EE-42E8-4217-817B-8ECFE4C16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3200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TextBox 26">
            <a:extLst>
              <a:ext uri="{FF2B5EF4-FFF2-40B4-BE49-F238E27FC236}">
                <a16:creationId xmlns:a16="http://schemas.microsoft.com/office/drawing/2014/main" id="{3DCAE2AD-19F0-4940-B922-DCE5E5FAE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"/>
            <a:ext cx="851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So the definition of matrix multiplication allows us to recover our original matrix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>
            <a:extLst>
              <a:ext uri="{FF2B5EF4-FFF2-40B4-BE49-F238E27FC236}">
                <a16:creationId xmlns:a16="http://schemas.microsoft.com/office/drawing/2014/main" id="{B1D59E20-DEC3-4AE7-8EDE-C15610323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6007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But what about if there is not perfect redundancy in the data?</a:t>
            </a:r>
          </a:p>
        </p:txBody>
      </p:sp>
      <p:sp>
        <p:nvSpPr>
          <p:cNvPr id="35843" name="TextBox 7">
            <a:extLst>
              <a:ext uri="{FF2B5EF4-FFF2-40B4-BE49-F238E27FC236}">
                <a16:creationId xmlns:a16="http://schemas.microsoft.com/office/drawing/2014/main" id="{71E69F38-DBD3-45D1-BF9A-BD9FDD063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76800"/>
            <a:ext cx="8758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Now the correlations are not as perfect.  The level of redundancy has been reduced.</a:t>
            </a:r>
          </a:p>
          <a:p>
            <a:r>
              <a:rPr lang="en-US" altLang="en-US" sz="1800"/>
              <a:t>We can’t compress these data perfectly, but we can still devise a lossy compression strategy</a:t>
            </a: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0DD69FB9-2775-418B-A353-1622C7DC1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46609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D6DF0D82-28B2-4C78-86DC-15C566A2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555466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Box 5">
            <a:extLst>
              <a:ext uri="{FF2B5EF4-FFF2-40B4-BE49-F238E27FC236}">
                <a16:creationId xmlns:a16="http://schemas.microsoft.com/office/drawing/2014/main" id="{27F4B88B-B091-498F-B01F-9FC8AD270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895600"/>
            <a:ext cx="5629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Before subtracting the mean of each column</a:t>
            </a:r>
          </a:p>
        </p:txBody>
      </p:sp>
      <p:sp>
        <p:nvSpPr>
          <p:cNvPr id="37892" name="TextBox 7">
            <a:extLst>
              <a:ext uri="{FF2B5EF4-FFF2-40B4-BE49-F238E27FC236}">
                <a16:creationId xmlns:a16="http://schemas.microsoft.com/office/drawing/2014/main" id="{E4A0BCAA-A0C2-490E-A46A-6A9F07CCF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345113"/>
            <a:ext cx="5441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After subtracting the mean of each column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473312-0F01-40C6-9527-0AAE9DDC48D1}"/>
              </a:ext>
            </a:extLst>
          </p:cNvPr>
          <p:cNvSpPr/>
          <p:nvPr/>
        </p:nvSpPr>
        <p:spPr>
          <a:xfrm>
            <a:off x="228600" y="762000"/>
            <a:ext cx="46038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F4956-B25F-48B9-8A57-190942AEB69F}"/>
              </a:ext>
            </a:extLst>
          </p:cNvPr>
          <p:cNvSpPr/>
          <p:nvPr/>
        </p:nvSpPr>
        <p:spPr>
          <a:xfrm>
            <a:off x="457200" y="838200"/>
            <a:ext cx="59436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895" name="TextBox 3">
            <a:extLst>
              <a:ext uri="{FF2B5EF4-FFF2-40B4-BE49-F238E27FC236}">
                <a16:creationId xmlns:a16="http://schemas.microsoft.com/office/drawing/2014/main" id="{C1DB0BA4-D440-48BB-ACEB-574692FE0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68087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We are going to transform the matrix by subtracting from each column</a:t>
            </a:r>
          </a:p>
          <a:p>
            <a:r>
              <a:rPr lang="en-US" altLang="en-US" dirty="0"/>
              <a:t>the mean of each column… (this makes the math easier)</a:t>
            </a:r>
          </a:p>
          <a:p>
            <a:r>
              <a:rPr lang="en-US" altLang="en-US" dirty="0"/>
              <a:t>(We can always add them back later if we need to!)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AA3D6E7-1CDD-41DA-8765-2C200A0D32E8}"/>
              </a:ext>
            </a:extLst>
          </p:cNvPr>
          <p:cNvSpPr/>
          <p:nvPr/>
        </p:nvSpPr>
        <p:spPr>
          <a:xfrm>
            <a:off x="1019175" y="2535238"/>
            <a:ext cx="5153025" cy="1263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9939" name="Picture 2">
            <a:extLst>
              <a:ext uri="{FF2B5EF4-FFF2-40B4-BE49-F238E27FC236}">
                <a16:creationId xmlns:a16="http://schemas.microsoft.com/office/drawing/2014/main" id="{53EB2103-B5E9-4DE4-8C5F-FDFACB7E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38623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Box 4">
            <a:extLst>
              <a:ext uri="{FF2B5EF4-FFF2-40B4-BE49-F238E27FC236}">
                <a16:creationId xmlns:a16="http://schemas.microsoft.com/office/drawing/2014/main" id="{A23DF544-E34C-42EE-A409-A420998B5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0"/>
            <a:ext cx="432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We seek the compressed form of this matrix</a:t>
            </a:r>
          </a:p>
        </p:txBody>
      </p:sp>
      <p:sp>
        <p:nvSpPr>
          <p:cNvPr id="39941" name="TextBox 5">
            <a:extLst>
              <a:ext uri="{FF2B5EF4-FFF2-40B4-BE49-F238E27FC236}">
                <a16:creationId xmlns:a16="http://schemas.microsoft.com/office/drawing/2014/main" id="{C8352CAE-6F63-46AD-BDAE-5989E7820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144713"/>
            <a:ext cx="321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compressed form is in fact…</a:t>
            </a:r>
          </a:p>
        </p:txBody>
      </p:sp>
      <p:pic>
        <p:nvPicPr>
          <p:cNvPr id="39942" name="Picture 3">
            <a:extLst>
              <a:ext uri="{FF2B5EF4-FFF2-40B4-BE49-F238E27FC236}">
                <a16:creationId xmlns:a16="http://schemas.microsoft.com/office/drawing/2014/main" id="{5EBAE27B-904D-49CE-96CE-D70E602D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81525"/>
            <a:ext cx="55435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43" name="Object 6">
            <a:extLst>
              <a:ext uri="{FF2B5EF4-FFF2-40B4-BE49-F238E27FC236}">
                <a16:creationId xmlns:a16="http://schemas.microsoft.com/office/drawing/2014/main" id="{72EE8888-8862-4E36-8D3A-CD92825AB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5113" y="2590800"/>
          <a:ext cx="417036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Equation" r:id="rId6" imgW="2514600" imgH="711200" progId="Equation.3">
                  <p:embed/>
                </p:oleObj>
              </mc:Choice>
              <mc:Fallback>
                <p:oleObj name="Equation" r:id="rId6" imgW="25146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590800"/>
                        <a:ext cx="4170362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TextBox 11">
            <a:extLst>
              <a:ext uri="{FF2B5EF4-FFF2-40B4-BE49-F238E27FC236}">
                <a16:creationId xmlns:a16="http://schemas.microsoft.com/office/drawing/2014/main" id="{84390F8B-ABBF-497F-A93C-3A3DA2576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3821113"/>
            <a:ext cx="3189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(6,1)                 *       (1,3)  = (6,3)</a:t>
            </a:r>
          </a:p>
        </p:txBody>
      </p:sp>
      <p:sp>
        <p:nvSpPr>
          <p:cNvPr id="39945" name="TextBox 8">
            <a:extLst>
              <a:ext uri="{FF2B5EF4-FFF2-40B4-BE49-F238E27FC236}">
                <a16:creationId xmlns:a16="http://schemas.microsoft.com/office/drawing/2014/main" id="{A2493824-AE82-4E03-8463-91C5F85E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96000"/>
            <a:ext cx="497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(We will see shortly how R calculates these…)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4F2839-B31D-4767-A982-29507860EB4C}"/>
              </a:ext>
            </a:extLst>
          </p:cNvPr>
          <p:cNvCxnSpPr/>
          <p:nvPr/>
        </p:nvCxnSpPr>
        <p:spPr>
          <a:xfrm rot="5400000" flipH="1" flipV="1">
            <a:off x="1333500" y="34671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7" name="TextBox 12">
            <a:extLst>
              <a:ext uri="{FF2B5EF4-FFF2-40B4-BE49-F238E27FC236}">
                <a16:creationId xmlns:a16="http://schemas.microsoft.com/office/drawing/2014/main" id="{D5B877A1-504C-416C-AA6C-DD483BBD7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0"/>
            <a:ext cx="2414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principle component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F1F586-C8CD-4E57-AA89-56AFE0170A5F}"/>
              </a:ext>
            </a:extLst>
          </p:cNvPr>
          <p:cNvCxnSpPr/>
          <p:nvPr/>
        </p:nvCxnSpPr>
        <p:spPr>
          <a:xfrm rot="5400000">
            <a:off x="5676900" y="24003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9" name="TextBox 15">
            <a:extLst>
              <a:ext uri="{FF2B5EF4-FFF2-40B4-BE49-F238E27FC236}">
                <a16:creationId xmlns:a16="http://schemas.microsoft.com/office/drawing/2014/main" id="{39A0B10E-2788-49DE-A12C-C360D5533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057400"/>
            <a:ext cx="162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eigen vector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>
            <a:extLst>
              <a:ext uri="{FF2B5EF4-FFF2-40B4-BE49-F238E27FC236}">
                <a16:creationId xmlns:a16="http://schemas.microsoft.com/office/drawing/2014/main" id="{B15F0145-0D69-488C-BEB0-AD48C6A6351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31838" y="304800"/>
            <a:ext cx="8031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We will use a dataset from the Galapagos islands  to think about correlated independent variables</a:t>
            </a:r>
          </a:p>
        </p:txBody>
      </p:sp>
      <p:pic>
        <p:nvPicPr>
          <p:cNvPr id="15363" name="Picture 1">
            <a:extLst>
              <a:ext uri="{FF2B5EF4-FFF2-40B4-BE49-F238E27FC236}">
                <a16:creationId xmlns:a16="http://schemas.microsoft.com/office/drawing/2014/main" id="{E9FAA75E-556F-4DC1-B2CB-3A1A58318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00150"/>
            <a:ext cx="18478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2">
            <a:extLst>
              <a:ext uri="{FF2B5EF4-FFF2-40B4-BE49-F238E27FC236}">
                <a16:creationId xmlns:a16="http://schemas.microsoft.com/office/drawing/2014/main" id="{3CD0CA85-EB53-4D90-B641-813C97E14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60450"/>
            <a:ext cx="56388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>
            <a:extLst>
              <a:ext uri="{FF2B5EF4-FFF2-40B4-BE49-F238E27FC236}">
                <a16:creationId xmlns:a16="http://schemas.microsoft.com/office/drawing/2014/main" id="{F0E56D22-28EF-4F24-B960-707BC1FB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55435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Box 4">
            <a:extLst>
              <a:ext uri="{FF2B5EF4-FFF2-40B4-BE49-F238E27FC236}">
                <a16:creationId xmlns:a16="http://schemas.microsoft.com/office/drawing/2014/main" id="{AE2B5B0F-4D3F-4A6A-8F85-591B4A404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"/>
            <a:ext cx="6540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t is transpose.  From the Linear Algebra chapter of Neter et al.</a:t>
            </a:r>
          </a:p>
          <a:p>
            <a:r>
              <a:rPr lang="en-US" altLang="en-US" sz="2000"/>
              <a:t>(Chapter 5 in 3</a:t>
            </a:r>
            <a:r>
              <a:rPr lang="en-US" altLang="en-US" sz="2000" baseline="30000"/>
              <a:t>rd</a:t>
            </a:r>
            <a:r>
              <a:rPr lang="en-US" altLang="en-US" sz="2000"/>
              <a:t> edition)</a:t>
            </a:r>
          </a:p>
        </p:txBody>
      </p:sp>
      <p:pic>
        <p:nvPicPr>
          <p:cNvPr id="41988" name="Picture 1">
            <a:extLst>
              <a:ext uri="{FF2B5EF4-FFF2-40B4-BE49-F238E27FC236}">
                <a16:creationId xmlns:a16="http://schemas.microsoft.com/office/drawing/2014/main" id="{68CFB640-9164-4A99-9270-64F075D28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19425"/>
            <a:ext cx="6186488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942009-8CF4-4BB6-952C-5A1DEE6B586A}"/>
              </a:ext>
            </a:extLst>
          </p:cNvPr>
          <p:cNvCxnSpPr/>
          <p:nvPr/>
        </p:nvCxnSpPr>
        <p:spPr>
          <a:xfrm rot="10800000">
            <a:off x="3962400" y="1671638"/>
            <a:ext cx="1009650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>
            <a:extLst>
              <a:ext uri="{FF2B5EF4-FFF2-40B4-BE49-F238E27FC236}">
                <a16:creationId xmlns:a16="http://schemas.microsoft.com/office/drawing/2014/main" id="{E30E50DE-8AA0-4F2D-B441-519DC4DFE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1500"/>
            <a:ext cx="5211763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extBox 3">
            <a:extLst>
              <a:ext uri="{FF2B5EF4-FFF2-40B4-BE49-F238E27FC236}">
                <a16:creationId xmlns:a16="http://schemas.microsoft.com/office/drawing/2014/main" id="{8C5B207D-FC79-424F-9190-AA3D5D9D8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0"/>
            <a:ext cx="6361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How much did we lose in our lossy compression???</a:t>
            </a:r>
          </a:p>
          <a:p>
            <a:r>
              <a:rPr lang="en-US" altLang="en-US" sz="1400"/>
              <a:t>We went from 18 data points to 9 data points, but how much information did we lose?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D7D753-AA3B-474E-8AD3-B7F380D835CD}"/>
              </a:ext>
            </a:extLst>
          </p:cNvPr>
          <p:cNvCxnSpPr/>
          <p:nvPr/>
        </p:nvCxnSpPr>
        <p:spPr>
          <a:xfrm rot="10800000">
            <a:off x="4432300" y="5789613"/>
            <a:ext cx="609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7" name="TextBox 7">
            <a:extLst>
              <a:ext uri="{FF2B5EF4-FFF2-40B4-BE49-F238E27FC236}">
                <a16:creationId xmlns:a16="http://schemas.microsoft.com/office/drawing/2014/main" id="{311F809E-0ABB-4B35-BAB9-28C141F34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5562600"/>
            <a:ext cx="4095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</a:rPr>
              <a:t>Total sum squared = sum(x – x</a:t>
            </a:r>
            <a:r>
              <a:rPr lang="en-US" altLang="en-US" sz="1800" baseline="-25000">
                <a:solidFill>
                  <a:srgbClr val="FF0000"/>
                </a:solidFill>
              </a:rPr>
              <a:t>avg</a:t>
            </a:r>
            <a:r>
              <a:rPr lang="en-US" altLang="en-US" sz="1800">
                <a:solidFill>
                  <a:srgbClr val="FF0000"/>
                </a:solidFill>
              </a:rPr>
              <a:t>)</a:t>
            </a:r>
            <a:r>
              <a:rPr lang="en-US" altLang="en-US" sz="1800" baseline="30000">
                <a:solidFill>
                  <a:srgbClr val="FF0000"/>
                </a:solidFill>
              </a:rPr>
              <a:t>2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</a:p>
          <a:p>
            <a:r>
              <a:rPr lang="en-US" altLang="en-US" sz="1800">
                <a:solidFill>
                  <a:srgbClr val="FF0000"/>
                </a:solidFill>
              </a:rPr>
              <a:t>for all points in the uncompressed matrix.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083FB6-65C1-481C-873C-A4576BBD2AD1}"/>
              </a:ext>
            </a:extLst>
          </p:cNvPr>
          <p:cNvCxnSpPr/>
          <p:nvPr/>
        </p:nvCxnSpPr>
        <p:spPr>
          <a:xfrm rot="5400000">
            <a:off x="3581400" y="4724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9" name="TextBox 11">
            <a:extLst>
              <a:ext uri="{FF2B5EF4-FFF2-40B4-BE49-F238E27FC236}">
                <a16:creationId xmlns:a16="http://schemas.microsoft.com/office/drawing/2014/main" id="{998080EB-6A79-4C12-8565-EE47D8F1F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3962400"/>
            <a:ext cx="44973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Error sum squared = 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sum(compressed – original)</a:t>
            </a:r>
            <a:r>
              <a:rPr lang="en-US" altLang="en-US" sz="2000" baseline="30000">
                <a:solidFill>
                  <a:srgbClr val="FF0000"/>
                </a:solidFill>
              </a:rPr>
              <a:t>2</a:t>
            </a:r>
            <a:r>
              <a:rPr lang="en-US" altLang="en-US" sz="2000">
                <a:solidFill>
                  <a:srgbClr val="FF0000"/>
                </a:solidFill>
              </a:rPr>
              <a:t> for all points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in the matrix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28E711-14BB-4BA7-B5DF-FDFD2EAA13FB}"/>
              </a:ext>
            </a:extLst>
          </p:cNvPr>
          <p:cNvCxnSpPr/>
          <p:nvPr/>
        </p:nvCxnSpPr>
        <p:spPr>
          <a:xfrm rot="10800000">
            <a:off x="3733800" y="6629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41" name="TextBox 16">
            <a:extLst>
              <a:ext uri="{FF2B5EF4-FFF2-40B4-BE49-F238E27FC236}">
                <a16:creationId xmlns:a16="http://schemas.microsoft.com/office/drawing/2014/main" id="{E0AF328C-4D4E-4C75-8882-1BAAB35DA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411913"/>
            <a:ext cx="4679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</a:rPr>
              <a:t>The compression captures 95.7% of the variance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5">
            <a:extLst>
              <a:ext uri="{FF2B5EF4-FFF2-40B4-BE49-F238E27FC236}">
                <a16:creationId xmlns:a16="http://schemas.microsoft.com/office/drawing/2014/main" id="{2E507BF9-8F56-44CC-BEA7-7A158F06C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76200"/>
            <a:ext cx="167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More formally…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709B1DB5-048B-4BF1-85E2-984E10597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0F11C1-7C01-46CF-823E-FE01D087AF9C}"/>
              </a:ext>
            </a:extLst>
          </p:cNvPr>
          <p:cNvCxnSpPr/>
          <p:nvPr/>
        </p:nvCxnSpPr>
        <p:spPr>
          <a:xfrm rot="10800000" flipV="1">
            <a:off x="1676400" y="1905000"/>
            <a:ext cx="2209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5" name="TextBox 14">
            <a:extLst>
              <a:ext uri="{FF2B5EF4-FFF2-40B4-BE49-F238E27FC236}">
                <a16:creationId xmlns:a16="http://schemas.microsoft.com/office/drawing/2014/main" id="{11EFBD52-2AD3-45EB-8635-01946C263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76400"/>
            <a:ext cx="482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This is the first principle component of </a:t>
            </a:r>
            <a:r>
              <a:rPr lang="en-US" altLang="en-US" sz="1800" dirty="0" err="1">
                <a:solidFill>
                  <a:srgbClr val="FF0000"/>
                </a:solidFill>
              </a:rPr>
              <a:t>myMatrix</a:t>
            </a:r>
            <a:r>
              <a:rPr lang="en-US" altLang="en-US" sz="1800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F4315D-1508-4398-8DF0-5580BE7875DB}"/>
              </a:ext>
            </a:extLst>
          </p:cNvPr>
          <p:cNvCxnSpPr/>
          <p:nvPr/>
        </p:nvCxnSpPr>
        <p:spPr>
          <a:xfrm rot="5400000" flipH="1" flipV="1">
            <a:off x="2552701" y="4381500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7" name="TextBox 17">
            <a:extLst>
              <a:ext uri="{FF2B5EF4-FFF2-40B4-BE49-F238E27FC236}">
                <a16:creationId xmlns:a16="http://schemas.microsoft.com/office/drawing/2014/main" id="{0FDA83B1-D394-478A-A1D8-9D0799850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343400"/>
            <a:ext cx="401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It explains 95.7% of the data in myMatrix</a:t>
            </a:r>
          </a:p>
        </p:txBody>
      </p:sp>
      <p:sp>
        <p:nvSpPr>
          <p:cNvPr id="46088" name="TextBox 18">
            <a:extLst>
              <a:ext uri="{FF2B5EF4-FFF2-40B4-BE49-F238E27FC236}">
                <a16:creationId xmlns:a16="http://schemas.microsoft.com/office/drawing/2014/main" id="{12759026-789D-4566-BF5B-737C87334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43450"/>
            <a:ext cx="751998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That is, if you replace the three columns in myMatrix with this one column</a:t>
            </a:r>
          </a:p>
          <a:p>
            <a:r>
              <a:rPr lang="en-US" altLang="en-US" sz="1600"/>
              <a:t>you can still capture 95.7% of the variation.</a:t>
            </a:r>
          </a:p>
          <a:p>
            <a:endParaRPr lang="en-US" altLang="en-US" sz="1600"/>
          </a:p>
          <a:p>
            <a:r>
              <a:rPr lang="en-US" altLang="en-US" sz="1600"/>
              <a:t>We are forming a new one-dimensional basis that replaces our three-dimensional dataset.</a:t>
            </a:r>
          </a:p>
          <a:p>
            <a:br>
              <a:rPr lang="en-US" altLang="en-US" sz="1600"/>
            </a:br>
            <a:r>
              <a:rPr lang="en-US" altLang="en-US" sz="1600"/>
              <a:t>The PCA guarantees that this new component is the best possible one; that is, no </a:t>
            </a:r>
          </a:p>
          <a:p>
            <a:r>
              <a:rPr lang="en-US" altLang="en-US" sz="1600"/>
              <a:t>other possible component could explain more variance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>
            <a:extLst>
              <a:ext uri="{FF2B5EF4-FFF2-40B4-BE49-F238E27FC236}">
                <a16:creationId xmlns:a16="http://schemas.microsoft.com/office/drawing/2014/main" id="{764CA3C9-B0E0-4CCB-B6CF-CDF4620A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extBox 6">
            <a:extLst>
              <a:ext uri="{FF2B5EF4-FFF2-40B4-BE49-F238E27FC236}">
                <a16:creationId xmlns:a16="http://schemas.microsoft.com/office/drawing/2014/main" id="{66A56FA5-338E-4159-9193-2AAA68B80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00600"/>
            <a:ext cx="6218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We can improve our compression if we use more data.  </a:t>
            </a:r>
          </a:p>
          <a:p>
            <a:r>
              <a:rPr lang="en-US" altLang="en-US"/>
              <a:t>If we use two components, we can get 99.8% of our data back…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AE2908-2D4B-4095-9C14-EF5F586D256A}"/>
              </a:ext>
            </a:extLst>
          </p:cNvPr>
          <p:cNvCxnSpPr/>
          <p:nvPr/>
        </p:nvCxnSpPr>
        <p:spPr>
          <a:xfrm rot="5400000" flipH="1" flipV="1">
            <a:off x="3200401" y="4419600"/>
            <a:ext cx="4572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>
            <a:extLst>
              <a:ext uri="{FF2B5EF4-FFF2-40B4-BE49-F238E27FC236}">
                <a16:creationId xmlns:a16="http://schemas.microsoft.com/office/drawing/2014/main" id="{288351FF-3B69-4B23-BAE7-291A1A389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4365625" cy="672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AE62A2-1D64-4E0E-A9FF-6C32F0DCE7D3}"/>
              </a:ext>
            </a:extLst>
          </p:cNvPr>
          <p:cNvCxnSpPr/>
          <p:nvPr/>
        </p:nvCxnSpPr>
        <p:spPr>
          <a:xfrm rot="10800000">
            <a:off x="1905000" y="685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0" name="TextBox 7">
            <a:extLst>
              <a:ext uri="{FF2B5EF4-FFF2-40B4-BE49-F238E27FC236}">
                <a16:creationId xmlns:a16="http://schemas.microsoft.com/office/drawing/2014/main" id="{F25E8A3B-EA67-4E84-A4E3-9CD30E76E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533400"/>
            <a:ext cx="4489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We’ll use out first two components</a:t>
            </a:r>
          </a:p>
        </p:txBody>
      </p:sp>
      <p:sp>
        <p:nvSpPr>
          <p:cNvPr id="50181" name="TextBox 10">
            <a:extLst>
              <a:ext uri="{FF2B5EF4-FFF2-40B4-BE49-F238E27FC236}">
                <a16:creationId xmlns:a16="http://schemas.microsoft.com/office/drawing/2014/main" id="{B3141088-2298-46F5-8896-E8D2ED978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830513"/>
            <a:ext cx="395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These are now nearly identical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D6B5B1-18C5-40B2-807C-73CD10F05D60}"/>
              </a:ext>
            </a:extLst>
          </p:cNvPr>
          <p:cNvCxnSpPr/>
          <p:nvPr/>
        </p:nvCxnSpPr>
        <p:spPr>
          <a:xfrm rot="10800000">
            <a:off x="2514600" y="23622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13450B-4B19-4D33-ABF0-C7B633385C17}"/>
              </a:ext>
            </a:extLst>
          </p:cNvPr>
          <p:cNvCxnSpPr/>
          <p:nvPr/>
        </p:nvCxnSpPr>
        <p:spPr>
          <a:xfrm rot="10800000" flipV="1">
            <a:off x="2590800" y="31242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4" name="TextBox 15">
            <a:extLst>
              <a:ext uri="{FF2B5EF4-FFF2-40B4-BE49-F238E27FC236}">
                <a16:creationId xmlns:a16="http://schemas.microsoft.com/office/drawing/2014/main" id="{F0707333-AF6F-42C1-B840-664D3000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3" y="5791200"/>
            <a:ext cx="44622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We’ve captured 99.8% of the data but reduced</a:t>
            </a:r>
          </a:p>
          <a:p>
            <a:r>
              <a:rPr lang="en-US" altLang="en-US" sz="1800" dirty="0">
                <a:solidFill>
                  <a:srgbClr val="FF0000"/>
                </a:solidFill>
              </a:rPr>
              <a:t>the dimensionality from 3D to 2D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6B1012-A4A6-408B-A69F-8535BA9CC31A}"/>
              </a:ext>
            </a:extLst>
          </p:cNvPr>
          <p:cNvCxnSpPr/>
          <p:nvPr/>
        </p:nvCxnSpPr>
        <p:spPr>
          <a:xfrm rot="10800000">
            <a:off x="1066800" y="5943600"/>
            <a:ext cx="2895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19057F-9EC4-4967-A582-C5BCA9B10685}"/>
              </a:ext>
            </a:extLst>
          </p:cNvPr>
          <p:cNvCxnSpPr/>
          <p:nvPr/>
        </p:nvCxnSpPr>
        <p:spPr>
          <a:xfrm rot="10800000" flipV="1">
            <a:off x="2819400" y="62484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>
            <a:extLst>
              <a:ext uri="{FF2B5EF4-FFF2-40B4-BE49-F238E27FC236}">
                <a16:creationId xmlns:a16="http://schemas.microsoft.com/office/drawing/2014/main" id="{AD4C62D5-62C3-4156-9774-C79C2880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7D0981-CF53-4F7C-8565-2329468F4C68}"/>
              </a:ext>
            </a:extLst>
          </p:cNvPr>
          <p:cNvCxnSpPr/>
          <p:nvPr/>
        </p:nvCxnSpPr>
        <p:spPr>
          <a:xfrm rot="5400000" flipH="1" flipV="1">
            <a:off x="3962401" y="4419600"/>
            <a:ext cx="4572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28" name="TextBox 6">
            <a:extLst>
              <a:ext uri="{FF2B5EF4-FFF2-40B4-BE49-F238E27FC236}">
                <a16:creationId xmlns:a16="http://schemas.microsoft.com/office/drawing/2014/main" id="{02B6A4AF-484B-4881-8242-04D37CC51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48200"/>
            <a:ext cx="4810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Of course, if we use all 3 components, we can get</a:t>
            </a:r>
          </a:p>
          <a:p>
            <a:r>
              <a:rPr lang="en-US" altLang="en-US"/>
              <a:t>100% of the data back!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2229" name="TextBox 7">
            <a:extLst>
              <a:ext uri="{FF2B5EF4-FFF2-40B4-BE49-F238E27FC236}">
                <a16:creationId xmlns:a16="http://schemas.microsoft.com/office/drawing/2014/main" id="{067D77E7-FEB3-464D-9F11-5F7C9EC88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0"/>
            <a:ext cx="5016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But that is trivial.   Essentially just copying the data.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3">
            <a:extLst>
              <a:ext uri="{FF2B5EF4-FFF2-40B4-BE49-F238E27FC236}">
                <a16:creationId xmlns:a16="http://schemas.microsoft.com/office/drawing/2014/main" id="{E5B3F496-E09D-4B78-A3DF-31D25BBCD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1000"/>
            <a:ext cx="8605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The PCA object stores the means so that we can get all the way back to the original matrix</a:t>
            </a:r>
          </a:p>
        </p:txBody>
      </p:sp>
      <p:pic>
        <p:nvPicPr>
          <p:cNvPr id="54275" name="Picture 2">
            <a:extLst>
              <a:ext uri="{FF2B5EF4-FFF2-40B4-BE49-F238E27FC236}">
                <a16:creationId xmlns:a16="http://schemas.microsoft.com/office/drawing/2014/main" id="{22CCF72D-0899-4F16-966F-FE12DC174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95375"/>
            <a:ext cx="64293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Box 5">
            <a:extLst>
              <a:ext uri="{FF2B5EF4-FFF2-40B4-BE49-F238E27FC236}">
                <a16:creationId xmlns:a16="http://schemas.microsoft.com/office/drawing/2014/main" id="{C4DE7CA6-2D99-416A-A479-EC20CEF96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905000"/>
            <a:ext cx="1944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original matrix</a:t>
            </a:r>
          </a:p>
        </p:txBody>
      </p:sp>
      <p:sp>
        <p:nvSpPr>
          <p:cNvPr id="54277" name="TextBox 6">
            <a:extLst>
              <a:ext uri="{FF2B5EF4-FFF2-40B4-BE49-F238E27FC236}">
                <a16:creationId xmlns:a16="http://schemas.microsoft.com/office/drawing/2014/main" id="{B7AA4F82-DA3D-4DC3-B9D2-997E779E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4137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The mean centered compressed matrix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with 2 principle components…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4D2F34-D13D-480A-A51A-A932F5817E00}"/>
              </a:ext>
            </a:extLst>
          </p:cNvPr>
          <p:cNvCxnSpPr/>
          <p:nvPr/>
        </p:nvCxnSpPr>
        <p:spPr>
          <a:xfrm rot="10800000">
            <a:off x="5410200" y="1447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9" name="TextBox 9">
            <a:extLst>
              <a:ext uri="{FF2B5EF4-FFF2-40B4-BE49-F238E27FC236}">
                <a16:creationId xmlns:a16="http://schemas.microsoft.com/office/drawing/2014/main" id="{9B04FD55-329B-4EB9-9D00-182FD73E2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306513"/>
            <a:ext cx="2333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Use two components</a:t>
            </a:r>
          </a:p>
        </p:txBody>
      </p:sp>
      <p:sp>
        <p:nvSpPr>
          <p:cNvPr id="54280" name="TextBox 12">
            <a:extLst>
              <a:ext uri="{FF2B5EF4-FFF2-40B4-BE49-F238E27FC236}">
                <a16:creationId xmlns:a16="http://schemas.microsoft.com/office/drawing/2014/main" id="{326CEF93-C53E-4F6C-8F05-6F5729830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92713"/>
            <a:ext cx="5775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The compressed version with the means added back in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3">
            <a:extLst>
              <a:ext uri="{FF2B5EF4-FFF2-40B4-BE49-F238E27FC236}">
                <a16:creationId xmlns:a16="http://schemas.microsoft.com/office/drawing/2014/main" id="{6FFF22C1-C042-43E6-97FA-0F02296D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30513"/>
            <a:ext cx="2051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PCA is very useful….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3">
            <a:extLst>
              <a:ext uri="{FF2B5EF4-FFF2-40B4-BE49-F238E27FC236}">
                <a16:creationId xmlns:a16="http://schemas.microsoft.com/office/drawing/2014/main" id="{52DBCA38-2D4C-442C-83FC-6A9A3F41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449263"/>
            <a:ext cx="8553450" cy="602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extBox 3">
            <a:extLst>
              <a:ext uri="{FF2B5EF4-FFF2-40B4-BE49-F238E27FC236}">
                <a16:creationId xmlns:a16="http://schemas.microsoft.com/office/drawing/2014/main" id="{413908F6-2BF4-4E04-94CE-342295FCE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3230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Let’s return to the gala dataset…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789A2B-1A08-4E73-B6EE-C1BC930AEE8F}"/>
              </a:ext>
            </a:extLst>
          </p:cNvPr>
          <p:cNvCxnSpPr/>
          <p:nvPr/>
        </p:nvCxnSpPr>
        <p:spPr>
          <a:xfrm rot="5400000" flipH="1" flipV="1">
            <a:off x="2857501" y="6515100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1" name="TextBox 6">
            <a:extLst>
              <a:ext uri="{FF2B5EF4-FFF2-40B4-BE49-F238E27FC236}">
                <a16:creationId xmlns:a16="http://schemas.microsoft.com/office/drawing/2014/main" id="{E64B31C3-3347-47B9-B38E-B85D84C74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6477000"/>
            <a:ext cx="5616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There are only 2-3 columns of non-redundant information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AA191908-633A-407E-BB60-EBF819894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5925"/>
            <a:ext cx="716280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7" name="Picture 3">
            <a:extLst>
              <a:ext uri="{FF2B5EF4-FFF2-40B4-BE49-F238E27FC236}">
                <a16:creationId xmlns:a16="http://schemas.microsoft.com/office/drawing/2014/main" id="{DE1B514D-3DA6-4795-81A5-716D0C93F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1635125"/>
            <a:ext cx="34385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TextBox 3">
            <a:extLst>
              <a:ext uri="{FF2B5EF4-FFF2-40B4-BE49-F238E27FC236}">
                <a16:creationId xmlns:a16="http://schemas.microsoft.com/office/drawing/2014/main" id="{C9063197-C416-40F5-9FB0-4733DC959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-65088"/>
            <a:ext cx="671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The first component correlates with many of the measured variables…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CEE15-1D9D-4DC9-A7FB-2D05B86C4E9E}"/>
              </a:ext>
            </a:extLst>
          </p:cNvPr>
          <p:cNvCxnSpPr/>
          <p:nvPr/>
        </p:nvCxnSpPr>
        <p:spPr>
          <a:xfrm rot="10800000">
            <a:off x="6172200" y="2743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830" name="Picture 4">
            <a:extLst>
              <a:ext uri="{FF2B5EF4-FFF2-40B4-BE49-F238E27FC236}">
                <a16:creationId xmlns:a16="http://schemas.microsoft.com/office/drawing/2014/main" id="{5DA8036E-9A3C-4330-A661-487D3CA1C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3962400"/>
            <a:ext cx="40100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1" name="TextBox 11">
            <a:extLst>
              <a:ext uri="{FF2B5EF4-FFF2-40B4-BE49-F238E27FC236}">
                <a16:creationId xmlns:a16="http://schemas.microsoft.com/office/drawing/2014/main" id="{31AC924D-C9DD-468C-8BBB-D0F109348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00600"/>
            <a:ext cx="3455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The second component has much</a:t>
            </a:r>
          </a:p>
          <a:p>
            <a:r>
              <a:rPr lang="en-US" altLang="en-US" dirty="0"/>
              <a:t>Less correlation with elevation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65777C-2542-4FEB-8FFA-A48E7A863A0C}"/>
              </a:ext>
            </a:extLst>
          </p:cNvPr>
          <p:cNvCxnSpPr/>
          <p:nvPr/>
        </p:nvCxnSpPr>
        <p:spPr>
          <a:xfrm rot="10800000">
            <a:off x="6324601" y="5237163"/>
            <a:ext cx="4572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33" name="TextBox 9">
            <a:extLst>
              <a:ext uri="{FF2B5EF4-FFF2-40B4-BE49-F238E27FC236}">
                <a16:creationId xmlns:a16="http://schemas.microsoft.com/office/drawing/2014/main" id="{BB2D50FC-C6F0-4360-916E-F05037B8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629275"/>
            <a:ext cx="51863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The two components, of course,</a:t>
            </a:r>
          </a:p>
          <a:p>
            <a:r>
              <a:rPr lang="en-US" altLang="en-US" sz="1800" dirty="0"/>
              <a:t>are not correlated with each other (that’s the point!):</a:t>
            </a:r>
          </a:p>
          <a:p>
            <a:endParaRPr lang="en-US" altLang="en-US" sz="1800" dirty="0"/>
          </a:p>
        </p:txBody>
      </p:sp>
      <p:pic>
        <p:nvPicPr>
          <p:cNvPr id="77834" name="Picture 2">
            <a:extLst>
              <a:ext uri="{FF2B5EF4-FFF2-40B4-BE49-F238E27FC236}">
                <a16:creationId xmlns:a16="http://schemas.microsoft.com/office/drawing/2014/main" id="{AF2952D5-4F3D-49D8-BEFB-B6C3D1E89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6975"/>
            <a:ext cx="3914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3AFF3EAB-A56D-491D-81E2-1B6D9DD26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0050"/>
            <a:ext cx="80772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Box 4">
            <a:extLst>
              <a:ext uri="{FF2B5EF4-FFF2-40B4-BE49-F238E27FC236}">
                <a16:creationId xmlns:a16="http://schemas.microsoft.com/office/drawing/2014/main" id="{79E76FED-7625-43F0-B7B9-F4630DA5846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017838" y="-7620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?gala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>
            <a:extLst>
              <a:ext uri="{FF2B5EF4-FFF2-40B4-BE49-F238E27FC236}">
                <a16:creationId xmlns:a16="http://schemas.microsoft.com/office/drawing/2014/main" id="{1C4898D5-581F-468F-8175-9B091567C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"/>
            <a:ext cx="532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5" name="Picture 3">
            <a:extLst>
              <a:ext uri="{FF2B5EF4-FFF2-40B4-BE49-F238E27FC236}">
                <a16:creationId xmlns:a16="http://schemas.microsoft.com/office/drawing/2014/main" id="{841BB866-E001-4FBE-9044-EA0233BA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5038725" cy="551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>
            <a:extLst>
              <a:ext uri="{FF2B5EF4-FFF2-40B4-BE49-F238E27FC236}">
                <a16:creationId xmlns:a16="http://schemas.microsoft.com/office/drawing/2014/main" id="{3BFA3743-1810-490F-B655-DCF199D41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2112"/>
            <a:ext cx="73914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TextBox 2">
            <a:extLst>
              <a:ext uri="{FF2B5EF4-FFF2-40B4-BE49-F238E27FC236}">
                <a16:creationId xmlns:a16="http://schemas.microsoft.com/office/drawing/2014/main" id="{6F9677DE-9D28-4860-9405-8CA0DAFAB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-141288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Isabella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F5F57D-34A0-456B-A88F-9D799D829CC0}"/>
              </a:ext>
            </a:extLst>
          </p:cNvPr>
          <p:cNvCxnSpPr/>
          <p:nvPr/>
        </p:nvCxnSpPr>
        <p:spPr>
          <a:xfrm rot="16200000" flipH="1">
            <a:off x="1181100" y="354012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25" name="TextBox 5">
            <a:extLst>
              <a:ext uri="{FF2B5EF4-FFF2-40B4-BE49-F238E27FC236}">
                <a16:creationId xmlns:a16="http://schemas.microsoft.com/office/drawing/2014/main" id="{825FF46C-7B2C-4752-A0E9-B85EEA0F4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45112"/>
            <a:ext cx="1568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Fernandina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DEC01A-512D-4405-B0CF-A20DBA056FFF}"/>
              </a:ext>
            </a:extLst>
          </p:cNvPr>
          <p:cNvCxnSpPr/>
          <p:nvPr/>
        </p:nvCxnSpPr>
        <p:spPr>
          <a:xfrm rot="16200000" flipH="1">
            <a:off x="1866900" y="5688012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27" name="TextBox 9">
            <a:extLst>
              <a:ext uri="{FF2B5EF4-FFF2-40B4-BE49-F238E27FC236}">
                <a16:creationId xmlns:a16="http://schemas.microsoft.com/office/drawing/2014/main" id="{25F9B6EE-BA7F-4BF1-9F96-9A9BD3E76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-65088"/>
            <a:ext cx="456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Isabella and Fernandina seem really different…</a:t>
            </a:r>
          </a:p>
        </p:txBody>
      </p:sp>
      <p:sp>
        <p:nvSpPr>
          <p:cNvPr id="81928" name="TextBox 8">
            <a:extLst>
              <a:ext uri="{FF2B5EF4-FFF2-40B4-BE49-F238E27FC236}">
                <a16:creationId xmlns:a16="http://schemas.microsoft.com/office/drawing/2014/main" id="{AD32ED67-ABE4-47E8-8E80-C9AF690D5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477000"/>
            <a:ext cx="1514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Component 1 </a:t>
            </a:r>
          </a:p>
        </p:txBody>
      </p:sp>
      <p:sp>
        <p:nvSpPr>
          <p:cNvPr id="81929" name="TextBox 10">
            <a:extLst>
              <a:ext uri="{FF2B5EF4-FFF2-40B4-BE49-F238E27FC236}">
                <a16:creationId xmlns:a16="http://schemas.microsoft.com/office/drawing/2014/main" id="{6C66987F-F5E2-411B-B622-A4914DBC529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618060" y="3363912"/>
            <a:ext cx="1850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Component 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>
            <a:extLst>
              <a:ext uri="{FF2B5EF4-FFF2-40B4-BE49-F238E27FC236}">
                <a16:creationId xmlns:a16="http://schemas.microsoft.com/office/drawing/2014/main" id="{A830AE2B-5E50-4942-8293-065B13B6C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76200"/>
            <a:ext cx="57531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976077-DA1B-4877-A802-1A0B607292DC}"/>
              </a:ext>
            </a:extLst>
          </p:cNvPr>
          <p:cNvCxnSpPr/>
          <p:nvPr/>
        </p:nvCxnSpPr>
        <p:spPr>
          <a:xfrm>
            <a:off x="990600" y="3119438"/>
            <a:ext cx="6858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659D5F-5792-48F5-90C6-F1855D62D047}"/>
              </a:ext>
            </a:extLst>
          </p:cNvPr>
          <p:cNvCxnSpPr/>
          <p:nvPr/>
        </p:nvCxnSpPr>
        <p:spPr>
          <a:xfrm>
            <a:off x="1143000" y="2509838"/>
            <a:ext cx="5334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3" name="TextBox 6">
            <a:extLst>
              <a:ext uri="{FF2B5EF4-FFF2-40B4-BE49-F238E27FC236}">
                <a16:creationId xmlns:a16="http://schemas.microsoft.com/office/drawing/2014/main" id="{45255401-F1F4-4984-81F6-E70C94D1B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39" y="5410200"/>
            <a:ext cx="576536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Fernandina is adjacent to Isabela.</a:t>
            </a:r>
          </a:p>
          <a:p>
            <a:r>
              <a:rPr lang="en-US" altLang="en-US" sz="1800" dirty="0"/>
              <a:t>The large area of Isabela causes both points to be outliers….</a:t>
            </a:r>
          </a:p>
          <a:p>
            <a:r>
              <a:rPr lang="en-US" altLang="en-US" sz="1800" dirty="0"/>
              <a:t>Limitations of PCA become apparent for this dataset…</a:t>
            </a:r>
          </a:p>
          <a:p>
            <a:r>
              <a:rPr lang="en-US" altLang="en-US" sz="1800" dirty="0"/>
              <a:t>A single datapoint drives the outliers</a:t>
            </a:r>
          </a:p>
          <a:p>
            <a:endParaRPr lang="en-US" altLang="en-US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15E089-77C9-41D0-81E9-57B7FF2D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6715125" cy="2419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3A7A70-6940-4D90-89AF-7CE7E04B1C02}"/>
              </a:ext>
            </a:extLst>
          </p:cNvPr>
          <p:cNvSpPr txBox="1"/>
          <p:nvPr/>
        </p:nvSpPr>
        <p:spPr>
          <a:xfrm>
            <a:off x="533400" y="838200"/>
            <a:ext cx="8184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first axis dominates, you often get a “horseshoe effect”</a:t>
            </a:r>
          </a:p>
        </p:txBody>
      </p:sp>
    </p:spTree>
    <p:extLst>
      <p:ext uri="{BB962C8B-B14F-4D97-AF65-F5344CB8AC3E}">
        <p14:creationId xmlns:p14="http://schemas.microsoft.com/office/powerpoint/2010/main" val="2827691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49980-55E1-48A5-BBEC-4BDEC7350DB1}"/>
              </a:ext>
            </a:extLst>
          </p:cNvPr>
          <p:cNvSpPr txBox="1"/>
          <p:nvPr/>
        </p:nvSpPr>
        <p:spPr>
          <a:xfrm>
            <a:off x="381000" y="228600"/>
            <a:ext cx="776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return to our RNA-seq dataset from </a:t>
            </a:r>
            <a:r>
              <a:rPr lang="en-US"/>
              <a:t>previous lectures…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50742-C9AF-4F30-AC91-8AC54292E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4677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91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19494E-0284-4B98-9A20-36C54BB97A36}"/>
              </a:ext>
            </a:extLst>
          </p:cNvPr>
          <p:cNvSpPr txBox="1"/>
          <p:nvPr/>
        </p:nvSpPr>
        <p:spPr>
          <a:xfrm>
            <a:off x="1066800" y="304800"/>
            <a:ext cx="694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perform the ordination in a few lines of R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7EBE1-EB86-4422-B4C0-6FDC61D1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04900"/>
            <a:ext cx="6638925" cy="4648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DDE947-F125-4353-9968-F48367059804}"/>
              </a:ext>
            </a:extLst>
          </p:cNvPr>
          <p:cNvSpPr/>
          <p:nvPr/>
        </p:nvSpPr>
        <p:spPr>
          <a:xfrm>
            <a:off x="457200" y="6016823"/>
            <a:ext cx="8458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https://github.com/afodor/metagenomicsTools/blob/master/src/classExamples/pcaForSlides.txt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8546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DA9C13-EF5E-49DB-88F0-5F67191E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770603"/>
            <a:ext cx="6172200" cy="4095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5266CB-3777-4B26-9B49-0A1BA15E7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51511"/>
            <a:ext cx="5105400" cy="15430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06003F-F846-4D78-B042-5D8F5EF479BF}"/>
              </a:ext>
            </a:extLst>
          </p:cNvPr>
          <p:cNvSpPr/>
          <p:nvPr/>
        </p:nvSpPr>
        <p:spPr>
          <a:xfrm>
            <a:off x="1676400" y="6553200"/>
            <a:ext cx="601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https://www.nature.com/articles/ismej2013106/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5CC4F-4459-45D8-B08F-8E43B52A62F7}"/>
              </a:ext>
            </a:extLst>
          </p:cNvPr>
          <p:cNvSpPr txBox="1"/>
          <p:nvPr/>
        </p:nvSpPr>
        <p:spPr>
          <a:xfrm>
            <a:off x="533400" y="76200"/>
            <a:ext cx="759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Our normalization strategy attempts to minimize the impact of the </a:t>
            </a:r>
            <a:r>
              <a:rPr lang="en-US" sz="1800" dirty="0" err="1"/>
              <a:t>psuedo</a:t>
            </a:r>
            <a:r>
              <a:rPr lang="en-US" sz="1800" dirty="0"/>
              <a:t>-count</a:t>
            </a:r>
          </a:p>
        </p:txBody>
      </p:sp>
    </p:spTree>
    <p:extLst>
      <p:ext uri="{BB962C8B-B14F-4D97-AF65-F5344CB8AC3E}">
        <p14:creationId xmlns:p14="http://schemas.microsoft.com/office/powerpoint/2010/main" val="919952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977851-3764-4F96-938E-11820ED1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191500" cy="72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51601F-EA86-4C9F-862F-A779C731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66988"/>
            <a:ext cx="3951981" cy="39338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C35B1F-44DF-4D37-BBD2-678F6AFDBE4F}"/>
              </a:ext>
            </a:extLst>
          </p:cNvPr>
          <p:cNvCxnSpPr/>
          <p:nvPr/>
        </p:nvCxnSpPr>
        <p:spPr>
          <a:xfrm flipH="1">
            <a:off x="1371600" y="1219200"/>
            <a:ext cx="304800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5FF372-F0DF-4017-B31B-E65FC0883860}"/>
              </a:ext>
            </a:extLst>
          </p:cNvPr>
          <p:cNvSpPr txBox="1"/>
          <p:nvPr/>
        </p:nvSpPr>
        <p:spPr>
          <a:xfrm>
            <a:off x="1524000" y="914400"/>
            <a:ext cx="6436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When you have more taxa than samples, you need to use </a:t>
            </a:r>
            <a:r>
              <a:rPr lang="en-US" sz="1800" dirty="0" err="1"/>
              <a:t>prcomp</a:t>
            </a:r>
            <a:endParaRPr lang="en-US" sz="1800" dirty="0"/>
          </a:p>
          <a:p>
            <a:r>
              <a:rPr lang="en-US" sz="1800" dirty="0"/>
              <a:t>(and the PCA axes are identified by “rotation” in the return object”)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63305-71B4-47DA-8E74-1034D0146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775" y="3200400"/>
            <a:ext cx="3514725" cy="12001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B66B5E-F319-4204-8A62-8E1E4E0469E1}"/>
              </a:ext>
            </a:extLst>
          </p:cNvPr>
          <p:cNvCxnSpPr/>
          <p:nvPr/>
        </p:nvCxnSpPr>
        <p:spPr>
          <a:xfrm flipH="1">
            <a:off x="4742221" y="5334000"/>
            <a:ext cx="591779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E4845-562D-4E52-B215-9809EE43E0F5}"/>
              </a:ext>
            </a:extLst>
          </p:cNvPr>
          <p:cNvSpPr txBox="1"/>
          <p:nvPr/>
        </p:nvSpPr>
        <p:spPr>
          <a:xfrm>
            <a:off x="5334000" y="4953000"/>
            <a:ext cx="3464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first axis is dominated</a:t>
            </a:r>
          </a:p>
          <a:p>
            <a:r>
              <a:rPr lang="en-US" dirty="0"/>
              <a:t>by a single outlier</a:t>
            </a:r>
          </a:p>
        </p:txBody>
      </p:sp>
    </p:spTree>
    <p:extLst>
      <p:ext uri="{BB962C8B-B14F-4D97-AF65-F5344CB8AC3E}">
        <p14:creationId xmlns:p14="http://schemas.microsoft.com/office/powerpoint/2010/main" val="3634307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E7642E-022C-4FFB-8FBE-7AC76D03FFBB}"/>
              </a:ext>
            </a:extLst>
          </p:cNvPr>
          <p:cNvSpPr txBox="1"/>
          <p:nvPr/>
        </p:nvSpPr>
        <p:spPr>
          <a:xfrm>
            <a:off x="457200" y="457200"/>
            <a:ext cx="6158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Often in ecology, we use other distance matrixes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52FC3-AE28-4E4D-A199-AD72FB0E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7981950" cy="1085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2860F7-D0A9-416E-8880-5833FD94E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" y="2452985"/>
            <a:ext cx="4295775" cy="4096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57211C-1036-4ACE-ABA2-844D50ED9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244" y="2452985"/>
            <a:ext cx="4295776" cy="756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8930C0-F43F-4444-89CE-5C335AD2F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430" y="3575295"/>
            <a:ext cx="43434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34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9542B4-AA05-4E46-9923-F4F808E9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7726560" cy="27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6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EE8D53B6-B0B8-45C6-AAE1-5ED425EF4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8838"/>
            <a:ext cx="72580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4">
            <a:extLst>
              <a:ext uri="{FF2B5EF4-FFF2-40B4-BE49-F238E27FC236}">
                <a16:creationId xmlns:a16="http://schemas.microsoft.com/office/drawing/2014/main" id="{E10D18AB-26C8-44A8-BE7F-E46E74256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914400"/>
            <a:ext cx="3910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http://en.wikipedia.org/wiki/Endemism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DCA91E-DDAC-405B-9961-AD3EEC8B7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6026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Correlated variables in linear models</a:t>
            </a:r>
          </a:p>
          <a:p>
            <a:r>
              <a:rPr lang="en-US" altLang="en-US"/>
              <a:t>PCA in concepts</a:t>
            </a:r>
          </a:p>
          <a:p>
            <a:r>
              <a:rPr lang="en-US" altLang="en-US"/>
              <a:t>PCA in equations</a:t>
            </a:r>
          </a:p>
          <a:p>
            <a:r>
              <a:rPr lang="en-US" altLang="en-US"/>
              <a:t>PCA in Java (for your reference; not covered in class or in final)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00BBC-6165-4804-B3EA-B63F7E8DC28E}"/>
              </a:ext>
            </a:extLst>
          </p:cNvPr>
          <p:cNvCxnSpPr/>
          <p:nvPr/>
        </p:nvCxnSpPr>
        <p:spPr>
          <a:xfrm rot="10800000">
            <a:off x="2438400" y="1219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Box 1">
            <a:extLst>
              <a:ext uri="{FF2B5EF4-FFF2-40B4-BE49-F238E27FC236}">
                <a16:creationId xmlns:a16="http://schemas.microsoft.com/office/drawing/2014/main" id="{57D47F42-E7BE-4EBA-B0A2-0F7F2BF82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04800"/>
            <a:ext cx="827919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You are NOT responsible for the matrix algebra in this section on the final…</a:t>
            </a:r>
          </a:p>
          <a:p>
            <a:endParaRPr lang="en-US" altLang="en-US" sz="2000" dirty="0"/>
          </a:p>
          <a:p>
            <a:r>
              <a:rPr lang="en-US" altLang="en-US" sz="2000" dirty="0"/>
              <a:t>A nice concise summary is here…</a:t>
            </a:r>
          </a:p>
          <a:p>
            <a:endParaRPr lang="en-US" altLang="en-US" sz="2000" dirty="0"/>
          </a:p>
          <a:p>
            <a:r>
              <a:rPr lang="en-US" altLang="en-US" sz="2000" dirty="0"/>
              <a:t>http://www.cs.otago.ac.nz/cosc453/student_tutorials/principal_components.pdf</a:t>
            </a:r>
          </a:p>
        </p:txBody>
      </p:sp>
      <p:pic>
        <p:nvPicPr>
          <p:cNvPr id="88067" name="Picture 2">
            <a:extLst>
              <a:ext uri="{FF2B5EF4-FFF2-40B4-BE49-F238E27FC236}">
                <a16:creationId xmlns:a16="http://schemas.microsoft.com/office/drawing/2014/main" id="{B69A2AA8-E3F9-409A-ABCB-CD5F11B93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252663"/>
            <a:ext cx="65817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8" name="TextBox 3">
            <a:extLst>
              <a:ext uri="{FF2B5EF4-FFF2-40B4-BE49-F238E27FC236}">
                <a16:creationId xmlns:a16="http://schemas.microsoft.com/office/drawing/2014/main" id="{70BCF342-B4E8-42AF-BB8A-6ED6A25F2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105400"/>
            <a:ext cx="80059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Knowing how to do this means that we can implement PCA in any language</a:t>
            </a:r>
          </a:p>
          <a:p>
            <a:r>
              <a:rPr lang="en-US" altLang="en-US" sz="2000" dirty="0"/>
              <a:t>and not be dependent on R.</a:t>
            </a:r>
          </a:p>
          <a:p>
            <a:endParaRPr lang="en-US" altLang="en-US" sz="2000" dirty="0"/>
          </a:p>
          <a:p>
            <a:r>
              <a:rPr lang="en-US" altLang="en-US" sz="2000" dirty="0"/>
              <a:t>Plus it is just sort of interesting…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1">
            <a:extLst>
              <a:ext uri="{FF2B5EF4-FFF2-40B4-BE49-F238E27FC236}">
                <a16:creationId xmlns:a16="http://schemas.microsoft.com/office/drawing/2014/main" id="{B692E1FE-A4B9-460C-AC7F-0F40C6586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3978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Steps to find the principle components…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90115" name="TextBox 2">
            <a:extLst>
              <a:ext uri="{FF2B5EF4-FFF2-40B4-BE49-F238E27FC236}">
                <a16:creationId xmlns:a16="http://schemas.microsoft.com/office/drawing/2014/main" id="{FE1DC00C-38FA-4A55-BE5E-416654E5E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287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Start with your data matrix…</a:t>
            </a:r>
          </a:p>
        </p:txBody>
      </p:sp>
      <p:sp>
        <p:nvSpPr>
          <p:cNvPr id="90116" name="TextBox 4">
            <a:extLst>
              <a:ext uri="{FF2B5EF4-FFF2-40B4-BE49-F238E27FC236}">
                <a16:creationId xmlns:a16="http://schemas.microsoft.com/office/drawing/2014/main" id="{7F2CC48F-8B05-49D1-BA5B-EF13037AA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48200"/>
            <a:ext cx="2760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Mean subtract the columns</a:t>
            </a:r>
          </a:p>
        </p:txBody>
      </p:sp>
      <p:pic>
        <p:nvPicPr>
          <p:cNvPr id="90117" name="Picture 1">
            <a:extLst>
              <a:ext uri="{FF2B5EF4-FFF2-40B4-BE49-F238E27FC236}">
                <a16:creationId xmlns:a16="http://schemas.microsoft.com/office/drawing/2014/main" id="{5350BD9D-5F90-44E9-BD5A-7CC7BE5A7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57200"/>
            <a:ext cx="3962400" cy="38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8" name="Picture 3">
            <a:extLst>
              <a:ext uri="{FF2B5EF4-FFF2-40B4-BE49-F238E27FC236}">
                <a16:creationId xmlns:a16="http://schemas.microsoft.com/office/drawing/2014/main" id="{B852E638-E240-4152-8E05-F2E5E1EC1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633913"/>
            <a:ext cx="4114800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A9C9E3-9375-4C77-9C0A-F224F6656B39}"/>
              </a:ext>
            </a:extLst>
          </p:cNvPr>
          <p:cNvCxnSpPr/>
          <p:nvPr/>
        </p:nvCxnSpPr>
        <p:spPr>
          <a:xfrm>
            <a:off x="609600" y="44196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Box 1">
            <a:extLst>
              <a:ext uri="{FF2B5EF4-FFF2-40B4-BE49-F238E27FC236}">
                <a16:creationId xmlns:a16="http://schemas.microsoft.com/office/drawing/2014/main" id="{13CF3486-201D-499A-A23C-4FBBABEB8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76200"/>
            <a:ext cx="272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Form a covariance matrix…</a:t>
            </a:r>
          </a:p>
        </p:txBody>
      </p:sp>
      <p:pic>
        <p:nvPicPr>
          <p:cNvPr id="92163" name="Picture 2">
            <a:extLst>
              <a:ext uri="{FF2B5EF4-FFF2-40B4-BE49-F238E27FC236}">
                <a16:creationId xmlns:a16="http://schemas.microsoft.com/office/drawing/2014/main" id="{8CE830C8-8272-468C-90D2-3C7D6D37D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65341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4" name="Picture 3">
            <a:extLst>
              <a:ext uri="{FF2B5EF4-FFF2-40B4-BE49-F238E27FC236}">
                <a16:creationId xmlns:a16="http://schemas.microsoft.com/office/drawing/2014/main" id="{A2EEAC66-8C0B-4C37-959F-2F7993869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62865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TextBox 4">
            <a:extLst>
              <a:ext uri="{FF2B5EF4-FFF2-40B4-BE49-F238E27FC236}">
                <a16:creationId xmlns:a16="http://schemas.microsoft.com/office/drawing/2014/main" id="{3687BFF5-E2BE-4518-8836-49712EEEA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354513"/>
            <a:ext cx="5767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For our (6,3) data matrix, the covariance matrix will be (3,3) </a:t>
            </a:r>
          </a:p>
        </p:txBody>
      </p:sp>
      <p:sp>
        <p:nvSpPr>
          <p:cNvPr id="92166" name="TextBox 5">
            <a:extLst>
              <a:ext uri="{FF2B5EF4-FFF2-40B4-BE49-F238E27FC236}">
                <a16:creationId xmlns:a16="http://schemas.microsoft.com/office/drawing/2014/main" id="{DB01210C-8666-48D5-8450-6A53748B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8248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Next, generate the Eigenvectors of the covariance matrix.</a:t>
            </a:r>
          </a:p>
          <a:p>
            <a:r>
              <a:rPr lang="en-US" altLang="en-US" sz="1800" dirty="0"/>
              <a:t>When we multiply these eigenvectors times the original data, we are transforming the</a:t>
            </a:r>
          </a:p>
          <a:p>
            <a:r>
              <a:rPr lang="en-US" altLang="en-US" sz="1800" dirty="0"/>
              <a:t>old coordinates to a new co-ordinate system based on the principle components.</a:t>
            </a:r>
          </a:p>
          <a:p>
            <a:r>
              <a:rPr lang="en-US" altLang="en-US" sz="1800" dirty="0"/>
              <a:t>The eigenvectors from the basis of our new coordinate space.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170227-7452-4667-826B-AE5A95B01886}"/>
              </a:ext>
            </a:extLst>
          </p:cNvPr>
          <p:cNvSpPr/>
          <p:nvPr/>
        </p:nvSpPr>
        <p:spPr>
          <a:xfrm>
            <a:off x="1524000" y="2209800"/>
            <a:ext cx="5715000" cy="16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42F7E0BF-7846-4FED-8A87-A62E3C875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Covariance Matrix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6E2B20B8-A29B-4798-897F-0D1942AAD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Representing covariance among dimensions as a matrix, e.g., for 3 dimensions: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Properties: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Diagonal: </a:t>
            </a:r>
            <a:r>
              <a:rPr lang="en-US" altLang="en-US" dirty="0">
                <a:solidFill>
                  <a:srgbClr val="0066FF"/>
                </a:solidFill>
              </a:rPr>
              <a:t>variances</a:t>
            </a:r>
            <a:r>
              <a:rPr lang="en-US" altLang="en-US" dirty="0"/>
              <a:t> of the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cov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,Y)=</a:t>
            </a:r>
            <a:r>
              <a:rPr lang="en-US" altLang="en-US" dirty="0" err="1"/>
              <a:t>cov</a:t>
            </a:r>
            <a:r>
              <a:rPr lang="en-US" altLang="en-US" dirty="0"/>
              <a:t>(</a:t>
            </a:r>
            <a:r>
              <a:rPr lang="en-US" altLang="en-US" i="1" dirty="0"/>
              <a:t>Y</a:t>
            </a:r>
            <a:r>
              <a:rPr lang="en-US" altLang="en-US" dirty="0"/>
              <a:t>,</a:t>
            </a:r>
            <a:r>
              <a:rPr lang="en-US" altLang="en-US" i="1" dirty="0"/>
              <a:t>X</a:t>
            </a:r>
            <a:r>
              <a:rPr lang="en-US" altLang="en-US" dirty="0"/>
              <a:t>), hence matrix is </a:t>
            </a:r>
            <a:r>
              <a:rPr lang="en-US" altLang="en-US" dirty="0">
                <a:solidFill>
                  <a:srgbClr val="0066FF"/>
                </a:solidFill>
              </a:rPr>
              <a:t>symmetrical</a:t>
            </a:r>
            <a:r>
              <a:rPr lang="en-US" altLang="en-US" dirty="0"/>
              <a:t> about the diagonal (upper triangular)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/>
              <a:t>n</a:t>
            </a:r>
            <a:r>
              <a:rPr lang="en-US" altLang="en-US" dirty="0"/>
              <a:t>-dimensional data will result in </a:t>
            </a:r>
            <a:r>
              <a:rPr lang="en-US" altLang="en-US" i="1" dirty="0" err="1">
                <a:solidFill>
                  <a:srgbClr val="0066FF"/>
                </a:solidFill>
              </a:rPr>
              <a:t>n</a:t>
            </a:r>
            <a:r>
              <a:rPr lang="en-US" altLang="en-US" dirty="0" err="1">
                <a:solidFill>
                  <a:srgbClr val="0066FF"/>
                </a:solidFill>
              </a:rPr>
              <a:t>x</a:t>
            </a:r>
            <a:r>
              <a:rPr lang="en-US" altLang="en-US" i="1" dirty="0" err="1">
                <a:solidFill>
                  <a:srgbClr val="0066FF"/>
                </a:solidFill>
              </a:rPr>
              <a:t>n</a:t>
            </a:r>
            <a:r>
              <a:rPr lang="en-US" altLang="en-US" dirty="0">
                <a:solidFill>
                  <a:srgbClr val="0066FF"/>
                </a:solidFill>
              </a:rPr>
              <a:t> covariance</a:t>
            </a:r>
            <a:r>
              <a:rPr lang="en-US" altLang="en-US" dirty="0"/>
              <a:t> matrix</a:t>
            </a:r>
          </a:p>
        </p:txBody>
      </p:sp>
      <p:graphicFrame>
        <p:nvGraphicFramePr>
          <p:cNvPr id="94213" name="Object 2">
            <a:extLst>
              <a:ext uri="{FF2B5EF4-FFF2-40B4-BE49-F238E27FC236}">
                <a16:creationId xmlns:a16="http://schemas.microsoft.com/office/drawing/2014/main" id="{509930EB-6AB6-452B-BA1C-B6C06F34C2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180846"/>
              </p:ext>
            </p:extLst>
          </p:nvPr>
        </p:nvGraphicFramePr>
        <p:xfrm>
          <a:off x="1854200" y="2306638"/>
          <a:ext cx="4851400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4" name="Equation" r:id="rId4" imgW="2235200" imgH="622300" progId="Equation.3">
                  <p:embed/>
                </p:oleObj>
              </mc:Choice>
              <mc:Fallback>
                <p:oleObj name="Equation" r:id="rId4" imgW="2235200" imgH="622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306638"/>
                        <a:ext cx="4851400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>
            <a:extLst>
              <a:ext uri="{FF2B5EF4-FFF2-40B4-BE49-F238E27FC236}">
                <a16:creationId xmlns:a16="http://schemas.microsoft.com/office/drawing/2014/main" id="{2BF919E8-7E69-4EED-9563-F3D9D08A5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3818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9" name="Picture 3">
            <a:extLst>
              <a:ext uri="{FF2B5EF4-FFF2-40B4-BE49-F238E27FC236}">
                <a16:creationId xmlns:a16="http://schemas.microsoft.com/office/drawing/2014/main" id="{A51BA9F9-27A2-4899-B24C-1FBCF661C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7834313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0" name="Picture 4">
            <a:extLst>
              <a:ext uri="{FF2B5EF4-FFF2-40B4-BE49-F238E27FC236}">
                <a16:creationId xmlns:a16="http://schemas.microsoft.com/office/drawing/2014/main" id="{D6CAB0E9-AF18-4142-B890-D5EA18B0D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743200"/>
            <a:ext cx="385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TextBox 6">
            <a:extLst>
              <a:ext uri="{FF2B5EF4-FFF2-40B4-BE49-F238E27FC236}">
                <a16:creationId xmlns:a16="http://schemas.microsoft.com/office/drawing/2014/main" id="{DCC0E4A9-BFDF-4475-B95E-3D4FCCDB5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76200"/>
            <a:ext cx="272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Form a covariance matrix…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333F826A-27D3-487D-8221-71B5626D5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Eigenvectors &amp; Eigenvalues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59BC6F93-1715-474A-BC1C-55E7B1FAFA9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/>
              <a:t>Eigenvector:  given a </a:t>
            </a:r>
            <a:r>
              <a:rPr lang="en-US" altLang="en-US" i="1" dirty="0" err="1"/>
              <a:t>n</a:t>
            </a:r>
            <a:r>
              <a:rPr lang="en-US" altLang="en-US" dirty="0" err="1"/>
              <a:t>x</a:t>
            </a:r>
            <a:r>
              <a:rPr lang="en-US" altLang="en-US" i="1" dirty="0" err="1"/>
              <a:t>n</a:t>
            </a:r>
            <a:r>
              <a:rPr lang="en-US" altLang="en-US" dirty="0"/>
              <a:t> matrix (A) there exists a nonzero vector x such that Ax = </a:t>
            </a:r>
            <a:r>
              <a:rPr lang="en-US" altLang="en-US" dirty="0" err="1"/>
              <a:t>λx</a:t>
            </a:r>
            <a:endParaRPr lang="en-US" altLang="en-US" dirty="0"/>
          </a:p>
          <a:p>
            <a:pPr eaLnBrk="1" hangingPunct="1"/>
            <a:r>
              <a:rPr lang="en-US" altLang="en-US" dirty="0"/>
              <a:t>Eigenvalue: λ is an eigenvalue of A if there is a nontrivial solution of Ax = </a:t>
            </a:r>
            <a:r>
              <a:rPr lang="en-US" altLang="en-US" dirty="0" err="1"/>
              <a:t>λx</a:t>
            </a:r>
            <a:endParaRPr lang="en-US" altLang="en-US" dirty="0"/>
          </a:p>
          <a:p>
            <a:pPr eaLnBrk="1" hangingPunct="1"/>
            <a:r>
              <a:rPr lang="en-US" altLang="en-US" dirty="0"/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Ax = 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235F43A2-D7C6-40C6-AEA5-786BBF248C89}"/>
              </a:ext>
            </a:extLst>
          </p:cNvPr>
          <p:cNvSpPr/>
          <p:nvPr/>
        </p:nvSpPr>
        <p:spPr bwMode="auto">
          <a:xfrm>
            <a:off x="2286000" y="4740275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46A3E48B-0CA8-4BB9-BE42-188CCB1FAF3C}"/>
              </a:ext>
            </a:extLst>
          </p:cNvPr>
          <p:cNvSpPr/>
          <p:nvPr/>
        </p:nvSpPr>
        <p:spPr bwMode="auto">
          <a:xfrm>
            <a:off x="1752600" y="4732338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4393F4B1-AE06-4B19-97EE-BBBA379DEDE0}"/>
              </a:ext>
            </a:extLst>
          </p:cNvPr>
          <p:cNvSpPr/>
          <p:nvPr/>
        </p:nvSpPr>
        <p:spPr bwMode="auto">
          <a:xfrm>
            <a:off x="31242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0020C2A4-72B8-4CE7-A0CE-86E0C68FA346}"/>
              </a:ext>
            </a:extLst>
          </p:cNvPr>
          <p:cNvSpPr/>
          <p:nvPr/>
        </p:nvSpPr>
        <p:spPr bwMode="auto">
          <a:xfrm>
            <a:off x="27432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9F2D7ABF-37C8-431D-B61D-89D038E094CA}"/>
              </a:ext>
            </a:extLst>
          </p:cNvPr>
          <p:cNvSpPr/>
          <p:nvPr/>
        </p:nvSpPr>
        <p:spPr bwMode="auto">
          <a:xfrm>
            <a:off x="66294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059C3464-5EDA-4E18-AC04-507B9E7688ED}"/>
              </a:ext>
            </a:extLst>
          </p:cNvPr>
          <p:cNvSpPr/>
          <p:nvPr/>
        </p:nvSpPr>
        <p:spPr bwMode="auto">
          <a:xfrm>
            <a:off x="60198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401D4F01-2991-4CB9-9A6C-45AAE77E0759}"/>
              </a:ext>
            </a:extLst>
          </p:cNvPr>
          <p:cNvSpPr/>
          <p:nvPr/>
        </p:nvSpPr>
        <p:spPr bwMode="auto">
          <a:xfrm>
            <a:off x="46482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E9CC9A65-D453-45DB-B134-8AB750E85ED4}"/>
              </a:ext>
            </a:extLst>
          </p:cNvPr>
          <p:cNvSpPr/>
          <p:nvPr/>
        </p:nvSpPr>
        <p:spPr bwMode="auto">
          <a:xfrm>
            <a:off x="41910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97293" name="TextBox 19">
            <a:extLst>
              <a:ext uri="{FF2B5EF4-FFF2-40B4-BE49-F238E27FC236}">
                <a16:creationId xmlns:a16="http://schemas.microsoft.com/office/drawing/2014/main" id="{B4508500-AD2D-44C4-A86C-38CE65A5E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800600"/>
            <a:ext cx="652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ea typeface="MS Pゴシック"/>
                <a:cs typeface="MS Pゴシック"/>
              </a:rPr>
              <a:t>1   6</a:t>
            </a:r>
          </a:p>
          <a:p>
            <a:r>
              <a:rPr lang="en-US" altLang="en-US" sz="1800">
                <a:ea typeface="MS Pゴシック"/>
                <a:cs typeface="MS Pゴシック"/>
              </a:rPr>
              <a:t>5   2</a:t>
            </a:r>
          </a:p>
        </p:txBody>
      </p:sp>
      <p:sp>
        <p:nvSpPr>
          <p:cNvPr id="97294" name="TextBox 20">
            <a:extLst>
              <a:ext uri="{FF2B5EF4-FFF2-40B4-BE49-F238E27FC236}">
                <a16:creationId xmlns:a16="http://schemas.microsoft.com/office/drawing/2014/main" id="{DD82C26F-3FA4-4EE9-B5E9-FB551F2CF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395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ea typeface="MS Pゴシック"/>
                <a:cs typeface="MS Pゴシック"/>
              </a:rPr>
              <a:t> 6</a:t>
            </a:r>
          </a:p>
          <a:p>
            <a:r>
              <a:rPr lang="en-US" altLang="en-US" sz="1800">
                <a:ea typeface="MS Pゴシック"/>
                <a:cs typeface="MS Pゴシック"/>
              </a:rPr>
              <a:t>-5</a:t>
            </a:r>
          </a:p>
        </p:txBody>
      </p:sp>
      <p:sp>
        <p:nvSpPr>
          <p:cNvPr id="97295" name="TextBox 21">
            <a:extLst>
              <a:ext uri="{FF2B5EF4-FFF2-40B4-BE49-F238E27FC236}">
                <a16:creationId xmlns:a16="http://schemas.microsoft.com/office/drawing/2014/main" id="{AB3DEF29-83A0-4C82-A261-AAA0C7747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95300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ea typeface="MS Pゴシック"/>
                <a:cs typeface="MS Pゴシック"/>
              </a:rPr>
              <a:t>=</a:t>
            </a:r>
          </a:p>
        </p:txBody>
      </p:sp>
      <p:sp>
        <p:nvSpPr>
          <p:cNvPr id="97296" name="TextBox 22">
            <a:extLst>
              <a:ext uri="{FF2B5EF4-FFF2-40B4-BE49-F238E27FC236}">
                <a16:creationId xmlns:a16="http://schemas.microsoft.com/office/drawing/2014/main" id="{D2786744-3314-48B8-80F2-5B798462F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4800600"/>
            <a:ext cx="520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ea typeface="MS Pゴシック"/>
                <a:cs typeface="MS Pゴシック"/>
              </a:rPr>
              <a:t>-24</a:t>
            </a:r>
          </a:p>
          <a:p>
            <a:r>
              <a:rPr lang="en-US" altLang="en-US" sz="1800">
                <a:ea typeface="MS Pゴシック"/>
                <a:cs typeface="MS Pゴシック"/>
              </a:rPr>
              <a:t> 20</a:t>
            </a:r>
          </a:p>
        </p:txBody>
      </p:sp>
      <p:sp>
        <p:nvSpPr>
          <p:cNvPr id="97297" name="TextBox 23">
            <a:extLst>
              <a:ext uri="{FF2B5EF4-FFF2-40B4-BE49-F238E27FC236}">
                <a16:creationId xmlns:a16="http://schemas.microsoft.com/office/drawing/2014/main" id="{FE35D0E3-FDAE-4606-9E10-3FABAE62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4964113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ea typeface="MS Pゴシック"/>
                <a:cs typeface="MS Pゴシック"/>
              </a:rPr>
              <a:t>=</a:t>
            </a:r>
          </a:p>
        </p:txBody>
      </p:sp>
      <p:sp>
        <p:nvSpPr>
          <p:cNvPr id="97298" name="TextBox 24">
            <a:extLst>
              <a:ext uri="{FF2B5EF4-FFF2-40B4-BE49-F238E27FC236}">
                <a16:creationId xmlns:a16="http://schemas.microsoft.com/office/drawing/2014/main" id="{5B2AF519-0823-45FD-A018-C367A2CE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953000"/>
            <a:ext cx="395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ea typeface="MS Pゴシック"/>
                <a:cs typeface="MS Pゴシック"/>
              </a:rPr>
              <a:t>-4</a:t>
            </a:r>
          </a:p>
        </p:txBody>
      </p:sp>
      <p:sp>
        <p:nvSpPr>
          <p:cNvPr id="97299" name="TextBox 25">
            <a:extLst>
              <a:ext uri="{FF2B5EF4-FFF2-40B4-BE49-F238E27FC236}">
                <a16:creationId xmlns:a16="http://schemas.microsoft.com/office/drawing/2014/main" id="{55C3A69F-B63A-41AA-A21A-5F13BB58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800600"/>
            <a:ext cx="395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ea typeface="MS Pゴシック"/>
                <a:cs typeface="MS Pゴシック"/>
              </a:rPr>
              <a:t> 6</a:t>
            </a:r>
          </a:p>
          <a:p>
            <a:r>
              <a:rPr lang="en-US" altLang="en-US" sz="1800">
                <a:ea typeface="MS Pゴシック"/>
                <a:cs typeface="MS Pゴシック"/>
              </a:rPr>
              <a:t>-5</a:t>
            </a:r>
          </a:p>
        </p:txBody>
      </p:sp>
      <p:sp>
        <p:nvSpPr>
          <p:cNvPr id="97300" name="TextBox 26">
            <a:extLst>
              <a:ext uri="{FF2B5EF4-FFF2-40B4-BE49-F238E27FC236}">
                <a16:creationId xmlns:a16="http://schemas.microsoft.com/office/drawing/2014/main" id="{038B0169-DE76-49F9-AA4A-BB73F0E9D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75" y="495300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ea typeface="MS Pゴシック"/>
                <a:cs typeface="MS Pゴシック"/>
              </a:rPr>
              <a:t>=</a:t>
            </a:r>
          </a:p>
        </p:txBody>
      </p:sp>
      <p:sp>
        <p:nvSpPr>
          <p:cNvPr id="97301" name="TextBox 27">
            <a:extLst>
              <a:ext uri="{FF2B5EF4-FFF2-40B4-BE49-F238E27FC236}">
                <a16:creationId xmlns:a16="http://schemas.microsoft.com/office/drawing/2014/main" id="{CE30DB11-33E4-46F3-AE6E-3C12BFC0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8006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rgbClr val="114FFB"/>
                </a:solidFill>
                <a:ea typeface="MS Pゴシック"/>
                <a:cs typeface="MS Pゴシック"/>
              </a:rPr>
              <a:t>-4x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312797-8A0D-4983-B6FF-21175BDC28CF}"/>
              </a:ext>
            </a:extLst>
          </p:cNvPr>
          <p:cNvCxnSpPr/>
          <p:nvPr/>
        </p:nvCxnSpPr>
        <p:spPr>
          <a:xfrm rot="5400000" flipH="1" flipV="1">
            <a:off x="1524000" y="5715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303" name="TextBox 23">
            <a:extLst>
              <a:ext uri="{FF2B5EF4-FFF2-40B4-BE49-F238E27FC236}">
                <a16:creationId xmlns:a16="http://schemas.microsoft.com/office/drawing/2014/main" id="{9AA4FA75-7FC9-431B-A3D9-6AA3E4F4C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30913"/>
            <a:ext cx="1235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“Operator”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030079-C453-4A9A-91A3-4638E0A3796B}"/>
              </a:ext>
            </a:extLst>
          </p:cNvPr>
          <p:cNvCxnSpPr/>
          <p:nvPr/>
        </p:nvCxnSpPr>
        <p:spPr>
          <a:xfrm rot="16200000" flipV="1">
            <a:off x="3048000" y="5715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305" name="TextBox 26">
            <a:extLst>
              <a:ext uri="{FF2B5EF4-FFF2-40B4-BE49-F238E27FC236}">
                <a16:creationId xmlns:a16="http://schemas.microsoft.com/office/drawing/2014/main" id="{6829F48B-C605-413E-9507-4B399DB6B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019800"/>
            <a:ext cx="1282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Eigenvector</a:t>
            </a:r>
          </a:p>
        </p:txBody>
      </p:sp>
      <p:sp>
        <p:nvSpPr>
          <p:cNvPr id="97306" name="TextBox 27">
            <a:extLst>
              <a:ext uri="{FF2B5EF4-FFF2-40B4-BE49-F238E27FC236}">
                <a16:creationId xmlns:a16="http://schemas.microsoft.com/office/drawing/2014/main" id="{53F5645E-47B6-4DF0-A41F-82BC86A11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6019800"/>
            <a:ext cx="1282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Eigenvector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8CEC94-E14A-49E7-A853-4DDD86A79698}"/>
              </a:ext>
            </a:extLst>
          </p:cNvPr>
          <p:cNvCxnSpPr/>
          <p:nvPr/>
        </p:nvCxnSpPr>
        <p:spPr>
          <a:xfrm rot="16200000" flipV="1">
            <a:off x="6286500" y="57531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308" name="TextBox 30">
            <a:extLst>
              <a:ext uri="{FF2B5EF4-FFF2-40B4-BE49-F238E27FC236}">
                <a16:creationId xmlns:a16="http://schemas.microsoft.com/office/drawing/2014/main" id="{FBC8E233-BA0D-46AC-9611-BA887962F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7" y="6030913"/>
            <a:ext cx="1192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Eigenvalue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4B65EB-ADB6-4506-AE07-E63C65BE35B9}"/>
              </a:ext>
            </a:extLst>
          </p:cNvPr>
          <p:cNvCxnSpPr/>
          <p:nvPr/>
        </p:nvCxnSpPr>
        <p:spPr>
          <a:xfrm rot="5400000" flipH="1" flipV="1">
            <a:off x="5067300" y="55245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310" name="TextBox 31">
            <a:extLst>
              <a:ext uri="{FF2B5EF4-FFF2-40B4-BE49-F238E27FC236}">
                <a16:creationId xmlns:a16="http://schemas.microsoft.com/office/drawing/2014/main" id="{F85BFB2B-174D-4779-832A-01364F34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"/>
            <a:ext cx="6450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Calculate the eigenvector and eigenvalues of the covariance matrix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884A6F34-0448-4C5D-8FF7-859C09BC0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tx1"/>
                </a:solidFill>
              </a:rPr>
              <a:t>Properties of Eigenvectors and Eigenvalues</a:t>
            </a:r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20AAF168-37F4-4FF5-9212-EE3D8F7C0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Eigenvectors can only be found for square matrices and not every square matrix has eigenvectors.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Given an </a:t>
            </a:r>
            <a:r>
              <a:rPr lang="en-US" sz="2800" i="1" dirty="0"/>
              <a:t>n</a:t>
            </a:r>
            <a:r>
              <a:rPr lang="en-US" sz="2800" dirty="0"/>
              <a:t> x </a:t>
            </a:r>
            <a:r>
              <a:rPr lang="en-US" sz="2800" i="1" dirty="0"/>
              <a:t>n</a:t>
            </a:r>
            <a:r>
              <a:rPr lang="en-US" sz="2800" dirty="0"/>
              <a:t> matrix (with eigenvectors), we can find </a:t>
            </a:r>
            <a:r>
              <a:rPr lang="en-US" sz="2800" i="1" dirty="0"/>
              <a:t>n</a:t>
            </a:r>
            <a:r>
              <a:rPr lang="en-US" sz="2800" dirty="0"/>
              <a:t> eigenvectors.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All eigenvectors of a </a:t>
            </a:r>
            <a:r>
              <a:rPr lang="en-US" sz="2800" u="sng" dirty="0"/>
              <a:t>symmetric</a:t>
            </a:r>
            <a:r>
              <a:rPr lang="en-US" sz="2800" baseline="30000" dirty="0"/>
              <a:t>*</a:t>
            </a:r>
            <a:r>
              <a:rPr lang="en-US" sz="2800" dirty="0"/>
              <a:t> matrix are perpendicular to each other, no matter how many dimensions we have.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All eigenvalues of a symmetric matrix are real.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(symmetric matrices are examples of Hermitian matrices)</a:t>
            </a:r>
          </a:p>
        </p:txBody>
      </p:sp>
      <p:sp>
        <p:nvSpPr>
          <p:cNvPr id="99333" name="Rectangle 4">
            <a:extLst>
              <a:ext uri="{FF2B5EF4-FFF2-40B4-BE49-F238E27FC236}">
                <a16:creationId xmlns:a16="http://schemas.microsoft.com/office/drawing/2014/main" id="{E655633E-D30D-4B5F-999E-46A5BCC92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550" y="6276975"/>
            <a:ext cx="4025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>
                <a:ea typeface="MS Pゴシック"/>
                <a:cs typeface="MS Pゴシック"/>
              </a:rPr>
              <a:t>*Note: covariance matrices are symmetric!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Box 1">
            <a:extLst>
              <a:ext uri="{FF2B5EF4-FFF2-40B4-BE49-F238E27FC236}">
                <a16:creationId xmlns:a16="http://schemas.microsoft.com/office/drawing/2014/main" id="{5A659C4B-7A06-473A-85F8-AABBACCBD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5045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Generate the Eigenvectors of the covariance matrix.</a:t>
            </a:r>
          </a:p>
          <a:p>
            <a:endParaRPr lang="en-US" altLang="en-US" dirty="0"/>
          </a:p>
        </p:txBody>
      </p:sp>
      <p:pic>
        <p:nvPicPr>
          <p:cNvPr id="101379" name="Picture 1">
            <a:extLst>
              <a:ext uri="{FF2B5EF4-FFF2-40B4-BE49-F238E27FC236}">
                <a16:creationId xmlns:a16="http://schemas.microsoft.com/office/drawing/2014/main" id="{8A5ECFBE-7E77-41AD-83A3-CDEBBBFA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5533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TextBox 6">
            <a:extLst>
              <a:ext uri="{FF2B5EF4-FFF2-40B4-BE49-F238E27FC236}">
                <a16:creationId xmlns:a16="http://schemas.microsoft.com/office/drawing/2014/main" id="{147FC1C8-E95E-4573-98A7-FCDDDD80C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5486400"/>
            <a:ext cx="8493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Each of these </a:t>
            </a:r>
            <a:r>
              <a:rPr lang="en-US" altLang="en-US" sz="1800" dirty="0" err="1"/>
              <a:t>EignenVectors</a:t>
            </a:r>
            <a:r>
              <a:rPr lang="en-US" altLang="en-US" sz="1800" dirty="0"/>
              <a:t> are orthogonal to each other in some 7 dimensional space…</a:t>
            </a:r>
          </a:p>
          <a:p>
            <a:r>
              <a:rPr lang="en-US" altLang="en-US" sz="1800" dirty="0"/>
              <a:t>They form an orthogonal basis..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Box 1">
            <a:extLst>
              <a:ext uri="{FF2B5EF4-FFF2-40B4-BE49-F238E27FC236}">
                <a16:creationId xmlns:a16="http://schemas.microsoft.com/office/drawing/2014/main" id="{74F92830-9504-410C-B20A-A22BFCA51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" y="0"/>
            <a:ext cx="919027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To get the new principle components, multiply the </a:t>
            </a:r>
            <a:r>
              <a:rPr lang="en-US" altLang="en-US" sz="1800" dirty="0" err="1"/>
              <a:t>meanSubtractedMatrix</a:t>
            </a:r>
            <a:r>
              <a:rPr lang="en-US" altLang="en-US" sz="1800" dirty="0"/>
              <a:t> times the eigenvectors.</a:t>
            </a:r>
          </a:p>
          <a:p>
            <a:r>
              <a:rPr lang="en-US" altLang="en-US" sz="1800" dirty="0"/>
              <a:t>Conceptually, we are “rotating” the data into a new dimensional space with </a:t>
            </a:r>
          </a:p>
          <a:p>
            <a:r>
              <a:rPr lang="en-US" altLang="en-US" sz="1800" dirty="0"/>
              <a:t>“orthogonal” vectors generated by the </a:t>
            </a:r>
            <a:r>
              <a:rPr lang="en-US" altLang="en-US" sz="1800" dirty="0" err="1"/>
              <a:t>EigenValue</a:t>
            </a:r>
            <a:r>
              <a:rPr lang="en-US" altLang="en-US" sz="1800" dirty="0"/>
              <a:t> decomposition.</a:t>
            </a:r>
          </a:p>
        </p:txBody>
      </p:sp>
      <p:sp>
        <p:nvSpPr>
          <p:cNvPr id="103427" name="TextBox 9">
            <a:extLst>
              <a:ext uri="{FF2B5EF4-FFF2-40B4-BE49-F238E27FC236}">
                <a16:creationId xmlns:a16="http://schemas.microsoft.com/office/drawing/2014/main" id="{D0A43660-C356-40D9-82C0-E78A74CE5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706" y="6288088"/>
            <a:ext cx="47816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/>
              <a:t>We now have our data projected into component space..</a:t>
            </a:r>
          </a:p>
          <a:p>
            <a:r>
              <a:rPr lang="en-US" altLang="en-US" sz="1600" dirty="0"/>
              <a:t>These are the principal components of our data..</a:t>
            </a:r>
          </a:p>
        </p:txBody>
      </p:sp>
      <p:pic>
        <p:nvPicPr>
          <p:cNvPr id="103428" name="Picture 1">
            <a:extLst>
              <a:ext uri="{FF2B5EF4-FFF2-40B4-BE49-F238E27FC236}">
                <a16:creationId xmlns:a16="http://schemas.microsoft.com/office/drawing/2014/main" id="{33699BA6-5FAF-4FF7-AFF5-15A655383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71913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4">
            <a:extLst>
              <a:ext uri="{FF2B5EF4-FFF2-40B4-BE49-F238E27FC236}">
                <a16:creationId xmlns:a16="http://schemas.microsoft.com/office/drawing/2014/main" id="{60C6B551-1DFB-4B21-B575-16C1FB1C0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3960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plot(gala) performs all by all scatterplots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6710123E-0057-4310-A725-0FF87A944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93738"/>
            <a:ext cx="6248400" cy="570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6">
            <a:extLst>
              <a:ext uri="{FF2B5EF4-FFF2-40B4-BE49-F238E27FC236}">
                <a16:creationId xmlns:a16="http://schemas.microsoft.com/office/drawing/2014/main" id="{74258E26-C276-4138-A1F9-6506BFC6B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0" y="6411913"/>
            <a:ext cx="4425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Clearly there is redundant information here. 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Box 1">
            <a:extLst>
              <a:ext uri="{FF2B5EF4-FFF2-40B4-BE49-F238E27FC236}">
                <a16:creationId xmlns:a16="http://schemas.microsoft.com/office/drawing/2014/main" id="{FC4095EE-AA66-4238-B6D8-440818301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388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Alternatively (with much less typing)</a:t>
            </a:r>
          </a:p>
        </p:txBody>
      </p:sp>
      <p:pic>
        <p:nvPicPr>
          <p:cNvPr id="105475" name="Picture 2">
            <a:extLst>
              <a:ext uri="{FF2B5EF4-FFF2-40B4-BE49-F238E27FC236}">
                <a16:creationId xmlns:a16="http://schemas.microsoft.com/office/drawing/2014/main" id="{54AFB839-D7E4-43EE-988A-15F46054E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5152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BDB2DA-27FC-447D-94DD-4FC5AF458781}"/>
              </a:ext>
            </a:extLst>
          </p:cNvPr>
          <p:cNvSpPr/>
          <p:nvPr/>
        </p:nvSpPr>
        <p:spPr>
          <a:xfrm>
            <a:off x="1143000" y="2590800"/>
            <a:ext cx="6781800" cy="154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99" name="Rectangle 1026">
            <a:extLst>
              <a:ext uri="{FF2B5EF4-FFF2-40B4-BE49-F238E27FC236}">
                <a16:creationId xmlns:a16="http://schemas.microsoft.com/office/drawing/2014/main" id="{8646B1B3-5D83-483B-82AE-546DEE571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Calculating the percent variance</a:t>
            </a:r>
          </a:p>
        </p:txBody>
      </p:sp>
      <p:sp>
        <p:nvSpPr>
          <p:cNvPr id="106500" name="Rectangle 1027">
            <a:extLst>
              <a:ext uri="{FF2B5EF4-FFF2-40B4-BE49-F238E27FC236}">
                <a16:creationId xmlns:a16="http://schemas.microsoft.com/office/drawing/2014/main" id="{AF6B9448-2085-43F8-8178-998ADE777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When the </a:t>
            </a:r>
            <a:r>
              <a:rPr lang="el-GR" altLang="en-US" sz="2800" dirty="0">
                <a:latin typeface="Lucida Grande"/>
                <a:cs typeface="Arial" panose="020B0604020202020204" pitchFamily="34" charset="0"/>
              </a:rPr>
              <a:t>λ</a:t>
            </a:r>
            <a:r>
              <a:rPr lang="en-US" altLang="en-US" sz="2800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/>
              <a:t>’s (eigenvalues) are sorted in descending order, the proportion of variance explained by the </a:t>
            </a:r>
            <a:r>
              <a:rPr lang="en-US" altLang="en-US" sz="2800" i="1" dirty="0"/>
              <a:t>p</a:t>
            </a:r>
            <a:r>
              <a:rPr lang="en-US" altLang="en-US" sz="2800" dirty="0"/>
              <a:t> principal components is: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/>
          </a:p>
        </p:txBody>
      </p:sp>
      <p:graphicFrame>
        <p:nvGraphicFramePr>
          <p:cNvPr id="106501" name="Object 2">
            <a:extLst>
              <a:ext uri="{FF2B5EF4-FFF2-40B4-BE49-F238E27FC236}">
                <a16:creationId xmlns:a16="http://schemas.microsoft.com/office/drawing/2014/main" id="{8F114816-2067-494C-AB9C-810EEB96E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362200"/>
          <a:ext cx="3810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3" name="Equation" r:id="rId4" imgW="1905000" imgH="889000" progId="Equation.3">
                  <p:embed/>
                </p:oleObj>
              </mc:Choice>
              <mc:Fallback>
                <p:oleObj name="Equation" r:id="rId4" imgW="1905000" imgH="889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2200"/>
                        <a:ext cx="38100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502" name="Picture 3">
            <a:extLst>
              <a:ext uri="{FF2B5EF4-FFF2-40B4-BE49-F238E27FC236}">
                <a16:creationId xmlns:a16="http://schemas.microsoft.com/office/drawing/2014/main" id="{E7C6FBA2-4831-4E40-80DC-36E131BD2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76866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Box 3">
            <a:extLst>
              <a:ext uri="{FF2B5EF4-FFF2-40B4-BE49-F238E27FC236}">
                <a16:creationId xmlns:a16="http://schemas.microsoft.com/office/drawing/2014/main" id="{1DEB8C59-0579-4DF8-B6FF-21AC396DC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907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Eigen vectors can “diagonalize” (remove the redundancy) in the covariance matrix.</a:t>
            </a:r>
          </a:p>
        </p:txBody>
      </p:sp>
      <p:pic>
        <p:nvPicPr>
          <p:cNvPr id="108547" name="Picture 6">
            <a:extLst>
              <a:ext uri="{FF2B5EF4-FFF2-40B4-BE49-F238E27FC236}">
                <a16:creationId xmlns:a16="http://schemas.microsoft.com/office/drawing/2014/main" id="{42A697BC-2ADF-4F34-A3A8-7052C0D3F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Box 4">
            <a:extLst>
              <a:ext uri="{FF2B5EF4-FFF2-40B4-BE49-F238E27FC236}">
                <a16:creationId xmlns:a16="http://schemas.microsoft.com/office/drawing/2014/main" id="{98493863-47F7-467C-A278-D68D0B8F9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80890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Eigen vectors can “diagonalize” (remove the redundancy) in the covariance matrix.</a:t>
            </a:r>
          </a:p>
        </p:txBody>
      </p:sp>
      <p:pic>
        <p:nvPicPr>
          <p:cNvPr id="109571" name="Picture 5">
            <a:extLst>
              <a:ext uri="{FF2B5EF4-FFF2-40B4-BE49-F238E27FC236}">
                <a16:creationId xmlns:a16="http://schemas.microsoft.com/office/drawing/2014/main" id="{01D300C2-FC7D-409C-AB49-94F7CDCEB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371600"/>
            <a:ext cx="9144000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TextBox 6">
            <a:extLst>
              <a:ext uri="{FF2B5EF4-FFF2-40B4-BE49-F238E27FC236}">
                <a16:creationId xmlns:a16="http://schemas.microsoft.com/office/drawing/2014/main" id="{F484C809-9F9F-45BA-A36A-BEAC26B66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6378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Our covariance matrix reflects only 2 independent columns…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Box 4">
            <a:extLst>
              <a:ext uri="{FF2B5EF4-FFF2-40B4-BE49-F238E27FC236}">
                <a16:creationId xmlns:a16="http://schemas.microsoft.com/office/drawing/2014/main" id="{FF41C408-5762-4D3B-AFA2-CC05A5A62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0890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Eigen vectors can “diagonalize” (remove the redundancy) in the covariance matrix.</a:t>
            </a:r>
          </a:p>
        </p:txBody>
      </p:sp>
      <p:sp>
        <p:nvSpPr>
          <p:cNvPr id="110595" name="Rectangle 5">
            <a:extLst>
              <a:ext uri="{FF2B5EF4-FFF2-40B4-BE49-F238E27FC236}">
                <a16:creationId xmlns:a16="http://schemas.microsoft.com/office/drawing/2014/main" id="{738FCA72-6D04-44D2-A670-81C26E9CB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553200"/>
            <a:ext cx="10820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https://github.com/afodor/metagenomicsTools/blob/master/src/classExamples/stupidPCATricks.txt</a:t>
            </a:r>
          </a:p>
        </p:txBody>
      </p:sp>
      <p:pic>
        <p:nvPicPr>
          <p:cNvPr id="110596" name="Picture 6">
            <a:extLst>
              <a:ext uri="{FF2B5EF4-FFF2-40B4-BE49-F238E27FC236}">
                <a16:creationId xmlns:a16="http://schemas.microsoft.com/office/drawing/2014/main" id="{EDEE8548-50DA-4ADA-9534-669BBD714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7010400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7" name="TextBox 8">
            <a:extLst>
              <a:ext uri="{FF2B5EF4-FFF2-40B4-BE49-F238E27FC236}">
                <a16:creationId xmlns:a16="http://schemas.microsoft.com/office/drawing/2014/main" id="{B709780F-480E-401B-8A06-1C1744C57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5830888"/>
            <a:ext cx="8199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can use the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eigenVectors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rotate the covariance matrix to reveal the first</a:t>
            </a:r>
          </a:p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two diagonal values to be non-zero but within round of zero everywhere else…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Box 3">
            <a:extLst>
              <a:ext uri="{FF2B5EF4-FFF2-40B4-BE49-F238E27FC236}">
                <a16:creationId xmlns:a16="http://schemas.microsoft.com/office/drawing/2014/main" id="{56A849C3-32F3-47FC-9F40-C9D771E1D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152400"/>
            <a:ext cx="4654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Consider a simulated 2D dataset</a:t>
            </a:r>
          </a:p>
        </p:txBody>
      </p:sp>
      <p:sp>
        <p:nvSpPr>
          <p:cNvPr id="112643" name="Rectangle 4">
            <a:extLst>
              <a:ext uri="{FF2B5EF4-FFF2-40B4-BE49-F238E27FC236}">
                <a16:creationId xmlns:a16="http://schemas.microsoft.com/office/drawing/2014/main" id="{D07F8EF6-276B-4BD2-B60A-FBC1CD9EA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335713"/>
            <a:ext cx="9220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https://github.com/afodor/metagenomicsTools/blob/master/src/classExamples/pcaSim.txt</a:t>
            </a:r>
          </a:p>
        </p:txBody>
      </p:sp>
      <p:pic>
        <p:nvPicPr>
          <p:cNvPr id="112644" name="Picture 5">
            <a:extLst>
              <a:ext uri="{FF2B5EF4-FFF2-40B4-BE49-F238E27FC236}">
                <a16:creationId xmlns:a16="http://schemas.microsoft.com/office/drawing/2014/main" id="{9DBCA00A-5CC5-476F-873F-D3C70324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46434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5" name="Picture 7">
            <a:extLst>
              <a:ext uri="{FF2B5EF4-FFF2-40B4-BE49-F238E27FC236}">
                <a16:creationId xmlns:a16="http://schemas.microsoft.com/office/drawing/2014/main" id="{3BF8E103-5D1A-4667-8DB9-1720CE3C1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62000"/>
            <a:ext cx="4926013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Box 3">
            <a:extLst>
              <a:ext uri="{FF2B5EF4-FFF2-40B4-BE49-F238E27FC236}">
                <a16:creationId xmlns:a16="http://schemas.microsoft.com/office/drawing/2014/main" id="{46E3A2D8-3152-49D1-B7A6-464AE06ABF6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3400" y="152400"/>
            <a:ext cx="838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We can rotate these data any way we want to (by any orthornomral basis) </a:t>
            </a:r>
          </a:p>
        </p:txBody>
      </p:sp>
      <p:pic>
        <p:nvPicPr>
          <p:cNvPr id="113667" name="Picture 4">
            <a:extLst>
              <a:ext uri="{FF2B5EF4-FFF2-40B4-BE49-F238E27FC236}">
                <a16:creationId xmlns:a16="http://schemas.microsoft.com/office/drawing/2014/main" id="{C7B2F786-9144-4E51-A49C-7043771DF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769620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8" name="Picture 5">
            <a:extLst>
              <a:ext uri="{FF2B5EF4-FFF2-40B4-BE49-F238E27FC236}">
                <a16:creationId xmlns:a16="http://schemas.microsoft.com/office/drawing/2014/main" id="{1C7FB167-A2B9-4E5F-8D39-6B02BB27E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754380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9" name="TextBox 6">
            <a:extLst>
              <a:ext uri="{FF2B5EF4-FFF2-40B4-BE49-F238E27FC236}">
                <a16:creationId xmlns:a16="http://schemas.microsoft.com/office/drawing/2014/main" id="{98D4DCFC-D046-41EC-8BBE-218AF980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7432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Before rotation</a:t>
            </a:r>
          </a:p>
        </p:txBody>
      </p:sp>
      <p:sp>
        <p:nvSpPr>
          <p:cNvPr id="113670" name="TextBox 7">
            <a:extLst>
              <a:ext uri="{FF2B5EF4-FFF2-40B4-BE49-F238E27FC236}">
                <a16:creationId xmlns:a16="http://schemas.microsoft.com/office/drawing/2014/main" id="{3B3FD3A6-AF52-49A2-9A51-A5F0AF8A2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754313"/>
            <a:ext cx="205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After rotation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Box 3">
            <a:extLst>
              <a:ext uri="{FF2B5EF4-FFF2-40B4-BE49-F238E27FC236}">
                <a16:creationId xmlns:a16="http://schemas.microsoft.com/office/drawing/2014/main" id="{4E2823F3-1D85-4E98-B0DF-3BEAF483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9688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/>
              <a:t>The PCA rotation is the rotation that guarantees that PCA1 will capture the most possible variance of the data in one dimension</a:t>
            </a:r>
          </a:p>
        </p:txBody>
      </p:sp>
      <p:pic>
        <p:nvPicPr>
          <p:cNvPr id="114691" name="Picture 4">
            <a:extLst>
              <a:ext uri="{FF2B5EF4-FFF2-40B4-BE49-F238E27FC236}">
                <a16:creationId xmlns:a16="http://schemas.microsoft.com/office/drawing/2014/main" id="{6E4358C2-2ACC-4DCF-AA1A-2BC2BFC0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838200"/>
            <a:ext cx="5534025" cy="501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2" name="Picture 5">
            <a:extLst>
              <a:ext uri="{FF2B5EF4-FFF2-40B4-BE49-F238E27FC236}">
                <a16:creationId xmlns:a16="http://schemas.microsoft.com/office/drawing/2014/main" id="{5FA91394-C20D-41E5-96DE-D6A1CE09F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50875"/>
            <a:ext cx="4589463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3" name="TextBox 6">
            <a:extLst>
              <a:ext uri="{FF2B5EF4-FFF2-40B4-BE49-F238E27FC236}">
                <a16:creationId xmlns:a16="http://schemas.microsoft.com/office/drawing/2014/main" id="{CA345604-1D93-4BF4-801E-7E44CB79C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867400"/>
            <a:ext cx="85940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We have the option of doing inference (comparing for example red. vs. blue)</a:t>
            </a:r>
          </a:p>
          <a:p>
            <a:r>
              <a:rPr lang="en-US" altLang="en-US" sz="2000" dirty="0"/>
              <a:t>in one-dimension (with, for example, a simple t-test) even though we started with </a:t>
            </a:r>
          </a:p>
          <a:p>
            <a:r>
              <a:rPr lang="en-US" altLang="en-US" sz="2000" dirty="0"/>
              <a:t>two correlated variables)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Box 4">
            <a:extLst>
              <a:ext uri="{FF2B5EF4-FFF2-40B4-BE49-F238E27FC236}">
                <a16:creationId xmlns:a16="http://schemas.microsoft.com/office/drawing/2014/main" id="{D3C71A8F-9920-477E-96DB-8AB409B36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76200"/>
            <a:ext cx="79073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We have the option of doing inference (comparing for example red. vs. blue)</a:t>
            </a:r>
          </a:p>
          <a:p>
            <a:r>
              <a:rPr lang="en-US" altLang="en-US" sz="1800" dirty="0"/>
              <a:t>in one-dimension (with, for example, a simple t-test) even though we started with </a:t>
            </a:r>
          </a:p>
          <a:p>
            <a:r>
              <a:rPr lang="en-US" altLang="en-US" sz="1800" dirty="0"/>
              <a:t>two correlated variables)</a:t>
            </a:r>
          </a:p>
        </p:txBody>
      </p:sp>
      <p:pic>
        <p:nvPicPr>
          <p:cNvPr id="115715" name="Picture 5">
            <a:extLst>
              <a:ext uri="{FF2B5EF4-FFF2-40B4-BE49-F238E27FC236}">
                <a16:creationId xmlns:a16="http://schemas.microsoft.com/office/drawing/2014/main" id="{4B60A20F-B107-4CAA-9183-F5E38B654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343400"/>
            <a:ext cx="2590800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6" name="Picture 6">
            <a:extLst>
              <a:ext uri="{FF2B5EF4-FFF2-40B4-BE49-F238E27FC236}">
                <a16:creationId xmlns:a16="http://schemas.microsoft.com/office/drawing/2014/main" id="{B941AEE4-D515-4D02-8F88-4FA889E08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240345"/>
            <a:ext cx="7010400" cy="302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Box 3">
            <a:extLst>
              <a:ext uri="{FF2B5EF4-FFF2-40B4-BE49-F238E27FC236}">
                <a16:creationId xmlns:a16="http://schemas.microsoft.com/office/drawing/2014/main" id="{D228CD24-5237-4D09-83A7-610881AFA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840288"/>
            <a:ext cx="10445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Obviously, not something you will be tested on for the final…</a:t>
            </a:r>
          </a:p>
        </p:txBody>
      </p:sp>
      <p:pic>
        <p:nvPicPr>
          <p:cNvPr id="116739" name="Picture 4">
            <a:extLst>
              <a:ext uri="{FF2B5EF4-FFF2-40B4-BE49-F238E27FC236}">
                <a16:creationId xmlns:a16="http://schemas.microsoft.com/office/drawing/2014/main" id="{3BDB2800-12DA-4E06-A61C-A5ECF4507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66800"/>
            <a:ext cx="23018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0" name="TextBox 7">
            <a:extLst>
              <a:ext uri="{FF2B5EF4-FFF2-40B4-BE49-F238E27FC236}">
                <a16:creationId xmlns:a16="http://schemas.microsoft.com/office/drawing/2014/main" id="{4EF283E9-E4AF-48A6-B717-4600255B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8313"/>
            <a:ext cx="10445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If you want to get into the details of the linear algebra behind eigenvectors,</a:t>
            </a:r>
          </a:p>
          <a:p>
            <a:r>
              <a:rPr lang="en-US" altLang="en-US" sz="1800" dirty="0"/>
              <a:t> the first chapter of this book is excellent…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4">
            <a:extLst>
              <a:ext uri="{FF2B5EF4-FFF2-40B4-BE49-F238E27FC236}">
                <a16:creationId xmlns:a16="http://schemas.microsoft.com/office/drawing/2014/main" id="{708F61F9-031D-4A15-BFD4-1C3BC5CD0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6811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Area, elevation and species count are all correlated with one another…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96BC8885-32AF-413A-BAF8-218F0071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3967163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7">
            <a:extLst>
              <a:ext uri="{FF2B5EF4-FFF2-40B4-BE49-F238E27FC236}">
                <a16:creationId xmlns:a16="http://schemas.microsoft.com/office/drawing/2014/main" id="{8AA23627-9300-4B34-89E0-2EEF9BEA7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838200"/>
            <a:ext cx="169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Species Vs. Area</a:t>
            </a:r>
          </a:p>
        </p:txBody>
      </p:sp>
      <p:pic>
        <p:nvPicPr>
          <p:cNvPr id="20485" name="Picture 3">
            <a:extLst>
              <a:ext uri="{FF2B5EF4-FFF2-40B4-BE49-F238E27FC236}">
                <a16:creationId xmlns:a16="http://schemas.microsoft.com/office/drawing/2014/main" id="{8470BA48-6A37-4953-B2F2-9BAEA6009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Box 5">
            <a:extLst>
              <a:ext uri="{FF2B5EF4-FFF2-40B4-BE49-F238E27FC236}">
                <a16:creationId xmlns:a16="http://schemas.microsoft.com/office/drawing/2014/main" id="{B117E3BC-A8B8-49F7-BCD0-2B3A9E70B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6026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Correlated variables in linear models</a:t>
            </a:r>
          </a:p>
          <a:p>
            <a:r>
              <a:rPr lang="en-US" altLang="en-US"/>
              <a:t>PCA in concepts</a:t>
            </a:r>
          </a:p>
          <a:p>
            <a:r>
              <a:rPr lang="en-US" altLang="en-US"/>
              <a:t>PCA in equations</a:t>
            </a:r>
          </a:p>
          <a:p>
            <a:r>
              <a:rPr lang="en-US" altLang="en-US"/>
              <a:t>PCA in Java (for your reference; not covered in class or in final)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D16E0C-1D5D-4702-A9E0-A9CD9EE66338}"/>
              </a:ext>
            </a:extLst>
          </p:cNvPr>
          <p:cNvCxnSpPr/>
          <p:nvPr/>
        </p:nvCxnSpPr>
        <p:spPr>
          <a:xfrm rot="10800000">
            <a:off x="8305800" y="1676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Box 3">
            <a:extLst>
              <a:ext uri="{FF2B5EF4-FFF2-40B4-BE49-F238E27FC236}">
                <a16:creationId xmlns:a16="http://schemas.microsoft.com/office/drawing/2014/main" id="{A5B55C34-CFD0-4829-9F92-8EE37029E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5818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If you have a linear algebra library, PCA is easy to implement</a:t>
            </a:r>
          </a:p>
        </p:txBody>
      </p:sp>
      <p:pic>
        <p:nvPicPr>
          <p:cNvPr id="119811" name="Picture 2">
            <a:extLst>
              <a:ext uri="{FF2B5EF4-FFF2-40B4-BE49-F238E27FC236}">
                <a16:creationId xmlns:a16="http://schemas.microsoft.com/office/drawing/2014/main" id="{F9DFA985-F618-4A12-9ADF-2D26A5E39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239000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2" name="TextBox 5">
            <a:extLst>
              <a:ext uri="{FF2B5EF4-FFF2-40B4-BE49-F238E27FC236}">
                <a16:creationId xmlns:a16="http://schemas.microsoft.com/office/drawing/2014/main" id="{564BFCB5-F325-4530-B94D-7F7DBA54A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91200"/>
            <a:ext cx="8105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The National Institute of Standards and Technology has been kind enough to provide</a:t>
            </a:r>
          </a:p>
          <a:p>
            <a:r>
              <a:rPr lang="en-US" altLang="en-US" sz="1800" dirty="0"/>
              <a:t>us with one…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Box 3">
            <a:extLst>
              <a:ext uri="{FF2B5EF4-FFF2-40B4-BE49-F238E27FC236}">
                <a16:creationId xmlns:a16="http://schemas.microsoft.com/office/drawing/2014/main" id="{10E3C367-27FA-489A-9DF9-F5CB957E1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81000"/>
            <a:ext cx="285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1.  Subtract column means…</a:t>
            </a:r>
          </a:p>
        </p:txBody>
      </p:sp>
      <p:pic>
        <p:nvPicPr>
          <p:cNvPr id="121859" name="Picture 2">
            <a:extLst>
              <a:ext uri="{FF2B5EF4-FFF2-40B4-BE49-F238E27FC236}">
                <a16:creationId xmlns:a16="http://schemas.microsoft.com/office/drawing/2014/main" id="{3C72C1CB-0F4F-40E9-AD3E-6438022E4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58007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Box 3">
            <a:extLst>
              <a:ext uri="{FF2B5EF4-FFF2-40B4-BE49-F238E27FC236}">
                <a16:creationId xmlns:a16="http://schemas.microsoft.com/office/drawing/2014/main" id="{EC0A1592-FCFF-44A5-B731-273D62454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0"/>
            <a:ext cx="294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2.  Find the covariance matrix</a:t>
            </a:r>
          </a:p>
        </p:txBody>
      </p:sp>
      <p:pic>
        <p:nvPicPr>
          <p:cNvPr id="123907" name="Picture 2">
            <a:extLst>
              <a:ext uri="{FF2B5EF4-FFF2-40B4-BE49-F238E27FC236}">
                <a16:creationId xmlns:a16="http://schemas.microsoft.com/office/drawing/2014/main" id="{4BEBAF5B-4367-4F64-A348-CE179518D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9888"/>
            <a:ext cx="5105400" cy="374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8" name="Picture 3">
            <a:extLst>
              <a:ext uri="{FF2B5EF4-FFF2-40B4-BE49-F238E27FC236}">
                <a16:creationId xmlns:a16="http://schemas.microsoft.com/office/drawing/2014/main" id="{56A31A9D-6A8B-4697-BD1B-9107DDFEF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10000"/>
            <a:ext cx="464820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>
            <a:extLst>
              <a:ext uri="{FF2B5EF4-FFF2-40B4-BE49-F238E27FC236}">
                <a16:creationId xmlns:a16="http://schemas.microsoft.com/office/drawing/2014/main" id="{71F81330-513A-471B-959E-CCE2830B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42481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5" name="Picture 3">
            <a:extLst>
              <a:ext uri="{FF2B5EF4-FFF2-40B4-BE49-F238E27FC236}">
                <a16:creationId xmlns:a16="http://schemas.microsoft.com/office/drawing/2014/main" id="{D2418BF1-B444-4643-BD88-6A2418234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51816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6" name="Picture 2">
            <a:extLst>
              <a:ext uri="{FF2B5EF4-FFF2-40B4-BE49-F238E27FC236}">
                <a16:creationId xmlns:a16="http://schemas.microsoft.com/office/drawing/2014/main" id="{D995578B-6D21-4474-8B15-29AD8DFCB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7200"/>
            <a:ext cx="52292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B1C8FF-F3E2-4F8C-BE42-6A09114C1D31}"/>
              </a:ext>
            </a:extLst>
          </p:cNvPr>
          <p:cNvCxnSpPr/>
          <p:nvPr/>
        </p:nvCxnSpPr>
        <p:spPr>
          <a:xfrm flipV="1">
            <a:off x="4191000" y="1447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889B39-9261-437E-8388-DD964237A3AE}"/>
              </a:ext>
            </a:extLst>
          </p:cNvPr>
          <p:cNvCxnSpPr/>
          <p:nvPr/>
        </p:nvCxnSpPr>
        <p:spPr>
          <a:xfrm rot="10800000">
            <a:off x="5029200" y="5334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>
            <a:extLst>
              <a:ext uri="{FF2B5EF4-FFF2-40B4-BE49-F238E27FC236}">
                <a16:creationId xmlns:a16="http://schemas.microsoft.com/office/drawing/2014/main" id="{B45A7BC0-1AF3-45AF-A6D1-D068CF89E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7924800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3" name="Picture 3">
            <a:extLst>
              <a:ext uri="{FF2B5EF4-FFF2-40B4-BE49-F238E27FC236}">
                <a16:creationId xmlns:a16="http://schemas.microsoft.com/office/drawing/2014/main" id="{544E6291-578D-4E2A-ADE3-EE0CBF6A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95800"/>
            <a:ext cx="51244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4" name="Picture 3">
            <a:extLst>
              <a:ext uri="{FF2B5EF4-FFF2-40B4-BE49-F238E27FC236}">
                <a16:creationId xmlns:a16="http://schemas.microsoft.com/office/drawing/2014/main" id="{C44F79CF-8E82-4942-AA75-A4345ADE8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05400"/>
            <a:ext cx="51816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>
            <a:extLst>
              <a:ext uri="{FF2B5EF4-FFF2-40B4-BE49-F238E27FC236}">
                <a16:creationId xmlns:a16="http://schemas.microsoft.com/office/drawing/2014/main" id="{532EF165-41D2-4FBF-877F-FEAE963A3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5867400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5614B1-1B3A-45E4-84FC-6E2AA8A8B2A7}"/>
              </a:ext>
            </a:extLst>
          </p:cNvPr>
          <p:cNvCxnSpPr/>
          <p:nvPr/>
        </p:nvCxnSpPr>
        <p:spPr>
          <a:xfrm rot="10800000">
            <a:off x="2362200" y="5410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>
            <a:extLst>
              <a:ext uri="{FF2B5EF4-FFF2-40B4-BE49-F238E27FC236}">
                <a16:creationId xmlns:a16="http://schemas.microsoft.com/office/drawing/2014/main" id="{1DE22E30-8A7D-4911-9610-666298275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76825"/>
            <a:ext cx="57626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099" name="Picture 3">
            <a:extLst>
              <a:ext uri="{FF2B5EF4-FFF2-40B4-BE49-F238E27FC236}">
                <a16:creationId xmlns:a16="http://schemas.microsoft.com/office/drawing/2014/main" id="{11308695-4356-4725-AD62-EC144CCAA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69342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0" name="Picture 4">
            <a:extLst>
              <a:ext uri="{FF2B5EF4-FFF2-40B4-BE49-F238E27FC236}">
                <a16:creationId xmlns:a16="http://schemas.microsoft.com/office/drawing/2014/main" id="{DB259FB6-6A47-4E33-B800-EB479E761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955925"/>
            <a:ext cx="5934075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6">
            <a:extLst>
              <a:ext uri="{FF2B5EF4-FFF2-40B4-BE49-F238E27FC236}">
                <a16:creationId xmlns:a16="http://schemas.microsoft.com/office/drawing/2014/main" id="{198C4235-61B5-44DC-AD70-7093190C4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1913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7" name="Picture 3">
            <a:extLst>
              <a:ext uri="{FF2B5EF4-FFF2-40B4-BE49-F238E27FC236}">
                <a16:creationId xmlns:a16="http://schemas.microsoft.com/office/drawing/2014/main" id="{1FF93F33-227F-49C7-A712-7EB9218E2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209800"/>
            <a:ext cx="43910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22A211-23C6-4591-8EDB-2398B20D9800}"/>
              </a:ext>
            </a:extLst>
          </p:cNvPr>
          <p:cNvCxnSpPr/>
          <p:nvPr/>
        </p:nvCxnSpPr>
        <p:spPr>
          <a:xfrm flipV="1">
            <a:off x="4343400" y="2286000"/>
            <a:ext cx="409575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149" name="Picture 4">
            <a:extLst>
              <a:ext uri="{FF2B5EF4-FFF2-40B4-BE49-F238E27FC236}">
                <a16:creationId xmlns:a16="http://schemas.microsoft.com/office/drawing/2014/main" id="{2A8E64D5-AC69-4FA8-BCBD-72EFD96D6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52800"/>
            <a:ext cx="48768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0" name="Picture 5">
            <a:extLst>
              <a:ext uri="{FF2B5EF4-FFF2-40B4-BE49-F238E27FC236}">
                <a16:creationId xmlns:a16="http://schemas.microsoft.com/office/drawing/2014/main" id="{B7372767-2812-4F14-A802-2302C04A6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953000"/>
            <a:ext cx="36671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1" name="Picture 2">
            <a:extLst>
              <a:ext uri="{FF2B5EF4-FFF2-40B4-BE49-F238E27FC236}">
                <a16:creationId xmlns:a16="http://schemas.microsoft.com/office/drawing/2014/main" id="{D556C387-A5AC-4939-8350-027C815D6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152400"/>
            <a:ext cx="52292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8D6E25-C37D-4D9C-A5CA-FD89A86C2713}"/>
              </a:ext>
            </a:extLst>
          </p:cNvPr>
          <p:cNvCxnSpPr/>
          <p:nvPr/>
        </p:nvCxnSpPr>
        <p:spPr>
          <a:xfrm flipV="1">
            <a:off x="3200400" y="1143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53" name="TextBox 21">
            <a:extLst>
              <a:ext uri="{FF2B5EF4-FFF2-40B4-BE49-F238E27FC236}">
                <a16:creationId xmlns:a16="http://schemas.microsoft.com/office/drawing/2014/main" id="{63F0CBA2-35C0-4BFE-A47A-521C28709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81000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Initial matrix:</a:t>
            </a:r>
          </a:p>
        </p:txBody>
      </p:sp>
      <p:sp>
        <p:nvSpPr>
          <p:cNvPr id="134154" name="TextBox 22">
            <a:extLst>
              <a:ext uri="{FF2B5EF4-FFF2-40B4-BE49-F238E27FC236}">
                <a16:creationId xmlns:a16="http://schemas.microsoft.com/office/drawing/2014/main" id="{B452A334-B3D9-479D-8B1C-57514F9BB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05000"/>
            <a:ext cx="1936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Covariance matrix:</a:t>
            </a:r>
          </a:p>
        </p:txBody>
      </p:sp>
      <p:sp>
        <p:nvSpPr>
          <p:cNvPr id="134155" name="TextBox 24">
            <a:extLst>
              <a:ext uri="{FF2B5EF4-FFF2-40B4-BE49-F238E27FC236}">
                <a16:creationId xmlns:a16="http://schemas.microsoft.com/office/drawing/2014/main" id="{BB90952D-2D18-40BB-BF1F-52CC91125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3059113"/>
            <a:ext cx="1487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Eigen vectors:</a:t>
            </a:r>
          </a:p>
        </p:txBody>
      </p:sp>
      <p:sp>
        <p:nvSpPr>
          <p:cNvPr id="134156" name="TextBox 25">
            <a:extLst>
              <a:ext uri="{FF2B5EF4-FFF2-40B4-BE49-F238E27FC236}">
                <a16:creationId xmlns:a16="http://schemas.microsoft.com/office/drawing/2014/main" id="{BEC49E89-E958-4C00-851B-AC79A8DD1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87912"/>
            <a:ext cx="140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Eigen values: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0D701D-9462-473D-8D6A-2536ABD1B9C5}"/>
              </a:ext>
            </a:extLst>
          </p:cNvPr>
          <p:cNvCxnSpPr>
            <a:cxnSpLocks/>
          </p:cNvCxnSpPr>
          <p:nvPr/>
        </p:nvCxnSpPr>
        <p:spPr>
          <a:xfrm flipV="1">
            <a:off x="5603875" y="5510608"/>
            <a:ext cx="903289" cy="371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58" name="TextBox 28">
            <a:extLst>
              <a:ext uri="{FF2B5EF4-FFF2-40B4-BE49-F238E27FC236}">
                <a16:creationId xmlns:a16="http://schemas.microsoft.com/office/drawing/2014/main" id="{893AFBDF-CD51-4679-8BF9-88EA12386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726113"/>
            <a:ext cx="2154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% variance explained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DA6E41-996F-4B16-95FF-DAFD75AEC36C}"/>
              </a:ext>
            </a:extLst>
          </p:cNvPr>
          <p:cNvCxnSpPr>
            <a:cxnSpLocks/>
          </p:cNvCxnSpPr>
          <p:nvPr/>
        </p:nvCxnSpPr>
        <p:spPr>
          <a:xfrm flipV="1">
            <a:off x="7612855" y="5562997"/>
            <a:ext cx="531813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60" name="TextBox 31">
            <a:extLst>
              <a:ext uri="{FF2B5EF4-FFF2-40B4-BE49-F238E27FC236}">
                <a16:creationId xmlns:a16="http://schemas.microsoft.com/office/drawing/2014/main" id="{8E48769B-F46A-43E0-8FD7-6F7F936E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2022" y="5934868"/>
            <a:ext cx="1971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Index in</a:t>
            </a:r>
          </a:p>
          <a:p>
            <a:r>
              <a:rPr lang="en-US" altLang="en-US" dirty="0" err="1"/>
              <a:t>EigenVector</a:t>
            </a:r>
            <a:r>
              <a:rPr lang="en-US" altLang="en-US" dirty="0"/>
              <a:t> Matrix</a:t>
            </a:r>
          </a:p>
        </p:txBody>
      </p:sp>
      <p:sp>
        <p:nvSpPr>
          <p:cNvPr id="134161" name="TextBox 32">
            <a:extLst>
              <a:ext uri="{FF2B5EF4-FFF2-40B4-BE49-F238E27FC236}">
                <a16:creationId xmlns:a16="http://schemas.microsoft.com/office/drawing/2014/main" id="{1AA39EF9-C3C6-45AE-8C62-0B8FAF33E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86200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,0</a:t>
            </a:r>
          </a:p>
        </p:txBody>
      </p:sp>
      <p:sp>
        <p:nvSpPr>
          <p:cNvPr id="134162" name="TextBox 33">
            <a:extLst>
              <a:ext uri="{FF2B5EF4-FFF2-40B4-BE49-F238E27FC236}">
                <a16:creationId xmlns:a16="http://schemas.microsoft.com/office/drawing/2014/main" id="{30DFAEC1-9DE7-435D-B4D6-495ED2FE9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3886200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,1</a:t>
            </a:r>
          </a:p>
        </p:txBody>
      </p:sp>
      <p:sp>
        <p:nvSpPr>
          <p:cNvPr id="134163" name="TextBox 34">
            <a:extLst>
              <a:ext uri="{FF2B5EF4-FFF2-40B4-BE49-F238E27FC236}">
                <a16:creationId xmlns:a16="http://schemas.microsoft.com/office/drawing/2014/main" id="{C2F29167-882B-4646-AFAE-8FB874B08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5" y="3886200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,2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7A41CB-8CAE-480E-A578-E44B31BD296E}"/>
              </a:ext>
            </a:extLst>
          </p:cNvPr>
          <p:cNvCxnSpPr/>
          <p:nvPr/>
        </p:nvCxnSpPr>
        <p:spPr>
          <a:xfrm>
            <a:off x="3505200" y="2743200"/>
            <a:ext cx="2133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B4CAAF-4E9F-408A-890D-02D3D724DA7B}"/>
              </a:ext>
            </a:extLst>
          </p:cNvPr>
          <p:cNvCxnSpPr>
            <a:cxnSpLocks/>
          </p:cNvCxnSpPr>
          <p:nvPr/>
        </p:nvCxnSpPr>
        <p:spPr>
          <a:xfrm>
            <a:off x="3505200" y="4724400"/>
            <a:ext cx="76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>
            <a:extLst>
              <a:ext uri="{FF2B5EF4-FFF2-40B4-BE49-F238E27FC236}">
                <a16:creationId xmlns:a16="http://schemas.microsoft.com/office/drawing/2014/main" id="{7A70B74B-29E4-48C5-B134-361395528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171575"/>
            <a:ext cx="51339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5" name="TextBox 4">
            <a:extLst>
              <a:ext uri="{FF2B5EF4-FFF2-40B4-BE49-F238E27FC236}">
                <a16:creationId xmlns:a16="http://schemas.microsoft.com/office/drawing/2014/main" id="{246B72A8-33AB-4284-BBCD-41A87FDCF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1828800"/>
            <a:ext cx="1377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Initial Matrix</a:t>
            </a:r>
          </a:p>
        </p:txBody>
      </p:sp>
      <p:pic>
        <p:nvPicPr>
          <p:cNvPr id="136196" name="Picture 2">
            <a:extLst>
              <a:ext uri="{FF2B5EF4-FFF2-40B4-BE49-F238E27FC236}">
                <a16:creationId xmlns:a16="http://schemas.microsoft.com/office/drawing/2014/main" id="{77CA04CB-5FD8-41FD-9CD4-50C067545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0"/>
            <a:ext cx="42672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7" name="Picture 4">
            <a:extLst>
              <a:ext uri="{FF2B5EF4-FFF2-40B4-BE49-F238E27FC236}">
                <a16:creationId xmlns:a16="http://schemas.microsoft.com/office/drawing/2014/main" id="{F6981C74-B6BC-472E-A0EA-B4933BD7C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048000"/>
            <a:ext cx="46482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TextBox 7">
            <a:extLst>
              <a:ext uri="{FF2B5EF4-FFF2-40B4-BE49-F238E27FC236}">
                <a16:creationId xmlns:a16="http://schemas.microsoft.com/office/drawing/2014/main" id="{CD101ABD-693A-44C4-8ACA-6003B2BD2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048000"/>
            <a:ext cx="19891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Eigen Values</a:t>
            </a:r>
          </a:p>
          <a:p>
            <a:r>
              <a:rPr lang="en-US" altLang="en-US"/>
              <a:t>(r has them sorted)</a:t>
            </a:r>
          </a:p>
        </p:txBody>
      </p:sp>
      <p:pic>
        <p:nvPicPr>
          <p:cNvPr id="136199" name="Picture 5">
            <a:extLst>
              <a:ext uri="{FF2B5EF4-FFF2-40B4-BE49-F238E27FC236}">
                <a16:creationId xmlns:a16="http://schemas.microsoft.com/office/drawing/2014/main" id="{0E6CB8AF-60C5-4173-8F06-3459F8105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87888"/>
            <a:ext cx="36671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F26D20-D6BB-4704-A847-869F408613FC}"/>
              </a:ext>
            </a:extLst>
          </p:cNvPr>
          <p:cNvCxnSpPr/>
          <p:nvPr/>
        </p:nvCxnSpPr>
        <p:spPr>
          <a:xfrm rot="5400000" flipH="1" flipV="1">
            <a:off x="6743701" y="5410200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01" name="TextBox 16">
            <a:extLst>
              <a:ext uri="{FF2B5EF4-FFF2-40B4-BE49-F238E27FC236}">
                <a16:creationId xmlns:a16="http://schemas.microsoft.com/office/drawing/2014/main" id="{512BCE38-9425-4E32-B8F0-4E3E3070A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726112"/>
            <a:ext cx="2154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% variance explained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B42362-E068-4F12-9813-50139CDB04D1}"/>
              </a:ext>
            </a:extLst>
          </p:cNvPr>
          <p:cNvCxnSpPr/>
          <p:nvPr/>
        </p:nvCxnSpPr>
        <p:spPr>
          <a:xfrm rot="5400000" flipH="1" flipV="1">
            <a:off x="8116094" y="548719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03" name="TextBox 18">
            <a:extLst>
              <a:ext uri="{FF2B5EF4-FFF2-40B4-BE49-F238E27FC236}">
                <a16:creationId xmlns:a16="http://schemas.microsoft.com/office/drawing/2014/main" id="{FB2A70A3-A47F-4193-8CC7-0AC51863A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725" y="5602288"/>
            <a:ext cx="1971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Index in</a:t>
            </a:r>
          </a:p>
          <a:p>
            <a:r>
              <a:rPr lang="en-US" altLang="en-US" dirty="0" err="1"/>
              <a:t>EigenVector</a:t>
            </a:r>
            <a:r>
              <a:rPr lang="en-US" altLang="en-US" dirty="0"/>
              <a:t> Matrix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BCC3A4-0A26-40BF-854B-CF651CB8806A}"/>
              </a:ext>
            </a:extLst>
          </p:cNvPr>
          <p:cNvCxnSpPr/>
          <p:nvPr/>
        </p:nvCxnSpPr>
        <p:spPr>
          <a:xfrm rot="10800000">
            <a:off x="3733800" y="55626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05" name="TextBox 21">
            <a:extLst>
              <a:ext uri="{FF2B5EF4-FFF2-40B4-BE49-F238E27FC236}">
                <a16:creationId xmlns:a16="http://schemas.microsoft.com/office/drawing/2014/main" id="{A768E2A8-BD4F-4D43-872D-3F001ADA6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762000"/>
            <a:ext cx="309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</a:t>
            </a:r>
          </a:p>
        </p:txBody>
      </p:sp>
      <p:sp>
        <p:nvSpPr>
          <p:cNvPr id="136206" name="TextBox 22">
            <a:extLst>
              <a:ext uri="{FF2B5EF4-FFF2-40B4-BE49-F238E27FC236}">
                <a16:creationId xmlns:a16="http://schemas.microsoft.com/office/drawing/2014/main" id="{B6FB3128-142B-44F2-A39A-E62526D78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96913"/>
            <a:ext cx="631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JAVA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>
            <a:extLst>
              <a:ext uri="{FF2B5EF4-FFF2-40B4-BE49-F238E27FC236}">
                <a16:creationId xmlns:a16="http://schemas.microsoft.com/office/drawing/2014/main" id="{39951A54-46A9-487D-B175-33D9E39F3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6811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Area, elevation and species count are all correlated with one another…</a:t>
            </a:r>
          </a:p>
        </p:txBody>
      </p:sp>
      <p:sp>
        <p:nvSpPr>
          <p:cNvPr id="21507" name="TextBox 4">
            <a:extLst>
              <a:ext uri="{FF2B5EF4-FFF2-40B4-BE49-F238E27FC236}">
                <a16:creationId xmlns:a16="http://schemas.microsoft.com/office/drawing/2014/main" id="{149C139E-911B-4830-9729-3A1D3699C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838200"/>
            <a:ext cx="212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Species Vs. Elevation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2ADE2035-F96C-465B-BCBC-ED8E08D3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46847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>
            <a:extLst>
              <a:ext uri="{FF2B5EF4-FFF2-40B4-BE49-F238E27FC236}">
                <a16:creationId xmlns:a16="http://schemas.microsoft.com/office/drawing/2014/main" id="{46F9AF5B-A0AF-4217-B303-B017C3B03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1447800"/>
            <a:ext cx="4357687" cy="410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Box 3">
            <a:extLst>
              <a:ext uri="{FF2B5EF4-FFF2-40B4-BE49-F238E27FC236}">
                <a16:creationId xmlns:a16="http://schemas.microsoft.com/office/drawing/2014/main" id="{3D0EAE82-48BC-4410-A030-7CEF81C53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62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One more trivial helper method to reorder the eigenvalues…</a:t>
            </a:r>
          </a:p>
        </p:txBody>
      </p:sp>
      <p:pic>
        <p:nvPicPr>
          <p:cNvPr id="138243" name="Picture 2">
            <a:extLst>
              <a:ext uri="{FF2B5EF4-FFF2-40B4-BE49-F238E27FC236}">
                <a16:creationId xmlns:a16="http://schemas.microsoft.com/office/drawing/2014/main" id="{429AC7CD-2A63-45AF-83FB-56B89566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4867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4" name="TextBox 5">
            <a:extLst>
              <a:ext uri="{FF2B5EF4-FFF2-40B4-BE49-F238E27FC236}">
                <a16:creationId xmlns:a16="http://schemas.microsoft.com/office/drawing/2014/main" id="{A1895F87-FA64-44B5-9397-4F18B4211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24400"/>
            <a:ext cx="531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In:  </a:t>
            </a:r>
          </a:p>
        </p:txBody>
      </p:sp>
      <p:pic>
        <p:nvPicPr>
          <p:cNvPr id="138245" name="Picture 4">
            <a:extLst>
              <a:ext uri="{FF2B5EF4-FFF2-40B4-BE49-F238E27FC236}">
                <a16:creationId xmlns:a16="http://schemas.microsoft.com/office/drawing/2014/main" id="{702E1EA4-877B-4F2A-8140-0825ABC20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48200"/>
            <a:ext cx="46482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6" name="TextBox 8">
            <a:extLst>
              <a:ext uri="{FF2B5EF4-FFF2-40B4-BE49-F238E27FC236}">
                <a16:creationId xmlns:a16="http://schemas.microsoft.com/office/drawing/2014/main" id="{D5A75074-A447-4709-AB94-9469A719B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5726113"/>
            <a:ext cx="703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Out:  </a:t>
            </a:r>
          </a:p>
        </p:txBody>
      </p:sp>
      <p:pic>
        <p:nvPicPr>
          <p:cNvPr id="138247" name="Picture 3">
            <a:extLst>
              <a:ext uri="{FF2B5EF4-FFF2-40B4-BE49-F238E27FC236}">
                <a16:creationId xmlns:a16="http://schemas.microsoft.com/office/drawing/2014/main" id="{C4E4C4DD-85D9-408A-9924-92FDBD5E1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15000"/>
            <a:ext cx="45815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8" name="Picture 5">
            <a:extLst>
              <a:ext uri="{FF2B5EF4-FFF2-40B4-BE49-F238E27FC236}">
                <a16:creationId xmlns:a16="http://schemas.microsoft.com/office/drawing/2014/main" id="{4025414A-7D4D-486D-A80B-5B0554E6D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648200"/>
            <a:ext cx="30480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9" name="TextBox 13">
            <a:extLst>
              <a:ext uri="{FF2B5EF4-FFF2-40B4-BE49-F238E27FC236}">
                <a16:creationId xmlns:a16="http://schemas.microsoft.com/office/drawing/2014/main" id="{B6159813-72FD-42B2-A962-444877EF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49713"/>
            <a:ext cx="2368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Unsorted Eigen Vectors</a:t>
            </a:r>
          </a:p>
        </p:txBody>
      </p:sp>
      <p:sp>
        <p:nvSpPr>
          <p:cNvPr id="138250" name="TextBox 14">
            <a:extLst>
              <a:ext uri="{FF2B5EF4-FFF2-40B4-BE49-F238E27FC236}">
                <a16:creationId xmlns:a16="http://schemas.microsoft.com/office/drawing/2014/main" id="{C88D13EF-4A1C-4281-99B4-C0F0B8535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4114800"/>
            <a:ext cx="2028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Sorted Eigen Values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9B1C48-3998-4CD3-B762-E4E22FBCAB6D}"/>
              </a:ext>
            </a:extLst>
          </p:cNvPr>
          <p:cNvCxnSpPr/>
          <p:nvPr/>
        </p:nvCxnSpPr>
        <p:spPr>
          <a:xfrm rot="5400000" flipH="1" flipV="1">
            <a:off x="6057901" y="5295900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252" name="TextBox 17">
            <a:extLst>
              <a:ext uri="{FF2B5EF4-FFF2-40B4-BE49-F238E27FC236}">
                <a16:creationId xmlns:a16="http://schemas.microsoft.com/office/drawing/2014/main" id="{DBBCBB57-9062-48AB-A7E8-479FEC3E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334000"/>
            <a:ext cx="124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Eigen value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63D9C1-192E-4B42-8AA6-A6A8D5C21AE3}"/>
              </a:ext>
            </a:extLst>
          </p:cNvPr>
          <p:cNvCxnSpPr/>
          <p:nvPr/>
        </p:nvCxnSpPr>
        <p:spPr>
          <a:xfrm rot="5400000" flipH="1" flipV="1">
            <a:off x="8497094" y="52951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254" name="TextBox 21">
            <a:extLst>
              <a:ext uri="{FF2B5EF4-FFF2-40B4-BE49-F238E27FC236}">
                <a16:creationId xmlns:a16="http://schemas.microsoft.com/office/drawing/2014/main" id="{185A7906-4F24-457E-9FED-884043F0E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488" y="5334000"/>
            <a:ext cx="696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Index</a:t>
            </a:r>
          </a:p>
        </p:txBody>
      </p:sp>
      <p:sp>
        <p:nvSpPr>
          <p:cNvPr id="138255" name="TextBox 22">
            <a:extLst>
              <a:ext uri="{FF2B5EF4-FFF2-40B4-BE49-F238E27FC236}">
                <a16:creationId xmlns:a16="http://schemas.microsoft.com/office/drawing/2014/main" id="{B172526C-AB29-45E5-9293-764717020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238" y="6335713"/>
            <a:ext cx="206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Sorted EigenVectors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>
            <a:extLst>
              <a:ext uri="{FF2B5EF4-FFF2-40B4-BE49-F238E27FC236}">
                <a16:creationId xmlns:a16="http://schemas.microsoft.com/office/drawing/2014/main" id="{61BBD863-39C8-4838-AF94-97A4599A5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8650"/>
            <a:ext cx="74961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1" name="Picture 3">
            <a:extLst>
              <a:ext uri="{FF2B5EF4-FFF2-40B4-BE49-F238E27FC236}">
                <a16:creationId xmlns:a16="http://schemas.microsoft.com/office/drawing/2014/main" id="{4B2B05F4-F7CB-4835-849E-30C4EF8B9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24250"/>
            <a:ext cx="49434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2" name="Picture 4">
            <a:extLst>
              <a:ext uri="{FF2B5EF4-FFF2-40B4-BE49-F238E27FC236}">
                <a16:creationId xmlns:a16="http://schemas.microsoft.com/office/drawing/2014/main" id="{37A159D1-E73D-4DB7-9561-BC6C76AAA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43400"/>
            <a:ext cx="32670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3" name="TextBox 6">
            <a:extLst>
              <a:ext uri="{FF2B5EF4-FFF2-40B4-BE49-F238E27FC236}">
                <a16:creationId xmlns:a16="http://schemas.microsoft.com/office/drawing/2014/main" id="{C6FE5626-DF0A-4EF0-BCFE-54A71BCCB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"/>
            <a:ext cx="749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Once we have our Eigenvectors, we are ready to calculate the components….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4AB4E3-C215-4609-9304-C133A42436A5}"/>
              </a:ext>
            </a:extLst>
          </p:cNvPr>
          <p:cNvCxnSpPr/>
          <p:nvPr/>
        </p:nvCxnSpPr>
        <p:spPr>
          <a:xfrm rot="16200000" flipV="1">
            <a:off x="6019800" y="30480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295" name="TextBox 8">
            <a:extLst>
              <a:ext uri="{FF2B5EF4-FFF2-40B4-BE49-F238E27FC236}">
                <a16:creationId xmlns:a16="http://schemas.microsoft.com/office/drawing/2014/main" id="{0E586511-CA6A-4141-987B-17DDD4D6E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429000"/>
            <a:ext cx="301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(or just </a:t>
            </a:r>
            <a:r>
              <a:rPr lang="en-US" altLang="en-US" dirty="0" err="1"/>
              <a:t>d.times</a:t>
            </a:r>
            <a:r>
              <a:rPr lang="en-US" altLang="en-US" dirty="0"/>
              <a:t>(</a:t>
            </a:r>
            <a:r>
              <a:rPr lang="en-US" altLang="en-US" dirty="0" err="1"/>
              <a:t>eigenVectors</a:t>
            </a:r>
            <a:r>
              <a:rPr lang="en-US" altLang="en-US" dirty="0"/>
              <a:t>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3">
            <a:extLst>
              <a:ext uri="{FF2B5EF4-FFF2-40B4-BE49-F238E27FC236}">
                <a16:creationId xmlns:a16="http://schemas.microsoft.com/office/drawing/2014/main" id="{4A160481-5AC1-47F9-A46F-E88C1D23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"/>
            <a:ext cx="6811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Area, elevation and species count are all correlated with one another…</a:t>
            </a:r>
          </a:p>
        </p:txBody>
      </p:sp>
      <p:sp>
        <p:nvSpPr>
          <p:cNvPr id="22531" name="TextBox 4">
            <a:extLst>
              <a:ext uri="{FF2B5EF4-FFF2-40B4-BE49-F238E27FC236}">
                <a16:creationId xmlns:a16="http://schemas.microsoft.com/office/drawing/2014/main" id="{44C04CE8-0E38-4A04-A6A0-33FB47D01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838200"/>
            <a:ext cx="1857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Elevation Vs. Area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729A2B9D-8BA5-42F0-8069-CECE134DE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7800"/>
            <a:ext cx="5029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>
            <a:extLst>
              <a:ext uri="{FF2B5EF4-FFF2-40B4-BE49-F238E27FC236}">
                <a16:creationId xmlns:a16="http://schemas.microsoft.com/office/drawing/2014/main" id="{C995DE7B-2E01-4977-A9D4-4F3B0923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17750"/>
            <a:ext cx="38100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>
            <a:extLst>
              <a:ext uri="{FF2B5EF4-FFF2-40B4-BE49-F238E27FC236}">
                <a16:creationId xmlns:a16="http://schemas.microsoft.com/office/drawing/2014/main" id="{B63282FF-4CDF-4CB9-B284-F49F0B722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"/>
            <a:ext cx="4281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We put them together into a linear model…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ECAEBFE8-98D7-4ECD-B439-28A435277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7104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>
            <a:extLst>
              <a:ext uri="{FF2B5EF4-FFF2-40B4-BE49-F238E27FC236}">
                <a16:creationId xmlns:a16="http://schemas.microsoft.com/office/drawing/2014/main" id="{E2A94A47-4E82-44A8-B36C-8E597CED9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3800"/>
            <a:ext cx="349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We can drop the interaction term…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810B51-43B5-4A3F-87A1-77E1010FD87B}"/>
              </a:ext>
            </a:extLst>
          </p:cNvPr>
          <p:cNvCxnSpPr/>
          <p:nvPr/>
        </p:nvCxnSpPr>
        <p:spPr>
          <a:xfrm rot="10800000">
            <a:off x="71628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8" name="Picture 3">
            <a:extLst>
              <a:ext uri="{FF2B5EF4-FFF2-40B4-BE49-F238E27FC236}">
                <a16:creationId xmlns:a16="http://schemas.microsoft.com/office/drawing/2014/main" id="{F47A1058-5DD6-4F84-8A99-96E470CA4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69246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Box 9">
            <a:extLst>
              <a:ext uri="{FF2B5EF4-FFF2-40B4-BE49-F238E27FC236}">
                <a16:creationId xmlns:a16="http://schemas.microsoft.com/office/drawing/2014/main" id="{C10117E5-EF85-4772-BE7D-A6E937949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19800"/>
            <a:ext cx="6075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In the ANOVA view, both Elevation and Area are important</a:t>
            </a:r>
          </a:p>
          <a:p>
            <a:r>
              <a:rPr lang="en-US" altLang="en-US"/>
              <a:t>(zeroing them out significantly increases residual sum squared)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F8D265-05E9-4D87-8E62-05F61E08C6AF}"/>
              </a:ext>
            </a:extLst>
          </p:cNvPr>
          <p:cNvCxnSpPr/>
          <p:nvPr/>
        </p:nvCxnSpPr>
        <p:spPr>
          <a:xfrm rot="10800000">
            <a:off x="5334000" y="5027613"/>
            <a:ext cx="4572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55B5C8-3B8D-4C99-AE22-19D55169189A}"/>
              </a:ext>
            </a:extLst>
          </p:cNvPr>
          <p:cNvCxnSpPr/>
          <p:nvPr/>
        </p:nvCxnSpPr>
        <p:spPr>
          <a:xfrm rot="10800000">
            <a:off x="5334000" y="5181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</TotalTime>
  <Words>2155</Words>
  <Application>Microsoft Office PowerPoint</Application>
  <PresentationFormat>On-screen Show (4:3)</PresentationFormat>
  <Paragraphs>309</Paragraphs>
  <Slides>71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Lucida Grande</vt:lpstr>
      <vt:lpstr>Times New Roman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Covariance Matrix</vt:lpstr>
      <vt:lpstr>PowerPoint Presentation</vt:lpstr>
      <vt:lpstr>Eigenvectors &amp; Eigenvalues</vt:lpstr>
      <vt:lpstr>Properties of Eigenvectors and Eigenvalues</vt:lpstr>
      <vt:lpstr>PowerPoint Presentation</vt:lpstr>
      <vt:lpstr>PowerPoint Presentation</vt:lpstr>
      <vt:lpstr>PowerPoint Presentation</vt:lpstr>
      <vt:lpstr>Calculating the percent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afodor</cp:lastModifiedBy>
  <cp:revision>491</cp:revision>
  <dcterms:created xsi:type="dcterms:W3CDTF">1601-01-01T00:00:00Z</dcterms:created>
  <dcterms:modified xsi:type="dcterms:W3CDTF">2020-04-09T06:05:41Z</dcterms:modified>
</cp:coreProperties>
</file>