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96" r:id="rId21"/>
    <p:sldId id="297" r:id="rId22"/>
    <p:sldId id="275" r:id="rId23"/>
    <p:sldId id="277" r:id="rId24"/>
    <p:sldId id="278" r:id="rId25"/>
    <p:sldId id="285" r:id="rId26"/>
    <p:sldId id="284" r:id="rId27"/>
    <p:sldId id="282" r:id="rId28"/>
    <p:sldId id="279" r:id="rId29"/>
    <p:sldId id="281" r:id="rId30"/>
    <p:sldId id="283" r:id="rId31"/>
    <p:sldId id="286" r:id="rId32"/>
    <p:sldId id="287" r:id="rId33"/>
    <p:sldId id="288" r:id="rId34"/>
    <p:sldId id="289" r:id="rId35"/>
    <p:sldId id="290" r:id="rId36"/>
    <p:sldId id="293" r:id="rId37"/>
    <p:sldId id="294" r:id="rId38"/>
    <p:sldId id="291" r:id="rId39"/>
    <p:sldId id="295" r:id="rId40"/>
    <p:sldId id="29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EEB49-71AD-4F7F-9E1F-7D222FAD2947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90B3C-018C-48B3-ACA0-6D70CF8C18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1BF15-E86A-42CB-842E-186097806DA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381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Way ANOVA with multiple levels</a:t>
            </a:r>
          </a:p>
          <a:p>
            <a:r>
              <a:rPr lang="en-US" dirty="0"/>
              <a:t>Combining ANOVA and regression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267200" y="533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228600"/>
            <a:ext cx="8954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type summary, R will perform every comparison with respect to the chosen background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58388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762000" y="685800"/>
            <a:ext cx="787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R chose “</a:t>
            </a:r>
            <a:r>
              <a:rPr lang="en-US" dirty="0" err="1"/>
              <a:t>aa</a:t>
            </a:r>
            <a:r>
              <a:rPr lang="en-US" dirty="0"/>
              <a:t>” as the background and compares everything to </a:t>
            </a:r>
            <a:r>
              <a:rPr lang="en-US" dirty="0" err="1"/>
              <a:t>aa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0" y="152400"/>
            <a:ext cx="589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change which genotype is considered by using </a:t>
            </a:r>
            <a:r>
              <a:rPr lang="en-US" dirty="0" err="1"/>
              <a:t>relevel</a:t>
            </a:r>
            <a:endParaRPr lang="en-US" dirty="0"/>
          </a:p>
          <a:p>
            <a:r>
              <a:rPr lang="en-US" dirty="0"/>
              <a:t>Here we use </a:t>
            </a:r>
            <a:r>
              <a:rPr lang="en-US" dirty="0" err="1"/>
              <a:t>relevel</a:t>
            </a:r>
            <a:r>
              <a:rPr lang="en-US" dirty="0"/>
              <a:t> to force all comparisons to AA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19200"/>
            <a:ext cx="687705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4495800" y="2286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Alternatively, you can ask R to do every possible t-test…</a:t>
            </a:r>
          </a:p>
          <a:p>
            <a:r>
              <a:rPr lang="en-US" dirty="0"/>
              <a:t>(and correct for multiple comparisons!) 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875282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533400"/>
            <a:ext cx="71890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problem could be considered as a quantitative problem (a regression).</a:t>
            </a:r>
          </a:p>
          <a:p>
            <a:endParaRPr lang="en-US" dirty="0"/>
          </a:p>
          <a:p>
            <a:r>
              <a:rPr lang="en-US" dirty="0"/>
              <a:t>Define gene “dose” (does of the “a” allele):</a:t>
            </a:r>
          </a:p>
          <a:p>
            <a:endParaRPr lang="en-US" dirty="0"/>
          </a:p>
          <a:p>
            <a:r>
              <a:rPr lang="en-US" dirty="0"/>
              <a:t>AA  = 0</a:t>
            </a:r>
          </a:p>
          <a:p>
            <a:r>
              <a:rPr lang="en-US" dirty="0" err="1"/>
              <a:t>Aa</a:t>
            </a:r>
            <a:r>
              <a:rPr lang="en-US" dirty="0"/>
              <a:t>  = 1</a:t>
            </a:r>
          </a:p>
          <a:p>
            <a:r>
              <a:rPr lang="en-US" dirty="0"/>
              <a:t>aa   =2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76400"/>
            <a:ext cx="4681537" cy="30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1524000"/>
            <a:ext cx="295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this view of the data……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4800600"/>
            <a:ext cx="12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Becomes…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64103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752600"/>
            <a:ext cx="430389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2209800"/>
            <a:ext cx="20764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152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linear regression view!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524000"/>
            <a:ext cx="25336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304800"/>
            <a:ext cx="7721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gained one degree of freedom as now our model has just two parameters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95400" y="1066800"/>
            <a:ext cx="291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B0 + B1*genotype + 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5715000"/>
            <a:ext cx="577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the Matrix form of our equation has not changed: 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5638800"/>
            <a:ext cx="24003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90600" y="6096000"/>
            <a:ext cx="739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still use the ANOVA to determine the significance of both parameters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Way ANOVA with multiple levels</a:t>
            </a:r>
          </a:p>
          <a:p>
            <a:r>
              <a:rPr lang="en-US" dirty="0"/>
              <a:t>Combining ANOVA and regression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3962400" y="836611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810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really interesting thing about linear models, is no matter how complicated they</a:t>
            </a:r>
          </a:p>
          <a:p>
            <a:r>
              <a:rPr lang="en-US" dirty="0"/>
              <a:t>get, the solution remains the same..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066800"/>
            <a:ext cx="24003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90600" y="1905000"/>
            <a:ext cx="663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make models arbitrarily complex and the statistics will work</a:t>
            </a:r>
          </a:p>
          <a:p>
            <a:r>
              <a:rPr lang="en-US" dirty="0"/>
              <a:t>(whether they still have any meaningful biology is </a:t>
            </a:r>
            <a:r>
              <a:rPr lang="en-US"/>
              <a:t>another question!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81000"/>
            <a:ext cx="531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an example of this, we will analyze a </a:t>
            </a:r>
            <a:r>
              <a:rPr lang="en-US" dirty="0" err="1"/>
              <a:t>qPCR</a:t>
            </a:r>
            <a:r>
              <a:rPr lang="en-US" dirty="0"/>
              <a:t> data set..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66800"/>
            <a:ext cx="672465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" y="5791200"/>
            <a:ext cx="8001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http://afodor.github.io/classes/stats2015/qPCRWithSampleDays.txt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5486400"/>
            <a:ext cx="275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grab the data here: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811" y="1295400"/>
            <a:ext cx="8896189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85800" y="4572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http://afodor.github.io/classes/stats2015/qPCRWithSampleDays.txt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838200"/>
            <a:ext cx="5726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full model has sum squared residual of 1.488 with 7 </a:t>
            </a:r>
            <a:r>
              <a:rPr lang="en-US" dirty="0" err="1"/>
              <a:t>d.f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61918" y="2438400"/>
          <a:ext cx="3683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4" imgW="368280" imgH="2082600" progId="Equation.3">
                  <p:embed/>
                </p:oleObj>
              </mc:Choice>
              <mc:Fallback>
                <p:oleObj name="Equation" r:id="rId4" imgW="368280" imgH="2082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18" y="2438400"/>
                        <a:ext cx="3683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95318" y="3276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676400" y="2489200"/>
          <a:ext cx="2286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6" imgW="228600" imgH="2082600" progId="Equation.3">
                  <p:embed/>
                </p:oleObj>
              </mc:Choice>
              <mc:Fallback>
                <p:oleObj name="Equation" r:id="rId6" imgW="228600" imgH="2082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89200"/>
                        <a:ext cx="2286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295400" y="3276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501900" y="2514600"/>
          <a:ext cx="2540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8" imgW="253800" imgH="2082600" progId="Equation.3">
                  <p:embed/>
                </p:oleObj>
              </mc:Choice>
              <mc:Fallback>
                <p:oleObj name="Equation" r:id="rId8" imgW="253800" imgH="2082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2514600"/>
                        <a:ext cx="2540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133600" y="33020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0" y="3276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3149600" y="2489200"/>
          <a:ext cx="355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Equation" r:id="rId10" imgW="355320" imgH="2133360" progId="Equation.3">
                  <p:embed/>
                </p:oleObj>
              </mc:Choice>
              <mc:Fallback>
                <p:oleObj name="Equation" r:id="rId10" imgW="355320" imgH="21333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2489200"/>
                        <a:ext cx="3556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/>
          <p:cNvSpPr/>
          <p:nvPr/>
        </p:nvSpPr>
        <p:spPr>
          <a:xfrm>
            <a:off x="2819400" y="327660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267200" y="1600200"/>
            <a:ext cx="45434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43400" y="5791200"/>
            <a:ext cx="26098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609600" y="0"/>
            <a:ext cx="783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Previously we used a one way ANOVA to do a test with one factor and two levels..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04800"/>
            <a:ext cx="756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dataset is described in this paper (which can be downloaded from campus)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6172200"/>
            <a:ext cx="4300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http://jcm.asm.org/content/53/1/237.short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19200"/>
            <a:ext cx="52006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125406"/>
            <a:ext cx="8382000" cy="2294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 flipH="1">
            <a:off x="685800" y="457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are from a single Cystic Fibrosis patient exposed to an antibiotic regime…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828800"/>
            <a:ext cx="1981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3810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the 16S signal change with time (the x-axis) and with </a:t>
            </a:r>
          </a:p>
          <a:p>
            <a:r>
              <a:rPr lang="en-US" dirty="0"/>
              <a:t> antibiotic treatment (the colors?) </a:t>
            </a:r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143000"/>
            <a:ext cx="680085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33400" y="57912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build and evaluate a series of linear models…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we look only at time (ignoring antibiotic treatment)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55435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143000"/>
            <a:ext cx="3771900" cy="377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228600" y="6324600"/>
            <a:ext cx="917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explains more than half the variance and we reject the zero slope hypothesis easily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609600"/>
            <a:ext cx="326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logBurk</a:t>
            </a:r>
            <a:r>
              <a:rPr lang="en-US" dirty="0"/>
              <a:t> = B0 + B1 * times + error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228600"/>
            <a:ext cx="7215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start with the full model (including interaction terms!)</a:t>
            </a:r>
          </a:p>
          <a:p>
            <a:endParaRPr lang="en-US" dirty="0"/>
          </a:p>
          <a:p>
            <a:r>
              <a:rPr lang="en-US" dirty="0"/>
              <a:t>This is a small amount of typing in R but produces a highly complex model. 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333500"/>
            <a:ext cx="65627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04800" y="4724400"/>
            <a:ext cx="881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logBurk</a:t>
            </a:r>
            <a:r>
              <a:rPr lang="en-US" dirty="0"/>
              <a:t> = B0 + B1 * </a:t>
            </a:r>
            <a:r>
              <a:rPr lang="en-US" dirty="0" err="1"/>
              <a:t>sampleDays</a:t>
            </a:r>
            <a:r>
              <a:rPr lang="en-US" dirty="0"/>
              <a:t> + B2 * “</a:t>
            </a:r>
            <a:r>
              <a:rPr lang="en-US" dirty="0" err="1"/>
              <a:t>BeforeTreatment</a:t>
            </a:r>
            <a:r>
              <a:rPr lang="en-US" dirty="0"/>
              <a:t>” + B3 * “Recovery” + B4 * “stable”</a:t>
            </a:r>
          </a:p>
          <a:p>
            <a:r>
              <a:rPr lang="en-US" dirty="0"/>
              <a:t>		+ B5 * “</a:t>
            </a:r>
            <a:r>
              <a:rPr lang="en-US" dirty="0" err="1"/>
              <a:t>BeforeTreatment</a:t>
            </a:r>
            <a:r>
              <a:rPr lang="en-US" dirty="0"/>
              <a:t>*</a:t>
            </a:r>
            <a:r>
              <a:rPr lang="en-US" dirty="0" err="1"/>
              <a:t>sampleDays</a:t>
            </a:r>
            <a:r>
              <a:rPr lang="en-US" dirty="0"/>
              <a:t>” + B6 * “Recovery*</a:t>
            </a:r>
            <a:r>
              <a:rPr lang="en-US" dirty="0" err="1"/>
              <a:t>sampleDays</a:t>
            </a:r>
            <a:r>
              <a:rPr lang="en-US" dirty="0"/>
              <a:t>” </a:t>
            </a:r>
          </a:p>
          <a:p>
            <a:r>
              <a:rPr lang="en-US" dirty="0"/>
              <a:t>			+ B7 * “stable*</a:t>
            </a:r>
            <a:r>
              <a:rPr lang="en-US" dirty="0" err="1"/>
              <a:t>sampleDays</a:t>
            </a:r>
            <a:r>
              <a:rPr lang="en-US" dirty="0"/>
              <a:t>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6324600" y="2438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matrix level… 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950" y="985839"/>
            <a:ext cx="8777450" cy="381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84583" y="4800600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49" charset="0"/>
              </a:rPr>
              <a:t>B0</a:t>
            </a:r>
          </a:p>
          <a:p>
            <a:r>
              <a:rPr lang="en-US" sz="1050" dirty="0">
                <a:latin typeface="Courier" pitchFamily="49" charset="0"/>
              </a:rPr>
              <a:t>Intercept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6333" y="5105400"/>
            <a:ext cx="5052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49" charset="0"/>
              </a:rPr>
              <a:t>B1</a:t>
            </a:r>
          </a:p>
          <a:p>
            <a:r>
              <a:rPr lang="en-US" sz="1050" dirty="0">
                <a:latin typeface="Courier" pitchFamily="49" charset="0"/>
              </a:rPr>
              <a:t>Time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371600" y="5181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5486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800600" y="5181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43000" y="344269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myLm</a:t>
            </a:r>
            <a:r>
              <a:rPr lang="en-US" dirty="0"/>
              <a:t> &lt;- lm ( </a:t>
            </a:r>
            <a:r>
              <a:rPr lang="en-US" dirty="0" err="1"/>
              <a:t>myT$LogBurk</a:t>
            </a:r>
            <a:r>
              <a:rPr lang="en-US" dirty="0"/>
              <a:t> ~ </a:t>
            </a:r>
            <a:r>
              <a:rPr lang="en-US" dirty="0" err="1"/>
              <a:t>myT$sampleDays</a:t>
            </a:r>
            <a:r>
              <a:rPr lang="en-US" dirty="0"/>
              <a:t> * treatments, x=TRUE)</a:t>
            </a:r>
          </a:p>
          <a:p>
            <a:r>
              <a:rPr lang="en-US" dirty="0"/>
              <a:t>edit(</a:t>
            </a:r>
            <a:r>
              <a:rPr lang="en-US" dirty="0" err="1"/>
              <a:t>myLm$x</a:t>
            </a:r>
            <a:r>
              <a:rPr lang="en-US" dirty="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76400" y="5486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“Dummy variables” controlling intercept values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592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49" charset="0"/>
              </a:rPr>
              <a:t>B2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32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49" charset="0"/>
              </a:rPr>
              <a:t>B3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738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49" charset="0"/>
              </a:rPr>
              <a:t>B4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00200" y="4978442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latin typeface="Courier" pitchFamily="49" charset="0"/>
              </a:rPr>
              <a:t>beforeTreatment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36533" y="4978442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49" charset="0"/>
              </a:rPr>
              <a:t>Recovery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27133" y="497844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49" charset="0"/>
              </a:rPr>
              <a:t>Treatment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5181600" y="517862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6400" y="5483423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8610600" y="517862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86400" y="5483423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“Dummy variables” controlling slope values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69280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49" charset="0"/>
              </a:rPr>
              <a:t>B5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74280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49" charset="0"/>
              </a:rPr>
              <a:t>B6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23947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49" charset="0"/>
              </a:rPr>
              <a:t>B7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10200" y="4975465"/>
            <a:ext cx="13869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latin typeface="Courier" pitchFamily="49" charset="0"/>
              </a:rPr>
              <a:t>beforeTreatment</a:t>
            </a:r>
            <a:endParaRPr lang="en-US" sz="1050" dirty="0">
              <a:latin typeface="Courier" pitchFamily="49" charset="0"/>
            </a:endParaRPr>
          </a:p>
          <a:p>
            <a:pPr algn="ctr"/>
            <a:r>
              <a:rPr lang="en-US" sz="1050" dirty="0">
                <a:latin typeface="Courier" pitchFamily="49" charset="0"/>
              </a:rPr>
              <a:t>*study days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87082" y="4975465"/>
            <a:ext cx="1066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49" charset="0"/>
              </a:rPr>
              <a:t>Recovery</a:t>
            </a:r>
          </a:p>
          <a:p>
            <a:pPr algn="ctr"/>
            <a:r>
              <a:rPr lang="en-US" sz="1050" dirty="0">
                <a:latin typeface="Courier" pitchFamily="49" charset="0"/>
              </a:rPr>
              <a:t>*study days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77681" y="4975465"/>
            <a:ext cx="1066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49" charset="0"/>
              </a:rPr>
              <a:t>Treatment</a:t>
            </a:r>
          </a:p>
          <a:p>
            <a:pPr algn="ctr"/>
            <a:r>
              <a:rPr lang="en-US" sz="1050" dirty="0">
                <a:latin typeface="Courier" pitchFamily="49" charset="0"/>
              </a:rPr>
              <a:t>*study days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we need all of these parameters?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972" y="990600"/>
            <a:ext cx="8812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logBurk</a:t>
            </a:r>
            <a:r>
              <a:rPr lang="en-US" dirty="0"/>
              <a:t> = B0 + B1 * </a:t>
            </a:r>
            <a:r>
              <a:rPr lang="en-US" dirty="0" err="1"/>
              <a:t>sampleDays</a:t>
            </a:r>
            <a:r>
              <a:rPr lang="en-US" dirty="0"/>
              <a:t> + B2 * “</a:t>
            </a:r>
            <a:r>
              <a:rPr lang="en-US" dirty="0" err="1"/>
              <a:t>BeforeTreatment</a:t>
            </a:r>
            <a:r>
              <a:rPr lang="en-US" dirty="0"/>
              <a:t>” + B3 * “Recovery” + B4 * “stable”</a:t>
            </a:r>
          </a:p>
          <a:p>
            <a:r>
              <a:rPr lang="en-US" dirty="0"/>
              <a:t>		+ B5 * “</a:t>
            </a:r>
            <a:r>
              <a:rPr lang="en-US" dirty="0" err="1"/>
              <a:t>BeforeTreatment</a:t>
            </a:r>
            <a:r>
              <a:rPr lang="en-US" dirty="0"/>
              <a:t>*</a:t>
            </a:r>
            <a:r>
              <a:rPr lang="en-US" dirty="0" err="1"/>
              <a:t>sampleDays</a:t>
            </a:r>
            <a:r>
              <a:rPr lang="en-US" dirty="0"/>
              <a:t>” + B6 * “Recovery*</a:t>
            </a:r>
            <a:r>
              <a:rPr lang="en-US" dirty="0" err="1"/>
              <a:t>sampleDays</a:t>
            </a:r>
            <a:r>
              <a:rPr lang="en-US" dirty="0"/>
              <a:t>” </a:t>
            </a:r>
          </a:p>
          <a:p>
            <a:r>
              <a:rPr lang="en-US" dirty="0"/>
              <a:t>			+ B7 * “stable*</a:t>
            </a:r>
            <a:r>
              <a:rPr lang="en-US" dirty="0" err="1"/>
              <a:t>sampleDays</a:t>
            </a:r>
            <a:r>
              <a:rPr lang="en-US" dirty="0"/>
              <a:t>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2209800"/>
            <a:ext cx="392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get rid of the interaction terms?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124200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model (allows slopes to vary with antibiotic treatments)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3200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Reduced model (one slope for all data)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810000"/>
            <a:ext cx="27813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733800"/>
            <a:ext cx="30384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04800"/>
            <a:ext cx="28211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first model comparison:</a:t>
            </a:r>
          </a:p>
          <a:p>
            <a:endParaRPr lang="en-US" dirty="0"/>
          </a:p>
          <a:p>
            <a:r>
              <a:rPr lang="en-US" dirty="0"/>
              <a:t>The full model:</a:t>
            </a:r>
          </a:p>
          <a:p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2211125" y="1295400"/>
            <a:ext cx="4570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myT$LogBurk</a:t>
            </a:r>
            <a:r>
              <a:rPr lang="en-US" dirty="0"/>
              <a:t> ~ </a:t>
            </a:r>
            <a:r>
              <a:rPr lang="en-US" dirty="0" err="1"/>
              <a:t>myT$sampleDays</a:t>
            </a:r>
            <a:r>
              <a:rPr lang="en-US" dirty="0"/>
              <a:t> * treatments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990600" y="2069068"/>
            <a:ext cx="2069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reduced model:</a:t>
            </a:r>
          </a:p>
        </p:txBody>
      </p:sp>
      <p:sp>
        <p:nvSpPr>
          <p:cNvPr id="7" name="Rectangle 6"/>
          <p:cNvSpPr/>
          <p:nvPr/>
        </p:nvSpPr>
        <p:spPr>
          <a:xfrm>
            <a:off x="2133600" y="2602468"/>
            <a:ext cx="4570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myT$LogBurk</a:t>
            </a:r>
            <a:r>
              <a:rPr lang="en-US" dirty="0"/>
              <a:t> ~ </a:t>
            </a:r>
            <a:r>
              <a:rPr lang="en-US" dirty="0" err="1"/>
              <a:t>myT$sampleDays</a:t>
            </a:r>
            <a:r>
              <a:rPr lang="en-US" dirty="0"/>
              <a:t> + treatments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35052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reduced model, B5-B7 are set to zero.</a:t>
            </a:r>
          </a:p>
          <a:p>
            <a:r>
              <a:rPr lang="en-US" dirty="0"/>
              <a:t>That is, there is no interaction between treatment and time.</a:t>
            </a:r>
          </a:p>
          <a:p>
            <a:r>
              <a:rPr lang="en-US" dirty="0"/>
              <a:t>That is, all the data can be fit with a single slope.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the matrix level…  </a:t>
            </a:r>
            <a:r>
              <a:rPr lang="en-US" dirty="0">
                <a:solidFill>
                  <a:srgbClr val="FF0000"/>
                </a:solidFill>
              </a:rPr>
              <a:t>the full model</a:t>
            </a:r>
            <a:r>
              <a:rPr lang="en-US" dirty="0"/>
              <a:t> 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950" y="985839"/>
            <a:ext cx="8777450" cy="3814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84583" y="4800600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49" charset="0"/>
              </a:rPr>
              <a:t>B0</a:t>
            </a:r>
          </a:p>
          <a:p>
            <a:r>
              <a:rPr lang="en-US" sz="1050" dirty="0">
                <a:latin typeface="Courier" pitchFamily="49" charset="0"/>
              </a:rPr>
              <a:t>Intercept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66333" y="5105400"/>
            <a:ext cx="5052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49" charset="0"/>
              </a:rPr>
              <a:t>B1</a:t>
            </a:r>
          </a:p>
          <a:p>
            <a:r>
              <a:rPr lang="en-US" sz="1050" dirty="0">
                <a:latin typeface="Courier" pitchFamily="49" charset="0"/>
              </a:rPr>
              <a:t>Time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1371600" y="5181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54864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800600" y="5181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143000" y="344269"/>
            <a:ext cx="670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myLm</a:t>
            </a:r>
            <a:r>
              <a:rPr lang="en-US" dirty="0"/>
              <a:t> &lt;- lm ( </a:t>
            </a:r>
            <a:r>
              <a:rPr lang="en-US" dirty="0" err="1"/>
              <a:t>myT$LogBurk</a:t>
            </a:r>
            <a:r>
              <a:rPr lang="en-US" dirty="0"/>
              <a:t> ~ </a:t>
            </a:r>
            <a:r>
              <a:rPr lang="en-US" dirty="0" err="1"/>
              <a:t>myT$sampleDays</a:t>
            </a:r>
            <a:r>
              <a:rPr lang="en-US" dirty="0"/>
              <a:t> * treatments, x=TRUE)</a:t>
            </a:r>
          </a:p>
          <a:p>
            <a:r>
              <a:rPr lang="en-US" dirty="0"/>
              <a:t>edit(</a:t>
            </a:r>
            <a:r>
              <a:rPr lang="en-US" dirty="0" err="1"/>
              <a:t>myLm$x</a:t>
            </a:r>
            <a:r>
              <a:rPr lang="en-US" dirty="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76400" y="5486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“Dummy variables” controlling intercept values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592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49" charset="0"/>
              </a:rPr>
              <a:t>B2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832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49" charset="0"/>
              </a:rPr>
              <a:t>B3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73880" y="4724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49" charset="0"/>
              </a:rPr>
              <a:t>B4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600200" y="4978442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latin typeface="Courier" pitchFamily="49" charset="0"/>
              </a:rPr>
              <a:t>beforeTreatment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36533" y="4978442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49" charset="0"/>
              </a:rPr>
              <a:t>Recovery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27133" y="497844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49" charset="0"/>
              </a:rPr>
              <a:t>Treatment</a:t>
            </a:r>
          </a:p>
        </p:txBody>
      </p:sp>
      <p:cxnSp>
        <p:nvCxnSpPr>
          <p:cNvPr id="32" name="Straight Connector 31"/>
          <p:cNvCxnSpPr/>
          <p:nvPr/>
        </p:nvCxnSpPr>
        <p:spPr>
          <a:xfrm rot="5400000">
            <a:off x="5181600" y="517862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86400" y="5483423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8610600" y="517862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86400" y="5483423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“Dummy variables” controlling slope values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69280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49" charset="0"/>
              </a:rPr>
              <a:t>B5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74280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49" charset="0"/>
              </a:rPr>
              <a:t>B6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323947" y="4721423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49" charset="0"/>
              </a:rPr>
              <a:t>B7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10200" y="4975465"/>
            <a:ext cx="13869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latin typeface="Courier" pitchFamily="49" charset="0"/>
              </a:rPr>
              <a:t>beforeTreatment</a:t>
            </a:r>
            <a:endParaRPr lang="en-US" sz="1050" dirty="0">
              <a:latin typeface="Courier" pitchFamily="49" charset="0"/>
            </a:endParaRPr>
          </a:p>
          <a:p>
            <a:pPr algn="ctr"/>
            <a:r>
              <a:rPr lang="en-US" sz="1050" dirty="0">
                <a:latin typeface="Courier" pitchFamily="49" charset="0"/>
              </a:rPr>
              <a:t>*study days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087082" y="4975465"/>
            <a:ext cx="10663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49" charset="0"/>
              </a:rPr>
              <a:t>Recovery</a:t>
            </a:r>
          </a:p>
          <a:p>
            <a:pPr algn="ctr"/>
            <a:r>
              <a:rPr lang="en-US" sz="1050" dirty="0">
                <a:latin typeface="Courier" pitchFamily="49" charset="0"/>
              </a:rPr>
              <a:t>*study days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77681" y="4975465"/>
            <a:ext cx="1066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49" charset="0"/>
              </a:rPr>
              <a:t>Treatment</a:t>
            </a:r>
          </a:p>
          <a:p>
            <a:pPr algn="ctr"/>
            <a:r>
              <a:rPr lang="en-US" sz="1050" dirty="0">
                <a:latin typeface="Courier" pitchFamily="49" charset="0"/>
              </a:rPr>
              <a:t>*study days</a:t>
            </a:r>
          </a:p>
        </p:txBody>
      </p: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96025"/>
            <a:ext cx="20097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3354217" y="6135469"/>
            <a:ext cx="4265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is 33.8603 on 122 degrees of freedom</a:t>
            </a:r>
          </a:p>
          <a:p>
            <a:r>
              <a:rPr lang="en-US" dirty="0"/>
              <a:t>(n=130 – 8 parameters)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20699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reduced</a:t>
            </a:r>
            <a:r>
              <a:rPr lang="en-US" dirty="0"/>
              <a:t> model: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8514393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9983" y="5181600"/>
            <a:ext cx="90601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49" charset="0"/>
              </a:rPr>
              <a:t>B0</a:t>
            </a:r>
          </a:p>
          <a:p>
            <a:r>
              <a:rPr lang="en-US" sz="1050" dirty="0">
                <a:latin typeface="Courier" pitchFamily="49" charset="0"/>
              </a:rPr>
              <a:t>Intercept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61733" y="5486400"/>
            <a:ext cx="50526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49" charset="0"/>
              </a:rPr>
              <a:t>B1</a:t>
            </a:r>
          </a:p>
          <a:p>
            <a:r>
              <a:rPr lang="en-US" sz="1050" dirty="0">
                <a:latin typeface="Courier" pitchFamily="49" charset="0"/>
              </a:rPr>
              <a:t>Time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667000" y="5562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971800" y="5867400"/>
            <a:ext cx="518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7848599" y="556260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54680" y="5105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49" charset="0"/>
              </a:rPr>
              <a:t>B2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56947" y="5105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49" charset="0"/>
              </a:rPr>
              <a:t>B3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65530" y="5105400"/>
            <a:ext cx="344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" pitchFamily="49" charset="0"/>
              </a:rPr>
              <a:t>B4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5600" y="5359442"/>
            <a:ext cx="13869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 err="1">
                <a:latin typeface="Courier" pitchFamily="49" charset="0"/>
              </a:rPr>
              <a:t>beforeTreatment</a:t>
            </a:r>
            <a:endParaRPr lang="en-US" sz="1050" dirty="0">
              <a:latin typeface="Courier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0200" y="5359442"/>
            <a:ext cx="8258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49" charset="0"/>
              </a:rPr>
              <a:t>Recovery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18783" y="5359442"/>
            <a:ext cx="9060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Courier" pitchFamily="49" charset="0"/>
              </a:rPr>
              <a:t>Treatment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81000"/>
            <a:ext cx="5724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895975"/>
            <a:ext cx="596265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3657600" y="6400800"/>
            <a:ext cx="514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is 35.97212 with 125 </a:t>
            </a:r>
            <a:r>
              <a:rPr lang="en-US" dirty="0" err="1"/>
              <a:t>d.f</a:t>
            </a:r>
            <a:r>
              <a:rPr lang="en-US" dirty="0"/>
              <a:t>. (n=130 -5 parameters)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702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reduced model (B1=0)  has sum squared residual 3.208889 with 8 </a:t>
            </a:r>
            <a:r>
              <a:rPr lang="en-US" dirty="0" err="1"/>
              <a:t>d.f</a:t>
            </a:r>
            <a:r>
              <a:rPr lang="en-US" dirty="0"/>
              <a:t>.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61918" y="2057400"/>
          <a:ext cx="3683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4" imgW="368280" imgH="2082600" progId="Equation.3">
                  <p:embed/>
                </p:oleObj>
              </mc:Choice>
              <mc:Fallback>
                <p:oleObj name="Equation" r:id="rId4" imgW="368280" imgH="2082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18" y="2057400"/>
                        <a:ext cx="3683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5318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676400" y="2108200"/>
          <a:ext cx="2286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6" imgW="228600" imgH="2082600" progId="Equation.3">
                  <p:embed/>
                </p:oleObj>
              </mc:Choice>
              <mc:Fallback>
                <p:oleObj name="Equation" r:id="rId6" imgW="228600" imgH="2082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08200"/>
                        <a:ext cx="228600" cy="208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95400" y="28956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0" y="2895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159000" y="2108200"/>
          <a:ext cx="3556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8" imgW="355320" imgH="2133360" progId="Equation.3">
                  <p:embed/>
                </p:oleObj>
              </mc:Choice>
              <mc:Fallback>
                <p:oleObj name="Equation" r:id="rId8" imgW="355320" imgH="2133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2108200"/>
                        <a:ext cx="35560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3400" y="4495800"/>
            <a:ext cx="341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errors will be minimized when</a:t>
            </a:r>
          </a:p>
          <a:p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 = mean of data</a:t>
            </a:r>
          </a:p>
        </p:txBody>
      </p:sp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800600" y="2438400"/>
            <a:ext cx="31432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6417" y="801469"/>
            <a:ext cx="4265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is 33.8603 on 122 degrees of freedom</a:t>
            </a:r>
          </a:p>
          <a:p>
            <a:r>
              <a:rPr lang="en-US" dirty="0"/>
              <a:t>(n=130 – 8 parameters)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66800" y="457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model: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1992868"/>
            <a:ext cx="514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is 35.97212 with 125 </a:t>
            </a:r>
            <a:r>
              <a:rPr lang="en-US" dirty="0" err="1"/>
              <a:t>d.f</a:t>
            </a:r>
            <a:r>
              <a:rPr lang="en-US" dirty="0"/>
              <a:t>. (n=130 -5 parameters)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1600200"/>
            <a:ext cx="172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Reduced Model: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26670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 =  ( (35.97212 - 33.8603 ) / ( 125-122 )  )  /  (33.8603/122) = 2.536324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3581400"/>
            <a:ext cx="63722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762000"/>
            <a:ext cx="63722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762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a p=0.05 threshold, the extra parameters for slope don’t reduce a significant amount of variance…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200400"/>
            <a:ext cx="5257800" cy="3461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3810000"/>
            <a:ext cx="24790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consistent with</a:t>
            </a:r>
          </a:p>
          <a:p>
            <a:r>
              <a:rPr lang="en-US" dirty="0"/>
              <a:t>“eyeballing” the data.</a:t>
            </a:r>
          </a:p>
          <a:p>
            <a:endParaRPr lang="en-US" dirty="0"/>
          </a:p>
          <a:p>
            <a:r>
              <a:rPr lang="en-US" dirty="0"/>
              <a:t>The 4 colors don’t seem </a:t>
            </a:r>
          </a:p>
          <a:p>
            <a:r>
              <a:rPr lang="en-US" dirty="0"/>
              <a:t>to have dramatically</a:t>
            </a:r>
          </a:p>
          <a:p>
            <a:r>
              <a:rPr lang="en-US" dirty="0"/>
              <a:t>different slopes…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556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can do a lot of this work for us (with much less typing!)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6775" y="685800"/>
            <a:ext cx="63722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657600"/>
            <a:ext cx="57626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3124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Equivalently…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133600" y="2514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>
            <a:off x="2133601" y="2819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5715000" y="5029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 flipH="1" flipV="1">
            <a:off x="4419600" y="49530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" y="5791200"/>
            <a:ext cx="675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Zeroing out the interaction terms leads to a non-significant difference.</a:t>
            </a:r>
          </a:p>
          <a:p>
            <a:r>
              <a:rPr lang="en-US" dirty="0"/>
              <a:t>(Zeroing out the other terms does make a difference!)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36731"/>
            <a:ext cx="53757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seek the simplest model that can explain our data.  </a:t>
            </a:r>
          </a:p>
          <a:p>
            <a:r>
              <a:rPr lang="en-US" dirty="0"/>
              <a:t>So our new “full model” drops the interaction terms.</a:t>
            </a:r>
          </a:p>
          <a:p>
            <a:endParaRPr lang="en-US" dirty="0"/>
          </a:p>
          <a:p>
            <a:r>
              <a:rPr lang="en-US" dirty="0"/>
              <a:t>Our new “full model”: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106269"/>
            <a:ext cx="881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logBurk</a:t>
            </a:r>
            <a:r>
              <a:rPr lang="en-US" dirty="0"/>
              <a:t> = B0 + B1 * </a:t>
            </a:r>
            <a:r>
              <a:rPr lang="en-US" dirty="0" err="1"/>
              <a:t>sampleDays</a:t>
            </a:r>
            <a:r>
              <a:rPr lang="en-US" dirty="0"/>
              <a:t> + B2 * “</a:t>
            </a:r>
            <a:r>
              <a:rPr lang="en-US" dirty="0" err="1"/>
              <a:t>BeforeTreatment</a:t>
            </a:r>
            <a:r>
              <a:rPr lang="en-US" dirty="0"/>
              <a:t>” + B3 * “Recovery” + B4 * “stable”</a:t>
            </a:r>
          </a:p>
          <a:p>
            <a:r>
              <a:rPr lang="en-US" dirty="0"/>
              <a:t>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1600200"/>
            <a:ext cx="52155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five parameter model.  There is only one slope (B1).</a:t>
            </a:r>
          </a:p>
          <a:p>
            <a:r>
              <a:rPr lang="en-US" dirty="0"/>
              <a:t>The intercept can be modulated by treatment.</a:t>
            </a:r>
          </a:p>
          <a:p>
            <a:endParaRPr lang="en-US" dirty="0"/>
          </a:p>
          <a:p>
            <a:r>
              <a:rPr lang="en-US" dirty="0"/>
              <a:t>We compare this to a “reduced model” </a:t>
            </a:r>
          </a:p>
        </p:txBody>
      </p:sp>
      <p:sp>
        <p:nvSpPr>
          <p:cNvPr id="8" name="Rectangle 7"/>
          <p:cNvSpPr/>
          <p:nvPr/>
        </p:nvSpPr>
        <p:spPr>
          <a:xfrm>
            <a:off x="990600" y="2819400"/>
            <a:ext cx="3215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logBurk</a:t>
            </a:r>
            <a:r>
              <a:rPr lang="en-US" dirty="0"/>
              <a:t> = B0 + B1 * </a:t>
            </a:r>
            <a:r>
              <a:rPr lang="en-US" dirty="0" err="1"/>
              <a:t>sampleDays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352800"/>
            <a:ext cx="349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treatment make a difference?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3886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model (one slope; four intercepts)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25" y="4648200"/>
            <a:ext cx="30384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495800" y="38862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Reduced model (one slope; one intercept)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267200"/>
            <a:ext cx="3276600" cy="237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798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intercepts do make a significant difference in the amount of variance explained!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3516868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(with less typing)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990600"/>
            <a:ext cx="6619875" cy="196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962400"/>
            <a:ext cx="536257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3475" y="2505075"/>
            <a:ext cx="29051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 rot="10800000">
            <a:off x="2209800" y="28194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2438400" y="3198811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5715001" y="5103812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655317" y="6096000"/>
            <a:ext cx="8183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the treatment makes a difference!  So we don’t proceed to the reduced model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28600"/>
            <a:ext cx="35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which treatments are different?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762000"/>
            <a:ext cx="634365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1333500" y="17907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14400" y="2057400"/>
            <a:ext cx="26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is our baseline.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667000"/>
            <a:ext cx="558165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rot="10800000" flipV="1">
            <a:off x="5562600" y="41148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8200" y="3544669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intercept for “treatment”  is 6.62; this is different than 0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0800000">
            <a:off x="5791200" y="4646611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401856" y="4419600"/>
            <a:ext cx="1827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slope is not 0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5638800" y="5029199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6000" y="5029200"/>
            <a:ext cx="2616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Recovery is significantly</a:t>
            </a:r>
          </a:p>
          <a:p>
            <a:r>
              <a:rPr lang="en-US" dirty="0"/>
              <a:t>higher than treatment;</a:t>
            </a:r>
          </a:p>
          <a:p>
            <a:r>
              <a:rPr lang="en-US" dirty="0"/>
              <a:t>the bug grows back when</a:t>
            </a:r>
          </a:p>
          <a:p>
            <a:r>
              <a:rPr lang="en-US" dirty="0"/>
              <a:t>the antibiotic is stopped.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152400"/>
            <a:ext cx="475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well do we fit the assumption of normality?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609600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plot(</a:t>
            </a:r>
            <a:r>
              <a:rPr lang="en-US" dirty="0" err="1"/>
              <a:t>fullModel</a:t>
            </a:r>
            <a:r>
              <a:rPr lang="en-US" dirty="0"/>
              <a:t>)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43000"/>
            <a:ext cx="382714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066800"/>
            <a:ext cx="392136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" y="5562600"/>
            <a:ext cx="485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minimal systematic bias in the residuals…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533400"/>
            <a:ext cx="845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</a:t>
            </a:r>
            <a:r>
              <a:rPr lang="en-US" dirty="0" err="1"/>
              <a:t>ks.test</a:t>
            </a:r>
            <a:r>
              <a:rPr lang="en-US" dirty="0"/>
              <a:t>, we fail to reject a hypothesis that the residuals </a:t>
            </a:r>
            <a:r>
              <a:rPr lang="en-US"/>
              <a:t>are normally </a:t>
            </a:r>
            <a:r>
              <a:rPr lang="en-US" dirty="0"/>
              <a:t>distributed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61722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assumption of normality seems reasonable in this case…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066800"/>
            <a:ext cx="666750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590800"/>
            <a:ext cx="3276600" cy="335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579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Making a graph of our model..  We start with just the data…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38200"/>
            <a:ext cx="66579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86000"/>
            <a:ext cx="4440536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4953000"/>
            <a:ext cx="62388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0"/>
            <a:ext cx="330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Adding in the model to our graph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04800"/>
            <a:ext cx="586964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0"/>
            <a:ext cx="40767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457200"/>
            <a:ext cx="561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Full model</a:t>
            </a:r>
            <a:r>
              <a:rPr lang="en-US" dirty="0"/>
              <a:t>” ; 7 degrees of freedom (n=9 – 2 parameters).</a:t>
            </a:r>
          </a:p>
          <a:p>
            <a:r>
              <a:rPr lang="en-US" dirty="0"/>
              <a:t>The mean of A and B are modeled as distinct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295400"/>
            <a:ext cx="43148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1371600"/>
            <a:ext cx="4038600" cy="302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5867400" y="2133600"/>
            <a:ext cx="685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2200" y="1752600"/>
            <a:ext cx="1550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 of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0" y="4800600"/>
            <a:ext cx="36767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difference between the mean of</a:t>
            </a:r>
          </a:p>
          <a:p>
            <a:r>
              <a:rPr lang="en-US" dirty="0"/>
              <a:t>A and the mean of B.</a:t>
            </a:r>
          </a:p>
          <a:p>
            <a:br>
              <a:rPr lang="en-US" dirty="0"/>
            </a:br>
            <a:r>
              <a:rPr lang="en-US" dirty="0"/>
              <a:t>The null hypothesis is that this is zero</a:t>
            </a:r>
          </a:p>
          <a:p>
            <a:r>
              <a:rPr lang="en-US" dirty="0"/>
              <a:t>(i.e. that mean(A) == mean(B))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867400" y="3581400"/>
            <a:ext cx="76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1000" y="5791200"/>
            <a:ext cx="4217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is the “background” ; B is compared to A.</a:t>
            </a:r>
          </a:p>
          <a:p>
            <a:r>
              <a:rPr lang="en-US" dirty="0"/>
              <a:t>We can switch that with </a:t>
            </a:r>
            <a:r>
              <a:rPr lang="en-US" dirty="0" err="1"/>
              <a:t>relevel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990600"/>
            <a:ext cx="4068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Next:</a:t>
            </a:r>
          </a:p>
          <a:p>
            <a:r>
              <a:rPr lang="en-US" dirty="0"/>
              <a:t>	Polynomial linear equations</a:t>
            </a:r>
          </a:p>
          <a:p>
            <a:r>
              <a:rPr lang="en-US" dirty="0"/>
              <a:t>	Multiple regression and ANOVA</a:t>
            </a:r>
          </a:p>
          <a:p>
            <a:r>
              <a:rPr lang="en-US" dirty="0"/>
              <a:t>	PCA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4810125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457200"/>
            <a:ext cx="6098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Reduced model</a:t>
            </a:r>
            <a:r>
              <a:rPr lang="en-US" dirty="0"/>
              <a:t>” ; 8 degrees of freedom (n=9 – 1 parameters).</a:t>
            </a:r>
          </a:p>
          <a:p>
            <a:r>
              <a:rPr lang="en-US" dirty="0"/>
              <a:t>There is only one grand mean.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5867400"/>
            <a:ext cx="8091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ANOVA asks does the </a:t>
            </a:r>
            <a:r>
              <a:rPr lang="en-US" dirty="0">
                <a:solidFill>
                  <a:srgbClr val="FF0000"/>
                </a:solidFill>
              </a:rPr>
              <a:t>full model </a:t>
            </a:r>
            <a:r>
              <a:rPr lang="en-US" dirty="0"/>
              <a:t>explain significantly more of the data than does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reduced model</a:t>
            </a:r>
            <a:r>
              <a:rPr lang="en-US" dirty="0"/>
              <a:t>?</a:t>
            </a:r>
          </a:p>
          <a:p>
            <a:r>
              <a:rPr lang="en-US" dirty="0"/>
              <a:t>The null hypothesis is that the data is explained best by one mean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838200"/>
            <a:ext cx="3962400" cy="293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5762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straight-forward to extend this to </a:t>
            </a:r>
            <a:r>
              <a:rPr lang="en-US" dirty="0">
                <a:solidFill>
                  <a:srgbClr val="FF0000"/>
                </a:solidFill>
              </a:rPr>
              <a:t>multiple levels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Consider a measurements (e.g. weight) for three genotypes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5373" y="1676400"/>
            <a:ext cx="612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A/A			</a:t>
            </a:r>
            <a:r>
              <a:rPr lang="en-US" dirty="0" err="1"/>
              <a:t>A</a:t>
            </a:r>
            <a:r>
              <a:rPr lang="en-US" dirty="0"/>
              <a:t>/a			</a:t>
            </a:r>
            <a:r>
              <a:rPr lang="en-US" dirty="0" err="1"/>
              <a:t>a</a:t>
            </a:r>
            <a:r>
              <a:rPr lang="en-US" dirty="0"/>
              <a:t>/a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2057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388" y="2133600"/>
            <a:ext cx="4764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4.3</a:t>
            </a:r>
          </a:p>
          <a:p>
            <a:r>
              <a:rPr lang="en-US" dirty="0"/>
              <a:t>2.3</a:t>
            </a:r>
          </a:p>
          <a:p>
            <a:r>
              <a:rPr lang="en-US" dirty="0"/>
              <a:t>4.5</a:t>
            </a:r>
          </a:p>
          <a:p>
            <a:r>
              <a:rPr lang="en-US" dirty="0"/>
              <a:t>5.6</a:t>
            </a:r>
          </a:p>
          <a:p>
            <a:r>
              <a:rPr lang="en-US" dirty="0"/>
              <a:t>4.2</a:t>
            </a:r>
          </a:p>
          <a:p>
            <a:r>
              <a:rPr lang="en-US" dirty="0"/>
              <a:t>3.9</a:t>
            </a:r>
          </a:p>
          <a:p>
            <a:r>
              <a:rPr lang="en-US" dirty="0"/>
              <a:t>2.8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0" y="2083475"/>
            <a:ext cx="4764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2.7</a:t>
            </a:r>
          </a:p>
          <a:p>
            <a:r>
              <a:rPr lang="en-US" dirty="0"/>
              <a:t>2.3</a:t>
            </a:r>
          </a:p>
          <a:p>
            <a:r>
              <a:rPr lang="en-US" dirty="0"/>
              <a:t>1.9</a:t>
            </a:r>
          </a:p>
          <a:p>
            <a:r>
              <a:rPr lang="en-US" dirty="0"/>
              <a:t>1.3</a:t>
            </a:r>
          </a:p>
          <a:p>
            <a:r>
              <a:rPr lang="en-US" dirty="0"/>
              <a:t>1.2</a:t>
            </a:r>
          </a:p>
          <a:p>
            <a:r>
              <a:rPr lang="en-US" dirty="0"/>
              <a:t>1.8</a:t>
            </a:r>
          </a:p>
          <a:p>
            <a:r>
              <a:rPr lang="en-US" dirty="0"/>
              <a:t>2.1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505200" y="2057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57788" y="2057400"/>
            <a:ext cx="4764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1.6</a:t>
            </a:r>
          </a:p>
          <a:p>
            <a:r>
              <a:rPr lang="en-US" dirty="0"/>
              <a:t>0.9</a:t>
            </a:r>
          </a:p>
          <a:p>
            <a:r>
              <a:rPr lang="en-US" dirty="0"/>
              <a:t>1.1</a:t>
            </a:r>
          </a:p>
          <a:p>
            <a:r>
              <a:rPr lang="en-US" dirty="0"/>
              <a:t>1.2</a:t>
            </a:r>
          </a:p>
          <a:p>
            <a:r>
              <a:rPr lang="en-US" dirty="0"/>
              <a:t>2.1</a:t>
            </a:r>
          </a:p>
          <a:p>
            <a:r>
              <a:rPr lang="en-US" dirty="0"/>
              <a:t>0.5</a:t>
            </a:r>
          </a:p>
          <a:p>
            <a:r>
              <a:rPr lang="en-US" dirty="0"/>
              <a:t>0.9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400800" y="2057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200" y="4038600"/>
            <a:ext cx="9448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AA &lt;- c(4.3,2.3,4.5,5.6,4.2,3.9,2.8)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&lt;- c(2.7,2.3,1.9,1.3,1.2,1.8,2.1)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&lt;- c(1.6,0.9,1.1,1.2,2.1,0.5,0.9)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&lt;- c(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AA,Aa,aa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genotypes &lt;- c( rep("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AA",length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(AA)), rep("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Aa",length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)), rep("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aa",length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genotypes &lt;- factor(genotypes)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myLm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&lt;- lm(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~ genotypes, x=TRUE)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myLm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myLm$x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6528904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889580" y="914400"/>
            <a:ext cx="410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model:</a:t>
            </a:r>
          </a:p>
          <a:p>
            <a:r>
              <a:rPr lang="en-US" dirty="0"/>
              <a:t>	weight = intercept + </a:t>
            </a:r>
            <a:r>
              <a:rPr lang="en-US" dirty="0" err="1"/>
              <a:t>Aa</a:t>
            </a:r>
            <a:r>
              <a:rPr lang="en-US" dirty="0"/>
              <a:t> + AA + E</a:t>
            </a:r>
          </a:p>
          <a:p>
            <a:r>
              <a:rPr lang="en-US" dirty="0"/>
              <a:t>(</a:t>
            </a:r>
            <a:r>
              <a:rPr lang="en-US" dirty="0" err="1"/>
              <a:t>aa</a:t>
            </a:r>
            <a:r>
              <a:rPr lang="en-US" dirty="0"/>
              <a:t> is background)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5626" y="1905000"/>
            <a:ext cx="26193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839826" y="2542401"/>
            <a:ext cx="3389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Residuals for full model is 10.6057</a:t>
            </a:r>
          </a:p>
          <a:p>
            <a:r>
              <a:rPr lang="en-US" dirty="0"/>
              <a:t>With 18 </a:t>
            </a:r>
            <a:r>
              <a:rPr lang="en-US" dirty="0" err="1"/>
              <a:t>d.f</a:t>
            </a:r>
            <a:r>
              <a:rPr lang="en-US" dirty="0"/>
              <a:t>. (n=21 – 3 parameters)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16026" y="3429000"/>
            <a:ext cx="2831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Reduced model:</a:t>
            </a:r>
          </a:p>
          <a:p>
            <a:r>
              <a:rPr lang="en-US" dirty="0"/>
              <a:t>	weight = mean + 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97026" y="4724400"/>
            <a:ext cx="28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D.F. (n=21 – 1 parameter)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3124200" y="25908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4200" y="25908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800600" y="9144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00600" y="914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76600" y="5257800"/>
            <a:ext cx="57150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>
          <a:xfrm flipV="1">
            <a:off x="2362200" y="1981200"/>
            <a:ext cx="76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895600" y="1981200"/>
            <a:ext cx="152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114800" y="5943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191000" y="63246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3962400"/>
            <a:ext cx="3048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33286"/>
            <a:ext cx="4681537" cy="30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798316" y="609600"/>
            <a:ext cx="297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model: With three means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876800" y="1219200"/>
            <a:ext cx="317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weight = intercept + </a:t>
            </a:r>
            <a:r>
              <a:rPr lang="en-US" dirty="0" err="1"/>
              <a:t>Aa</a:t>
            </a:r>
            <a:r>
              <a:rPr lang="en-US" dirty="0"/>
              <a:t> + AA + 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3581400"/>
            <a:ext cx="739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3657600"/>
            <a:ext cx="1524000" cy="3098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19400" y="3886200"/>
            <a:ext cx="330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Reduced model: With one means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4419600"/>
            <a:ext cx="162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= B0 + 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1867" y="5678269"/>
            <a:ext cx="6788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ANOVA test: do we reduce the error by a significant amount by adding</a:t>
            </a:r>
          </a:p>
          <a:p>
            <a:r>
              <a:rPr lang="en-US" dirty="0"/>
              <a:t>the additional parameters?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6528904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3657600" y="1981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48200" y="1600200"/>
            <a:ext cx="363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p-value tests the null hypothesis</a:t>
            </a:r>
          </a:p>
          <a:p>
            <a:r>
              <a:rPr lang="en-US" dirty="0"/>
              <a:t>that µ</a:t>
            </a:r>
            <a:r>
              <a:rPr lang="en-US" baseline="-25000" dirty="0"/>
              <a:t>AA</a:t>
            </a:r>
            <a:r>
              <a:rPr lang="en-US" dirty="0"/>
              <a:t> = µ</a:t>
            </a:r>
            <a:r>
              <a:rPr lang="en-US" baseline="-25000" dirty="0" err="1"/>
              <a:t>Aa</a:t>
            </a:r>
            <a:r>
              <a:rPr lang="en-US" baseline="-25000" dirty="0"/>
              <a:t> </a:t>
            </a:r>
            <a:r>
              <a:rPr lang="en-US" dirty="0"/>
              <a:t>= µ</a:t>
            </a:r>
            <a:r>
              <a:rPr lang="en-US" baseline="-25000" dirty="0" err="1"/>
              <a:t>aa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4267200" y="2438400"/>
            <a:ext cx="4727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doesn’t tell us which of these </a:t>
            </a:r>
          </a:p>
          <a:p>
            <a:r>
              <a:rPr lang="en-US" dirty="0"/>
              <a:t>individual means are different.</a:t>
            </a:r>
          </a:p>
          <a:p>
            <a:endParaRPr lang="en-US" dirty="0"/>
          </a:p>
          <a:p>
            <a:r>
              <a:rPr lang="en-US" dirty="0"/>
              <a:t>So it evaluates that genotype makes a difference</a:t>
            </a:r>
          </a:p>
          <a:p>
            <a:r>
              <a:rPr lang="en-US" dirty="0"/>
              <a:t>But doesn’t tell us if, for example, µ</a:t>
            </a:r>
            <a:r>
              <a:rPr lang="en-US" baseline="-25000" dirty="0"/>
              <a:t>AA</a:t>
            </a:r>
            <a:r>
              <a:rPr lang="en-US" dirty="0"/>
              <a:t> = µ</a:t>
            </a:r>
            <a:r>
              <a:rPr lang="en-US" baseline="-25000" dirty="0" err="1"/>
              <a:t>aa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4191000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“</a:t>
            </a:r>
            <a:r>
              <a:rPr lang="en-US" dirty="0">
                <a:solidFill>
                  <a:srgbClr val="FF0000"/>
                </a:solidFill>
              </a:rPr>
              <a:t>dummy variables</a:t>
            </a:r>
            <a:r>
              <a:rPr lang="en-US" dirty="0"/>
              <a:t>” – 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2628900" y="31623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1905000" y="2819400"/>
            <a:ext cx="1447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1630</Words>
  <Application>Microsoft Office PowerPoint</Application>
  <PresentationFormat>On-screen Show (4:3)</PresentationFormat>
  <Paragraphs>279</Paragraphs>
  <Slides>40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</vt:lpstr>
      <vt:lpstr>Courier New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Fodor, Anthony</cp:lastModifiedBy>
  <cp:revision>96</cp:revision>
  <dcterms:created xsi:type="dcterms:W3CDTF">2006-08-16T00:00:00Z</dcterms:created>
  <dcterms:modified xsi:type="dcterms:W3CDTF">2019-04-01T16:48:41Z</dcterms:modified>
</cp:coreProperties>
</file>