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8" r:id="rId12"/>
    <p:sldId id="267" r:id="rId13"/>
    <p:sldId id="284" r:id="rId14"/>
    <p:sldId id="269" r:id="rId15"/>
    <p:sldId id="270" r:id="rId16"/>
    <p:sldId id="271" r:id="rId17"/>
    <p:sldId id="272" r:id="rId18"/>
    <p:sldId id="273" r:id="rId19"/>
    <p:sldId id="282" r:id="rId20"/>
    <p:sldId id="274" r:id="rId21"/>
    <p:sldId id="279" r:id="rId22"/>
    <p:sldId id="280" r:id="rId23"/>
    <p:sldId id="283" r:id="rId24"/>
    <p:sldId id="285" r:id="rId25"/>
    <p:sldId id="286" r:id="rId26"/>
    <p:sldId id="287" r:id="rId27"/>
    <p:sldId id="288" r:id="rId28"/>
    <p:sldId id="289" r:id="rId29"/>
    <p:sldId id="291" r:id="rId30"/>
    <p:sldId id="290" r:id="rId31"/>
    <p:sldId id="292" r:id="rId32"/>
    <p:sldId id="293" r:id="rId33"/>
    <p:sldId id="294" r:id="rId34"/>
    <p:sldId id="295" r:id="rId35"/>
    <p:sldId id="2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6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2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4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526C-FCA9-4192-994E-C57D3FD5424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8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afodor/WekaExamples/blob/master/src/examples/RunOneROCCurve.java" TargetMode="Externa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762" y="249384"/>
            <a:ext cx="5207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in WEKA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estimating variance via null permutations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classifiers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826327" y="403761"/>
            <a:ext cx="96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297" y="6324048"/>
            <a:ext cx="11673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http://stackoverflow.com/questions/21147240/is-happens-before-relation-given-in-case-of-invokelater-or-invokeandwait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52" y="1345376"/>
            <a:ext cx="8203958" cy="4616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9397" y="332509"/>
            <a:ext cx="8092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I need to manually force the visibility?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Probably not, but the documentation is a bit unclear, so better safe than sorry.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(It is a very small performance hit to grab the lock twice….)</a:t>
            </a:r>
          </a:p>
        </p:txBody>
      </p:sp>
    </p:spTree>
    <p:extLst>
      <p:ext uri="{BB962C8B-B14F-4D97-AF65-F5344CB8AC3E}">
        <p14:creationId xmlns:p14="http://schemas.microsoft.com/office/powerpoint/2010/main" val="169390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934162"/>
            <a:ext cx="6008913" cy="31013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5019" y="178131"/>
            <a:ext cx="945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write out the ROC data to a file if we want to use an alternative visualization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analysis platform….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692" y="3772085"/>
            <a:ext cx="6934200" cy="2828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93929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05" y="1483550"/>
            <a:ext cx="4876800" cy="3867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28" y="1264475"/>
            <a:ext cx="3314700" cy="408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2535" y="320635"/>
            <a:ext cx="1020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“distribution” variable shows how much confidence the predictor has in each prediction and is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order the ROC curve</a:t>
            </a:r>
          </a:p>
        </p:txBody>
      </p:sp>
    </p:spTree>
    <p:extLst>
      <p:ext uri="{BB962C8B-B14F-4D97-AF65-F5344CB8AC3E}">
        <p14:creationId xmlns:p14="http://schemas.microsoft.com/office/powerpoint/2010/main" val="102440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762" y="249384"/>
            <a:ext cx="5207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in WEKA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estimating variance via null permutations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classifiers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545775" y="760021"/>
            <a:ext cx="96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5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22" y="697118"/>
            <a:ext cx="8934450" cy="22574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5106390" y="2766951"/>
            <a:ext cx="510639" cy="70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10150" y="3360718"/>
            <a:ext cx="5647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compare our “true” classification to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classification with the case/control labels scrambled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46" y="3683883"/>
            <a:ext cx="3286125" cy="2257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01191" y="648990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</p:spTree>
    <p:extLst>
      <p:ext uri="{BB962C8B-B14F-4D97-AF65-F5344CB8AC3E}">
        <p14:creationId xmlns:p14="http://schemas.microsoft.com/office/powerpoint/2010/main" val="330974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" y="797687"/>
            <a:ext cx="6915150" cy="528637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657599" y="3087582"/>
            <a:ext cx="110440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225141" y="5189515"/>
            <a:ext cx="79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8245" y="275507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data gets scrambled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61410" y="495200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color turns red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770" y="998361"/>
            <a:ext cx="3286125" cy="22574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685542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01" y="1677760"/>
            <a:ext cx="7609128" cy="29654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8171" y="23750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Scrambling the columns is trivial…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00149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75" y="467033"/>
            <a:ext cx="7480620" cy="581501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4096987" y="1983179"/>
            <a:ext cx="1140031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79524" y="1793174"/>
            <a:ext cx="514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do this for multiple permutations…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4046732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548" y="3796520"/>
            <a:ext cx="3276600" cy="2305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948" y="6259723"/>
            <a:ext cx="2209800" cy="276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54" y="615416"/>
            <a:ext cx="8820150" cy="3095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01191" y="644551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5"/>
              </a:rPr>
              <a:t>https://github.com/afodor/WekaExamples/blob/master/src/examples/RunOneROCCurve.java</a:t>
            </a:r>
            <a:endParaRPr lang="en-US" sz="1200" dirty="0"/>
          </a:p>
          <a:p>
            <a:r>
              <a:rPr lang="en-US" sz="1200" dirty="0"/>
              <a:t>Commit comment: Do 20 </a:t>
            </a:r>
            <a:r>
              <a:rPr lang="en-US" sz="1200" dirty="0" err="1"/>
              <a:t>permuations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30629"/>
            <a:ext cx="884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a very compelling and informative visualization (here for 20 permutations)</a:t>
            </a:r>
          </a:p>
        </p:txBody>
      </p:sp>
    </p:spTree>
    <p:extLst>
      <p:ext uri="{BB962C8B-B14F-4D97-AF65-F5344CB8AC3E}">
        <p14:creationId xmlns:p14="http://schemas.microsoft.com/office/powerpoint/2010/main" val="2532425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83" y="142857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phylum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234" y="307288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464" y="518242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9662" y="129987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0431" y="334035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84421" y="51417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87516" y="4901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81" y="891532"/>
            <a:ext cx="2442410" cy="17082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424" y="907574"/>
            <a:ext cx="2418598" cy="16952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891" y="2666953"/>
            <a:ext cx="2223266" cy="15376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10" y="2570701"/>
            <a:ext cx="2618107" cy="18179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7180" y="4637735"/>
            <a:ext cx="2233145" cy="15511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823" y="4557525"/>
            <a:ext cx="2557336" cy="17477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057" y="786293"/>
            <a:ext cx="2512846" cy="17345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9597" y="2854562"/>
            <a:ext cx="2653417" cy="1815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31840" y="738167"/>
            <a:ext cx="2783708" cy="18806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78458" y="2854562"/>
            <a:ext cx="2526156" cy="172408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852610" y="4901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55705" y="4660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3771" y="-11876"/>
            <a:ext cx="880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Comparison of two 16S microbiome datasets for colorectal adenomas from my lab…</a:t>
            </a:r>
          </a:p>
        </p:txBody>
      </p:sp>
    </p:spTree>
    <p:extLst>
      <p:ext uri="{BB962C8B-B14F-4D97-AF65-F5344CB8AC3E}">
        <p14:creationId xmlns:p14="http://schemas.microsoft.com/office/powerpoint/2010/main" val="410208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002268"/>
            <a:ext cx="490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7429" y="1600202"/>
            <a:ext cx="3412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a voter </a:t>
            </a:r>
            <a:r>
              <a:rPr lang="en-US" sz="1400" dirty="0">
                <a:solidFill>
                  <a:srgbClr val="FF0000"/>
                </a:solidFill>
              </a:rPr>
              <a:t>democratic</a:t>
            </a:r>
            <a:r>
              <a:rPr lang="en-US" sz="1400" dirty="0"/>
              <a:t> or </a:t>
            </a:r>
            <a:r>
              <a:rPr lang="en-US" sz="1400" dirty="0">
                <a:solidFill>
                  <a:srgbClr val="FF0000"/>
                </a:solidFill>
              </a:rPr>
              <a:t>republican</a:t>
            </a:r>
            <a:r>
              <a:rPr lang="en-US" sz="1400" dirty="0"/>
              <a:t>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81600" y="1371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607027" y="2362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39660" y="1978225"/>
            <a:ext cx="2286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Voters with known affiliation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8827" y="22860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97627" y="23622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26227" y="23622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229" y="2819402"/>
            <a:ext cx="183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income, zip code, gender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affiliation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07027" y="3429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0200" y="3807025"/>
            <a:ext cx="178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02427" y="281940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0686" y="414781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54627" y="45720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2052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75" y="1456688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987081" y="5715002"/>
            <a:ext cx="3610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6957" y="106876"/>
            <a:ext cx="811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ROC curve is a efficient visualization to observe classification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252819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6894" y="213756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Multi-threaded application seems straight-forward…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540" y="398422"/>
            <a:ext cx="3181350" cy="2219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252" y="2703048"/>
            <a:ext cx="244792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39" y="3112199"/>
            <a:ext cx="9134475" cy="3562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6904" y="819397"/>
            <a:ext cx="4851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very robust 7.87 fold speedup on an 8 core box!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05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755" y="-11876"/>
            <a:ext cx="973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ask, does scrambled do worse than not scrambled to a statistically significant degree?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751" y="649680"/>
            <a:ext cx="3219450" cy="2209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7" y="821791"/>
            <a:ext cx="8066775" cy="4379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401" y="2994541"/>
            <a:ext cx="2209800" cy="3143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351314" y="2410691"/>
            <a:ext cx="522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90703" y="2244436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 our permutations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0099" y="3686092"/>
            <a:ext cx="3224894" cy="24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67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9392" y="95003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switch to R for the visualization and the statistical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843" y="4678878"/>
            <a:ext cx="5316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hand, our predictor has modest power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(mean AUC = 0.63)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other hand, clearly better than shuffling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labels!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3" y="464335"/>
            <a:ext cx="5676900" cy="396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827" y="464335"/>
            <a:ext cx="6056611" cy="56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64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762" y="249384"/>
            <a:ext cx="5207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in WEKA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estimating variance via null permutations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classifiers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731324" y="997528"/>
            <a:ext cx="96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14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30629"/>
            <a:ext cx="940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We’d like to be able to pass in a Classifier to our Worker, but we don’t want our workers to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share a Classifier object (as that would violate thread safety on mutable objects)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31062"/>
            <a:ext cx="8105775" cy="46196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427024" y="5462650"/>
            <a:ext cx="1318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1278" y="6341423"/>
            <a:ext cx="1047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solve this problem by using Java’s ability to dynamically control which class is instantiated… </a:t>
            </a:r>
          </a:p>
        </p:txBody>
      </p:sp>
    </p:spTree>
    <p:extLst>
      <p:ext uri="{BB962C8B-B14F-4D97-AF65-F5344CB8AC3E}">
        <p14:creationId xmlns:p14="http://schemas.microsoft.com/office/powerpoint/2010/main" val="1283374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55" y="725591"/>
            <a:ext cx="8671822" cy="58503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4395" y="0"/>
            <a:ext cx="10520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tell the Worker at run time which classifier to instantiate…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will, of course, throw a runtime Exception 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classifierName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does not name a valid Classifier with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default constructor…)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346369" y="2185059"/>
            <a:ext cx="724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50130" y="4132612"/>
            <a:ext cx="985652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716488" y="5712031"/>
            <a:ext cx="70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70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47" y="396339"/>
            <a:ext cx="10365149" cy="615884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5070764" y="4120737"/>
            <a:ext cx="890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49539" y="3954484"/>
            <a:ext cx="492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get the classifier name from the class itself</a:t>
            </a:r>
          </a:p>
        </p:txBody>
      </p:sp>
    </p:spTree>
    <p:extLst>
      <p:ext uri="{BB962C8B-B14F-4D97-AF65-F5344CB8AC3E}">
        <p14:creationId xmlns:p14="http://schemas.microsoft.com/office/powerpoint/2010/main" val="3390716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5" y="1367518"/>
            <a:ext cx="11830050" cy="3600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262" y="451262"/>
            <a:ext cx="769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allows us to use all of the classifiers that are implemented in Weka…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392384" y="6240921"/>
            <a:ext cx="8007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http://weka.sourceforge.net/doc.dev/weka/classifiers/Classifier.html</a:t>
            </a:r>
          </a:p>
        </p:txBody>
      </p:sp>
    </p:spTree>
    <p:extLst>
      <p:ext uri="{BB962C8B-B14F-4D97-AF65-F5344CB8AC3E}">
        <p14:creationId xmlns:p14="http://schemas.microsoft.com/office/powerpoint/2010/main" val="106850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8" y="23751"/>
            <a:ext cx="1110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now directly compare classifiers (we modify the worker to pass in the color as well as the classifier)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628" y="6442798"/>
            <a:ext cx="10485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https://github.com/afodor/WekaExamples/blob/master/src/examples/CompareClassifiers.java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97" y="393083"/>
            <a:ext cx="8982323" cy="594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8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44" y="1008475"/>
            <a:ext cx="6338950" cy="51692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6286" y="178130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look at the ROC curves for a visual comparison…</a:t>
            </a:r>
          </a:p>
        </p:txBody>
      </p:sp>
    </p:spTree>
    <p:extLst>
      <p:ext uri="{BB962C8B-B14F-4D97-AF65-F5344CB8AC3E}">
        <p14:creationId xmlns:p14="http://schemas.microsoft.com/office/powerpoint/2010/main" val="110038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002268"/>
            <a:ext cx="490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2" y="1371600"/>
            <a:ext cx="341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Is a sample </a:t>
            </a:r>
            <a:r>
              <a:rPr lang="en-US" sz="1600" dirty="0">
                <a:solidFill>
                  <a:srgbClr val="FF0000"/>
                </a:solidFill>
              </a:rPr>
              <a:t>case </a:t>
            </a:r>
            <a:r>
              <a:rPr lang="en-US" sz="1600" dirty="0"/>
              <a:t>or </a:t>
            </a:r>
            <a:r>
              <a:rPr lang="en-US" sz="1600" dirty="0">
                <a:solidFill>
                  <a:srgbClr val="FF0000"/>
                </a:solidFill>
              </a:rPr>
              <a:t>control</a:t>
            </a:r>
            <a:r>
              <a:rPr lang="en-US" sz="1600" dirty="0"/>
              <a:t>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181600" y="1371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607027" y="2362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01407" y="1749623"/>
            <a:ext cx="319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Whole-genome metagenome sequencing</a:t>
            </a:r>
          </a:p>
          <a:p>
            <a:r>
              <a:rPr lang="en-US" sz="1400" dirty="0"/>
              <a:t>on samples with known disease status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8827" y="22860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97627" y="23622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26227" y="23622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1227" y="2819402"/>
            <a:ext cx="132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taxa, genes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status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07027" y="3429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3807025"/>
            <a:ext cx="178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02427" y="281940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0686" y="414781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4627" y="45720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16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75" y="1456688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987081" y="5715002"/>
            <a:ext cx="3610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</p:spTree>
    <p:extLst>
      <p:ext uri="{BB962C8B-B14F-4D97-AF65-F5344CB8AC3E}">
        <p14:creationId xmlns:p14="http://schemas.microsoft.com/office/powerpoint/2010/main" val="110070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766" y="261257"/>
            <a:ext cx="9108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has been noted many times in the literature, </a:t>
            </a:r>
            <a:r>
              <a:rPr lang="en-US" dirty="0" err="1"/>
              <a:t>RandomForest</a:t>
            </a:r>
            <a:r>
              <a:rPr lang="en-US" dirty="0"/>
              <a:t> works best for microbiome data…</a:t>
            </a:r>
          </a:p>
          <a:p>
            <a:r>
              <a:rPr lang="en-US" dirty="0"/>
              <a:t>Here the “</a:t>
            </a:r>
            <a:r>
              <a:rPr lang="en-US" dirty="0" err="1"/>
              <a:t>OneR</a:t>
            </a:r>
            <a:r>
              <a:rPr lang="en-US" dirty="0"/>
              <a:t>” algorithm does well…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03" y="1111421"/>
            <a:ext cx="5654858" cy="53851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80" y="1111422"/>
            <a:ext cx="6061323" cy="10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20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2" y="660876"/>
            <a:ext cx="5686180" cy="58598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1886" y="106878"/>
            <a:ext cx="1114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expand our classifier pool (commented out classifiers don’t work on binary data or don’t have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constructors/parameter sets or otherwise threw an Exception…)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4389910" y="6452167"/>
            <a:ext cx="112855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https://github.com/afodor/WekaExamples/blob/master/src/metaMergers/RunAllClassifiersVsAllDataLocal.java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18858" y="5723906"/>
            <a:ext cx="192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 got as far as L….)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0FC174-8E91-4595-B317-71ABF23210D3}"/>
              </a:ext>
            </a:extLst>
          </p:cNvPr>
          <p:cNvCxnSpPr/>
          <p:nvPr/>
        </p:nvCxnSpPr>
        <p:spPr>
          <a:xfrm flipH="1" flipV="1">
            <a:off x="4644428" y="1267485"/>
            <a:ext cx="679010" cy="36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7568B3-A2BF-442B-BE5B-787FFF124F6C}"/>
              </a:ext>
            </a:extLst>
          </p:cNvPr>
          <p:cNvSpPr txBox="1"/>
          <p:nvPr/>
        </p:nvSpPr>
        <p:spPr>
          <a:xfrm>
            <a:off x="5558828" y="1593410"/>
            <a:ext cx="6055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use of OO abstraction </a:t>
            </a:r>
          </a:p>
          <a:p>
            <a:r>
              <a:rPr lang="en-US" dirty="0"/>
              <a:t>Each classifier classifies in its own way, but our</a:t>
            </a:r>
          </a:p>
          <a:p>
            <a:r>
              <a:rPr lang="en-US" dirty="0"/>
              <a:t>code works at an abstract level to interact with many different </a:t>
            </a:r>
          </a:p>
          <a:p>
            <a:r>
              <a:rPr lang="en-US" dirty="0"/>
              <a:t>Classifiers.</a:t>
            </a:r>
          </a:p>
        </p:txBody>
      </p:sp>
    </p:spTree>
    <p:extLst>
      <p:ext uri="{BB962C8B-B14F-4D97-AF65-F5344CB8AC3E}">
        <p14:creationId xmlns:p14="http://schemas.microsoft.com/office/powerpoint/2010/main" val="2470193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140" y="178131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our adenomas dataset at the genus level,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does well…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6758" y="6488668"/>
            <a:ext cx="9516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https://github.com/afodor/WekaExamples/blob/master/src/metaMergers/plotAllVsAll.txt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52" y="547463"/>
            <a:ext cx="7937170" cy="58484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422078" y="878774"/>
            <a:ext cx="308758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48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019" y="59377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more reliable across other datasets…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442912"/>
            <a:ext cx="8854478" cy="606749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8372104" y="1330036"/>
            <a:ext cx="368135" cy="43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954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37" y="319087"/>
            <a:ext cx="9629775" cy="62198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8455231" y="522514"/>
            <a:ext cx="534390" cy="67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88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270" y="804369"/>
            <a:ext cx="7668245" cy="58865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625" y="11876"/>
            <a:ext cx="12362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 that have the words “boosting” or “Bagging” take a weighted average across many classifiers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(Random Forest does this as well).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often a good strategy for genomic (and metagenomics data)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051470" y="1484416"/>
            <a:ext cx="427512" cy="67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72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28601"/>
            <a:ext cx="8053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data file contains data from 71 patients…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https://github.com/afodor/afodor.github.io/blob/master/classes/prog2016/pivoted_genusLogNormalWithMetadata.arff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1"/>
            <a:ext cx="7162800" cy="519138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810000" y="3962400"/>
            <a:ext cx="1371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1" y="3733800"/>
            <a:ext cx="288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 from PCR experiment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2400" y="48006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3000" y="4800600"/>
            <a:ext cx="467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did or did not have colorectal adenomas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02117-65FC-4CA2-91D1-BEDCD8BA2730}"/>
              </a:ext>
            </a:extLst>
          </p:cNvPr>
          <p:cNvSpPr txBox="1"/>
          <p:nvPr/>
        </p:nvSpPr>
        <p:spPr>
          <a:xfrm>
            <a:off x="5757958" y="1215562"/>
            <a:ext cx="3233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are described in this paper: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35F069-5B20-4520-8A7C-FEEF41C94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125" y="1541917"/>
            <a:ext cx="3977182" cy="17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8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6201"/>
            <a:ext cx="7924800" cy="36046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3600" y="-76200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code performs 10-fold cross validation…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5152" y="3429000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F1ED76-B046-47B4-AAF1-20A03FC074C2}"/>
              </a:ext>
            </a:extLst>
          </p:cNvPr>
          <p:cNvCxnSpPr/>
          <p:nvPr/>
        </p:nvCxnSpPr>
        <p:spPr>
          <a:xfrm flipV="1">
            <a:off x="1752600" y="1890944"/>
            <a:ext cx="635493" cy="36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5DE37C-6F56-4815-A884-B954ADE0D84D}"/>
              </a:ext>
            </a:extLst>
          </p:cNvPr>
          <p:cNvSpPr txBox="1"/>
          <p:nvPr/>
        </p:nvSpPr>
        <p:spPr>
          <a:xfrm>
            <a:off x="390616" y="2148394"/>
            <a:ext cx="1594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great </a:t>
            </a:r>
          </a:p>
          <a:p>
            <a:r>
              <a:rPr lang="en-US" dirty="0"/>
              <a:t>Example of </a:t>
            </a:r>
          </a:p>
          <a:p>
            <a:r>
              <a:rPr lang="en-US" dirty="0"/>
              <a:t>OO abstraction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CFC097-C07A-4699-A40B-50D51B314E06}"/>
              </a:ext>
            </a:extLst>
          </p:cNvPr>
          <p:cNvCxnSpPr/>
          <p:nvPr/>
        </p:nvCxnSpPr>
        <p:spPr>
          <a:xfrm flipH="1">
            <a:off x="6436311" y="1890944"/>
            <a:ext cx="825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A7107E-9272-424E-A81C-CE12FF4968CA}"/>
              </a:ext>
            </a:extLst>
          </p:cNvPr>
          <p:cNvSpPr txBox="1"/>
          <p:nvPr/>
        </p:nvSpPr>
        <p:spPr>
          <a:xfrm>
            <a:off x="7288567" y="1677878"/>
            <a:ext cx="397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is one of many classifiers</a:t>
            </a:r>
          </a:p>
        </p:txBody>
      </p:sp>
    </p:spTree>
    <p:extLst>
      <p:ext uri="{BB962C8B-B14F-4D97-AF65-F5344CB8AC3E}">
        <p14:creationId xmlns:p14="http://schemas.microsoft.com/office/powerpoint/2010/main" val="342480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130" y="11876"/>
            <a:ext cx="864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visualize the ROC code associated with this ten-fold cross validation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2" y="511566"/>
            <a:ext cx="9086850" cy="2047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6" y="2274432"/>
            <a:ext cx="4895850" cy="4457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1056" y="255917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</p:spTree>
    <p:extLst>
      <p:ext uri="{BB962C8B-B14F-4D97-AF65-F5344CB8AC3E}">
        <p14:creationId xmlns:p14="http://schemas.microsoft.com/office/powerpoint/2010/main" val="428398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403" y="163906"/>
            <a:ext cx="788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initial method just creates a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ThresholdVisualizePanel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 and returns 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03" y="976794"/>
            <a:ext cx="8526374" cy="46131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77" y="846981"/>
            <a:ext cx="60769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80" y="533731"/>
            <a:ext cx="7519419" cy="57483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0660" y="83127"/>
            <a:ext cx="980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method proceeds as before, building a classifier and testing it via ten-fold cross-validation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887688" y="5284519"/>
            <a:ext cx="71251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71462" y="5142015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add a line for visualization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128653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4" y="144325"/>
            <a:ext cx="5772521" cy="667393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120737" y="795647"/>
            <a:ext cx="154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778825" y="2719449"/>
            <a:ext cx="1864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92603" y="1006205"/>
            <a:ext cx="54168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code does the calculations of true positive and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 negative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of the helper classes are stack confined,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do not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make a visibility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guaranteee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36866" y="5262280"/>
            <a:ext cx="86689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1995" y="5070764"/>
            <a:ext cx="524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Actually write the plot; should happen on AWT thread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778829" y="3503221"/>
            <a:ext cx="641267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03223" y="3360718"/>
            <a:ext cx="521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visibility to any other thread that grabs this lock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501241" y="4665025"/>
            <a:ext cx="641267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01885" y="4522522"/>
            <a:ext cx="387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AWT thread has full visibility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72164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1242</Words>
  <Application>Microsoft Office PowerPoint</Application>
  <PresentationFormat>Widescreen</PresentationFormat>
  <Paragraphs>132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113</cp:revision>
  <dcterms:created xsi:type="dcterms:W3CDTF">2016-11-23T14:12:39Z</dcterms:created>
  <dcterms:modified xsi:type="dcterms:W3CDTF">2023-11-27T14:54:03Z</dcterms:modified>
</cp:coreProperties>
</file>