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3" r:id="rId9"/>
    <p:sldId id="263" r:id="rId10"/>
    <p:sldId id="265" r:id="rId11"/>
    <p:sldId id="266" r:id="rId12"/>
    <p:sldId id="267" r:id="rId13"/>
    <p:sldId id="264" r:id="rId14"/>
    <p:sldId id="268" r:id="rId15"/>
    <p:sldId id="284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FF0C2-5BD7-4ACE-A692-9F9EF4AE1B37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5964E0-F522-4E9A-85C9-D27F59E3B8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08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19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11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0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FB8A4A-58FB-473F-A490-93A2C93F892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440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04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8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84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9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3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7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20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3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59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64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67F7-6ED0-4676-9C58-D45A04AA3FAF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602E3-4A06-4A1D-AEF4-3A59F438D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63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016690" y="549762"/>
            <a:ext cx="116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2029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3132" y="-23749"/>
            <a:ext cx="3121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 the scope of locks…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8079" y="345583"/>
            <a:ext cx="6324600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059518" y="320633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becomes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5876" y="3610515"/>
            <a:ext cx="62865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26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26275" y="118754"/>
            <a:ext cx="771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Split locks to allow for improved concurrency (but watch out for deadlock!)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663" y="624054"/>
            <a:ext cx="5638553" cy="593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17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418" y="344385"/>
            <a:ext cx="7520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general, you want to be measuring performance while you optimize…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“Make it work, then make it fast”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368" y="2216294"/>
            <a:ext cx="6934200" cy="1095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821" y="3610593"/>
            <a:ext cx="27432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4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2001"/>
            <a:ext cx="122117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One approach (we’ve already seen) “lock striping” in (for example)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65" y="411333"/>
            <a:ext cx="7210862" cy="6446667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H="1">
            <a:off x="4488873" y="5343896"/>
            <a:ext cx="570015" cy="23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94516" y="5118269"/>
            <a:ext cx="5011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Another thread may write while we are trying to clear.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That’s ok because clear(), like size() is approximate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227615" y="312321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070764" y="2956958"/>
            <a:ext cx="5856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hashCode</a:t>
            </a:r>
            <a:r>
              <a:rPr lang="en-US" dirty="0"/>
              <a:t>() of the data to put into the map to bucket id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653150" y="4071260"/>
            <a:ext cx="807522" cy="11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60674" y="3881258"/>
            <a:ext cx="240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Map </a:t>
            </a:r>
            <a:r>
              <a:rPr lang="en-US" dirty="0" err="1"/>
              <a:t>bucketID</a:t>
            </a:r>
            <a:r>
              <a:rPr lang="en-US" dirty="0"/>
              <a:t> to lock id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22670" y="783771"/>
            <a:ext cx="50300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bucketIDs</a:t>
            </a:r>
            <a:r>
              <a:rPr lang="en-US" dirty="0"/>
              <a:t> range from { 0 ….. (numBuckets-1) } </a:t>
            </a:r>
          </a:p>
          <a:p>
            <a:r>
              <a:rPr lang="en-US" dirty="0" err="1"/>
              <a:t>lockIDs</a:t>
            </a:r>
            <a:r>
              <a:rPr lang="en-US" dirty="0"/>
              <a:t> range from { 0 …. (numLocks-1) } </a:t>
            </a:r>
          </a:p>
          <a:p>
            <a:endParaRPr lang="en-US" dirty="0"/>
          </a:p>
          <a:p>
            <a:r>
              <a:rPr lang="en-US" dirty="0" err="1"/>
              <a:t>bucketID</a:t>
            </a:r>
            <a:r>
              <a:rPr lang="en-US" dirty="0"/>
              <a:t> % N_LOCKS yields the lock for each bucket</a:t>
            </a:r>
          </a:p>
        </p:txBody>
      </p:sp>
    </p:spTree>
    <p:extLst>
      <p:ext uri="{BB962C8B-B14F-4D97-AF65-F5344CB8AC3E}">
        <p14:creationId xmlns:p14="http://schemas.microsoft.com/office/powerpoint/2010/main" val="28287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711" y="1390403"/>
            <a:ext cx="6834043" cy="30747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45082" y="4346369"/>
            <a:ext cx="4322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CPU’s pounding on the maps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2535" y="296883"/>
            <a:ext cx="5814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we’ve seen the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lot faster…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7885216" y="2778826"/>
            <a:ext cx="771896" cy="35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740241" y="258882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Concurrent tree map</a:t>
            </a:r>
          </a:p>
        </p:txBody>
      </p:sp>
    </p:spTree>
    <p:extLst>
      <p:ext uri="{BB962C8B-B14F-4D97-AF65-F5344CB8AC3E}">
        <p14:creationId xmlns:p14="http://schemas.microsoft.com/office/powerpoint/2010/main" val="1544553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6025019" y="1132222"/>
            <a:ext cx="116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581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535" y="154381"/>
            <a:ext cx="909736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takes an “optimistic” approach to multi-tasking.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Rather than locking, perform the calculation and then see if anything has changed.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it’s changed, you can try again (or not…)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is better to “beg forgiveness than ask permission”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is implemented at the hardware level meaning it can be very fast…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Avoids explicit synchronization…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774" y="2939085"/>
            <a:ext cx="11251461" cy="26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035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06286" y="142504"/>
            <a:ext cx="9494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what compare and swap does (but not how it really works since the CPU can do this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a low level without explicit synchronization from the Java layer)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760" y="922812"/>
            <a:ext cx="7126532" cy="445671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5368D7-114E-41E4-A07D-0DC2ED9D7A26}"/>
              </a:ext>
            </a:extLst>
          </p:cNvPr>
          <p:cNvCxnSpPr/>
          <p:nvPr/>
        </p:nvCxnSpPr>
        <p:spPr>
          <a:xfrm flipH="1">
            <a:off x="8336071" y="2398734"/>
            <a:ext cx="8455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B9CB75D-F11B-4105-997C-034AE715CBEE}"/>
              </a:ext>
            </a:extLst>
          </p:cNvPr>
          <p:cNvSpPr txBox="1"/>
          <p:nvPr/>
        </p:nvSpPr>
        <p:spPr>
          <a:xfrm>
            <a:off x="9150264" y="2104373"/>
            <a:ext cx="26981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only write the new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value if the current value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3549752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08" y="1302945"/>
            <a:ext cx="5586474" cy="42988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82535" y="463138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simulated atomic incrementor (like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AtomicLong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9294" y="5887639"/>
            <a:ext cx="11174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compareAndSwap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can be implemented in hardware, this can be very fast and minimize contention</a:t>
            </a:r>
          </a:p>
        </p:txBody>
      </p:sp>
    </p:spTree>
    <p:extLst>
      <p:ext uri="{BB962C8B-B14F-4D97-AF65-F5344CB8AC3E}">
        <p14:creationId xmlns:p14="http://schemas.microsoft.com/office/powerpoint/2010/main" val="700089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47" y="699903"/>
            <a:ext cx="6550045" cy="57483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7517" y="213756"/>
            <a:ext cx="560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compare and swap version of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NumberRange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pair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5260769" y="5510151"/>
            <a:ext cx="1365662" cy="5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68935" y="5949539"/>
            <a:ext cx="383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true if the </a:t>
            </a:r>
            <a:r>
              <a:rPr lang="en-US" dirty="0" err="1"/>
              <a:t>oldv</a:t>
            </a:r>
            <a:r>
              <a:rPr lang="en-US" dirty="0"/>
              <a:t> hasn’t changed</a:t>
            </a:r>
          </a:p>
        </p:txBody>
      </p:sp>
    </p:spTree>
    <p:extLst>
      <p:ext uri="{BB962C8B-B14F-4D97-AF65-F5344CB8AC3E}">
        <p14:creationId xmlns:p14="http://schemas.microsoft.com/office/powerpoint/2010/main" val="5220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448790" y="273132"/>
            <a:ext cx="740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 governs how efficiency scales with multiple processors…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2205100"/>
            <a:ext cx="695325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43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607" y="1626734"/>
            <a:ext cx="8027897" cy="39190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5070" y="273132"/>
            <a:ext cx="8263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 high contention, it doesn’t help that much to use a compare and swap….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(can’t avoid the contention)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17725" y="2956956"/>
            <a:ext cx="593766" cy="42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847117" y="2766952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contention ( as a control)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8217725" y="4999512"/>
            <a:ext cx="629392" cy="902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38951" y="5913915"/>
            <a:ext cx="41601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Asking for permission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Begging forgiveness is about the same</a:t>
            </a:r>
          </a:p>
        </p:txBody>
      </p:sp>
    </p:spTree>
    <p:extLst>
      <p:ext uri="{BB962C8B-B14F-4D97-AF65-F5344CB8AC3E}">
        <p14:creationId xmlns:p14="http://schemas.microsoft.com/office/powerpoint/2010/main" val="2021534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870" y="338446"/>
            <a:ext cx="6858000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895" y="997526"/>
            <a:ext cx="6457950" cy="29813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8166" y="3978851"/>
            <a:ext cx="8558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begging forgiveness is a better strategy.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optimism that another thread hasn’t messed up our results is more rewarded..</a:t>
            </a:r>
          </a:p>
        </p:txBody>
      </p:sp>
    </p:spTree>
    <p:extLst>
      <p:ext uri="{BB962C8B-B14F-4D97-AF65-F5344CB8AC3E}">
        <p14:creationId xmlns:p14="http://schemas.microsoft.com/office/powerpoint/2010/main" val="1266999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0800" y="1419225"/>
            <a:ext cx="3908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is, of course, no documentation. 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0801" y="1800226"/>
            <a:ext cx="59340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981201" y="152401"/>
            <a:ext cx="5425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revisit here our discussion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Random.nextInt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(The book also does this in Chapter 15)</a:t>
            </a:r>
          </a:p>
        </p:txBody>
      </p:sp>
    </p:spTree>
    <p:extLst>
      <p:ext uri="{BB962C8B-B14F-4D97-AF65-F5344CB8AC3E}">
        <p14:creationId xmlns:p14="http://schemas.microsoft.com/office/powerpoint/2010/main" val="3813172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0"/>
            <a:ext cx="5298558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4998084"/>
            <a:ext cx="4953000" cy="1783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77000" y="3276600"/>
            <a:ext cx="4142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another thread has interfered,</a:t>
            </a:r>
          </a:p>
          <a:p>
            <a:r>
              <a:rPr lang="en-US" dirty="0"/>
              <a:t>generate the next number.</a:t>
            </a:r>
          </a:p>
          <a:p>
            <a:endParaRPr lang="en-US" dirty="0"/>
          </a:p>
          <a:p>
            <a:r>
              <a:rPr lang="en-US" dirty="0"/>
              <a:t>Pretty sweet…</a:t>
            </a:r>
          </a:p>
          <a:p>
            <a:endParaRPr lang="en-US" dirty="0"/>
          </a:p>
          <a:p>
            <a:r>
              <a:rPr lang="en-US" dirty="0"/>
              <a:t>Thread safe with minimal synchronization.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 flipV="1">
            <a:off x="5486400" y="4038600"/>
            <a:ext cx="9906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76401" y="5562601"/>
            <a:ext cx="375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would have been nice to more</a:t>
            </a:r>
          </a:p>
          <a:p>
            <a:r>
              <a:rPr lang="en-US" dirty="0"/>
              <a:t>explicitly document the thread safety!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 flipV="1">
            <a:off x="5257800" y="1219200"/>
            <a:ext cx="1524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858001" y="838201"/>
            <a:ext cx="27613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do document that it is</a:t>
            </a:r>
          </a:p>
          <a:p>
            <a:r>
              <a:rPr lang="en-US" dirty="0"/>
              <a:t>atomic</a:t>
            </a:r>
          </a:p>
        </p:txBody>
      </p:sp>
    </p:spTree>
    <p:extLst>
      <p:ext uri="{BB962C8B-B14F-4D97-AF65-F5344CB8AC3E}">
        <p14:creationId xmlns:p14="http://schemas.microsoft.com/office/powerpoint/2010/main" val="2700013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4419600"/>
            <a:ext cx="7258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1"/>
            <a:ext cx="6781800" cy="441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0940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33601" y="76200"/>
            <a:ext cx="5393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threads interfere with each other, they spin…</a:t>
            </a:r>
          </a:p>
          <a:p>
            <a:r>
              <a:rPr lang="en-US" dirty="0"/>
              <a:t>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1" y="838200"/>
            <a:ext cx="7134225" cy="568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057400" y="6324600"/>
            <a:ext cx="2350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runs in ~2 seconds</a:t>
            </a:r>
          </a:p>
        </p:txBody>
      </p:sp>
    </p:spTree>
    <p:extLst>
      <p:ext uri="{BB962C8B-B14F-4D97-AF65-F5344CB8AC3E}">
        <p14:creationId xmlns:p14="http://schemas.microsoft.com/office/powerpoint/2010/main" val="3573796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-76200"/>
            <a:ext cx="7505700" cy="665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514600" y="6172201"/>
            <a:ext cx="8054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Give each thread its own random is about 0.5 seconds</a:t>
            </a:r>
          </a:p>
          <a:p>
            <a:r>
              <a:rPr lang="en-US" dirty="0"/>
              <a:t>(but is actually a bad idea because many of those </a:t>
            </a:r>
            <a:r>
              <a:rPr lang="en-US" dirty="0" err="1"/>
              <a:t>randoms</a:t>
            </a:r>
            <a:r>
              <a:rPr lang="en-US" dirty="0"/>
              <a:t> will have the same seed!)</a:t>
            </a:r>
          </a:p>
        </p:txBody>
      </p:sp>
    </p:spTree>
    <p:extLst>
      <p:ext uri="{BB962C8B-B14F-4D97-AF65-F5344CB8AC3E}">
        <p14:creationId xmlns:p14="http://schemas.microsoft.com/office/powerpoint/2010/main" val="1677668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1299" y="15711"/>
            <a:ext cx="687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We’ve seen a concurrent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HashMap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; here is a Concurrent Stack…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657225"/>
            <a:ext cx="6334125" cy="61150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283009"/>
            <a:ext cx="6400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9476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8325" y="495300"/>
            <a:ext cx="52886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Coming up: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Test code: Junit and testing architectures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8373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0649" y="249382"/>
            <a:ext cx="3296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From chapter 11 of the book…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403" y="786494"/>
            <a:ext cx="7515225" cy="47625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649" y="5379527"/>
            <a:ext cx="106927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 processors, 10% serialization (i.e. 90% parallelization) – max speedup is 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=1/ (0.1 + (0.9/10)) = </a:t>
            </a:r>
            <a:r>
              <a:rPr lang="en-US" dirty="0"/>
              <a:t>5.263158  = ~ 5.3 (which means 47% wasted utilization)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 processors, 10% serialization – max speedup is: =1/ (0.1 + (0.9/100)) = </a:t>
            </a:r>
            <a:r>
              <a:rPr lang="en-US" dirty="0"/>
              <a:t>9.174312  (91% wasted CPU 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4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50" y="661029"/>
            <a:ext cx="6180545" cy="3591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228" y="1634466"/>
            <a:ext cx="3019425" cy="10477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1922" y="273132"/>
            <a:ext cx="815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Even with 99% parallelization, it’s pretty easy to have a lot of wasted CPU time</a:t>
            </a:r>
          </a:p>
        </p:txBody>
      </p:sp>
    </p:spTree>
    <p:extLst>
      <p:ext uri="{BB962C8B-B14F-4D97-AF65-F5344CB8AC3E}">
        <p14:creationId xmlns:p14="http://schemas.microsoft.com/office/powerpoint/2010/main" val="2537306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4171" y="6347799"/>
            <a:ext cx="9397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https://github.com/afodor/metagenomicsTools/blob/master/src/classExamples/amdahlsLaw.txt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6254" y="83128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 preview of R coding you can learn next semester to recreate this graph…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726" y="452460"/>
            <a:ext cx="7605223" cy="57702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>
            <a:off x="4714504" y="1472540"/>
            <a:ext cx="902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88282" y="1294410"/>
            <a:ext cx="1539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Amdahl’s law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3803346" y="3610099"/>
            <a:ext cx="1069495" cy="11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880758" y="3467596"/>
            <a:ext cx="473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Utilization = max. speedup /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num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processors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74473" y="2149437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x-axis range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458192" y="2356654"/>
            <a:ext cx="10212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29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627" y="148500"/>
            <a:ext cx="6142820" cy="60320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11283" y="148500"/>
            <a:ext cx="8195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100 processors:  99% efficiency leads to about 1/3 of the processors idle…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20" y="1290421"/>
            <a:ext cx="5770451" cy="335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92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04" y="968086"/>
            <a:ext cx="5953125" cy="57531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3771" y="178130"/>
            <a:ext cx="10862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1,000 processors, 99% parallelization, means 85% of the processors are idle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synchronized (that limits parallelization), can massively reduce the efficiency of multi-core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1891" y="1330036"/>
            <a:ext cx="39549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problem for GPUs that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have many thousands of cores…</a:t>
            </a:r>
          </a:p>
        </p:txBody>
      </p:sp>
    </p:spTree>
    <p:extLst>
      <p:ext uri="{BB962C8B-B14F-4D97-AF65-F5344CB8AC3E}">
        <p14:creationId xmlns:p14="http://schemas.microsoft.com/office/powerpoint/2010/main" val="1000760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7512" y="368135"/>
            <a:ext cx="57118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Amdahl's Law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Lock striping and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ConcurrentHashMap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Compare and Swap and non-blocking synchronization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8881" y="806545"/>
            <a:ext cx="1164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65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16281" y="415636"/>
            <a:ext cx="442525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 we minimize serialization?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Avoid excessive synchronization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1690687"/>
            <a:ext cx="7038975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01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699</Words>
  <Application>Microsoft Office PowerPoint</Application>
  <PresentationFormat>Widescreen</PresentationFormat>
  <Paragraphs>109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Fodor</dc:creator>
  <cp:lastModifiedBy>Fodor, Anthony</cp:lastModifiedBy>
  <cp:revision>65</cp:revision>
  <dcterms:created xsi:type="dcterms:W3CDTF">2016-11-15T13:39:03Z</dcterms:created>
  <dcterms:modified xsi:type="dcterms:W3CDTF">2019-11-15T00:58:14Z</dcterms:modified>
</cp:coreProperties>
</file>