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05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94" r:id="rId37"/>
    <p:sldId id="282" r:id="rId38"/>
    <p:sldId id="292" r:id="rId39"/>
    <p:sldId id="293" r:id="rId40"/>
    <p:sldId id="284" r:id="rId41"/>
    <p:sldId id="286" r:id="rId42"/>
    <p:sldId id="291" r:id="rId43"/>
    <p:sldId id="285" r:id="rId44"/>
    <p:sldId id="287" r:id="rId45"/>
    <p:sldId id="289" r:id="rId46"/>
    <p:sldId id="288" r:id="rId47"/>
    <p:sldId id="295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3A705-9865-40FC-B0DE-650F7351F882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C5BCA-E347-4534-93AB-F3725C3BC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E5D13-7570-4DF3-9947-E3BA6D9B09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74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57200"/>
            <a:ext cx="343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One more PCA Example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276600" y="6096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04A21D4-C160-4B8F-B296-0957A2FCDC14}"/>
              </a:ext>
            </a:extLst>
          </p:cNvPr>
          <p:cNvSpPr txBox="1"/>
          <p:nvPr/>
        </p:nvSpPr>
        <p:spPr>
          <a:xfrm>
            <a:off x="533400" y="762000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Fitting linear models by Maximum Likelihood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independence assumption expressed via the variance-covariance matrix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Relaxing the independence assumption for hierarchical, grouped data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Mixed linear models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EF7465-6A6B-4A95-BFE3-A127DF5E4F09}"/>
              </a:ext>
            </a:extLst>
          </p:cNvPr>
          <p:cNvSpPr txBox="1"/>
          <p:nvPr/>
        </p:nvSpPr>
        <p:spPr>
          <a:xfrm>
            <a:off x="533400" y="457200"/>
            <a:ext cx="343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One more PCA Example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83CA513-9061-4911-AFDC-D27A13B4ABBD}"/>
              </a:ext>
            </a:extLst>
          </p:cNvPr>
          <p:cNvCxnSpPr/>
          <p:nvPr/>
        </p:nvCxnSpPr>
        <p:spPr>
          <a:xfrm flipH="1">
            <a:off x="5257800" y="9144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FC6457-9422-45F0-98CB-B5821951E69E}"/>
              </a:ext>
            </a:extLst>
          </p:cNvPr>
          <p:cNvSpPr txBox="1"/>
          <p:nvPr/>
        </p:nvSpPr>
        <p:spPr>
          <a:xfrm>
            <a:off x="533400" y="762000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Fitting linear models by Maximum Likelihood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independence assumption expressed via the variance-covariance matrix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Relaxing the independence assumption for hierarchical, grouped data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Mixed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109095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304800"/>
            <a:ext cx="752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Previously, we defined the log-likelihood for a standard </a:t>
            </a:r>
            <a:r>
              <a:rPr lang="en-US">
                <a:latin typeface="Arial" pitchFamily="34" charset="0"/>
                <a:cs typeface="Arial" pitchFamily="34" charset="0"/>
              </a:rPr>
              <a:t>linear regression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838200"/>
            <a:ext cx="65024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" y="3962400"/>
            <a:ext cx="899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We can, as an alternative to least squares fit, find parameters that maximize this value</a:t>
            </a:r>
          </a:p>
        </p:txBody>
      </p:sp>
    </p:spTree>
    <p:extLst>
      <p:ext uri="{BB962C8B-B14F-4D97-AF65-F5344CB8AC3E}">
        <p14:creationId xmlns:p14="http://schemas.microsoft.com/office/powerpoint/2010/main" val="2023636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76200"/>
            <a:ext cx="8120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follow two books (both can be downloaded from campus via </a:t>
            </a:r>
            <a:r>
              <a:rPr lang="en-US" dirty="0" err="1"/>
              <a:t>springer</a:t>
            </a:r>
            <a:r>
              <a:rPr lang="en-US" dirty="0"/>
              <a:t> links):</a:t>
            </a:r>
          </a:p>
          <a:p>
            <a:r>
              <a:rPr lang="en-US" dirty="0"/>
              <a:t>http://link.springer.com/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685800"/>
            <a:ext cx="3352800" cy="319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62400" y="1371600"/>
            <a:ext cx="502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book is more mathematical and very thorough;</a:t>
            </a:r>
          </a:p>
          <a:p>
            <a:r>
              <a:rPr lang="en-US" dirty="0"/>
              <a:t>a good reference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04800" y="40386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191000"/>
            <a:ext cx="57435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4114800"/>
            <a:ext cx="17907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33400" y="5486400"/>
            <a:ext cx="5391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This book is more accessible and covers a broader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range of topics (beyond mixed-models)</a:t>
            </a:r>
          </a:p>
        </p:txBody>
      </p:sp>
    </p:spTree>
    <p:extLst>
      <p:ext uri="{BB962C8B-B14F-4D97-AF65-F5344CB8AC3E}">
        <p14:creationId xmlns:p14="http://schemas.microsoft.com/office/powerpoint/2010/main" val="699178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81000"/>
            <a:ext cx="6572250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0"/>
            <a:ext cx="544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Galecki</a:t>
            </a:r>
            <a:r>
              <a:rPr lang="en-US" dirty="0"/>
              <a:t> a summary of our linear regression model:</a:t>
            </a:r>
          </a:p>
        </p:txBody>
      </p:sp>
    </p:spTree>
    <p:extLst>
      <p:ext uri="{BB962C8B-B14F-4D97-AF65-F5344CB8AC3E}">
        <p14:creationId xmlns:p14="http://schemas.microsoft.com/office/powerpoint/2010/main" val="204632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066800"/>
            <a:ext cx="667702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381000"/>
            <a:ext cx="731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Maximum likelihood is an alternative to least squares for finding parameters</a:t>
            </a:r>
          </a:p>
        </p:txBody>
      </p:sp>
    </p:spTree>
    <p:extLst>
      <p:ext uri="{BB962C8B-B14F-4D97-AF65-F5344CB8AC3E}">
        <p14:creationId xmlns:p14="http://schemas.microsoft.com/office/powerpoint/2010/main" val="372429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0"/>
            <a:ext cx="68294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81000"/>
            <a:ext cx="2705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71600" y="4800600"/>
            <a:ext cx="7013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variance estimate is the same except the </a:t>
            </a:r>
            <a:r>
              <a:rPr lang="en-US" dirty="0" err="1"/>
              <a:t>d.f</a:t>
            </a:r>
            <a:r>
              <a:rPr lang="en-US" dirty="0"/>
              <a:t>. is n not (n-2)</a:t>
            </a:r>
          </a:p>
          <a:p>
            <a:endParaRPr lang="en-US" dirty="0"/>
          </a:p>
          <a:p>
            <a:r>
              <a:rPr lang="en-US" dirty="0"/>
              <a:t>The REML corrects the </a:t>
            </a:r>
            <a:r>
              <a:rPr lang="en-US" dirty="0" err="1"/>
              <a:t>d.f</a:t>
            </a:r>
            <a:r>
              <a:rPr lang="en-US" dirty="0"/>
              <a:t>. (we will skip the mathematical details but see </a:t>
            </a:r>
          </a:p>
          <a:p>
            <a:r>
              <a:rPr lang="en-US" dirty="0"/>
              <a:t>Chapter 4 in </a:t>
            </a:r>
            <a:r>
              <a:rPr lang="en-US" dirty="0" err="1"/>
              <a:t>Galecki</a:t>
            </a:r>
            <a:r>
              <a:rPr lang="en-US" dirty="0"/>
              <a:t> or Chapter 5 in </a:t>
            </a:r>
            <a:r>
              <a:rPr lang="en-US" dirty="0" err="1"/>
              <a:t>Zuur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216" y="76200"/>
            <a:ext cx="578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simple linear models, the two methods largely converge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467600" y="838200"/>
            <a:ext cx="381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91400" y="1371600"/>
            <a:ext cx="1522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Least-squares </a:t>
            </a:r>
          </a:p>
          <a:p>
            <a:r>
              <a:rPr lang="en-US" dirty="0"/>
              <a:t>matrix form</a:t>
            </a:r>
          </a:p>
        </p:txBody>
      </p:sp>
    </p:spTree>
    <p:extLst>
      <p:ext uri="{BB962C8B-B14F-4D97-AF65-F5344CB8AC3E}">
        <p14:creationId xmlns:p14="http://schemas.microsoft.com/office/powerpoint/2010/main" val="1771796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7C20DA-9525-4F4D-BF22-CCFD5598ADBB}"/>
              </a:ext>
            </a:extLst>
          </p:cNvPr>
          <p:cNvSpPr txBox="1"/>
          <p:nvPr/>
        </p:nvSpPr>
        <p:spPr>
          <a:xfrm>
            <a:off x="152400" y="457200"/>
            <a:ext cx="343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One more PCA Example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F7231C-A1ED-416A-BFAF-F33BE04E842D}"/>
              </a:ext>
            </a:extLst>
          </p:cNvPr>
          <p:cNvCxnSpPr>
            <a:cxnSpLocks/>
          </p:cNvCxnSpPr>
          <p:nvPr/>
        </p:nvCxnSpPr>
        <p:spPr>
          <a:xfrm flipH="1">
            <a:off x="8077200" y="12192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FD8179A-7AB5-4F70-8615-79C11F8BF7F3}"/>
              </a:ext>
            </a:extLst>
          </p:cNvPr>
          <p:cNvSpPr txBox="1"/>
          <p:nvPr/>
        </p:nvSpPr>
        <p:spPr>
          <a:xfrm>
            <a:off x="152400" y="780871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Fitting linear models by Maximum Likelihood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independence assumption expressed via the variance-covariance matrix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Relaxing the independence assumption for hierarchical, grouped data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Mixed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545010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33400"/>
            <a:ext cx="68484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3429000" y="2819400"/>
            <a:ext cx="609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71800" y="4191000"/>
            <a:ext cx="5835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We can express this assumption of independence as a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variance-covariance matrix…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164068"/>
            <a:ext cx="772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standard linear model has assumptions of independence and equal variance</a:t>
            </a:r>
          </a:p>
        </p:txBody>
      </p:sp>
    </p:spTree>
    <p:extLst>
      <p:ext uri="{BB962C8B-B14F-4D97-AF65-F5344CB8AC3E}">
        <p14:creationId xmlns:p14="http://schemas.microsoft.com/office/powerpoint/2010/main" val="3865515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0"/>
            <a:ext cx="25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simple matrix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386477"/>
            <a:ext cx="16209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&lt;- c(3,2,4,1)</a:t>
            </a:r>
          </a:p>
          <a:p>
            <a:r>
              <a:rPr lang="en-US" dirty="0"/>
              <a:t>b &lt;- c(4,2,7,4)</a:t>
            </a:r>
          </a:p>
          <a:p>
            <a:r>
              <a:rPr lang="en-US" dirty="0"/>
              <a:t>M &lt;- </a:t>
            </a: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(a)</a:t>
            </a:r>
          </a:p>
          <a:p>
            <a:r>
              <a:rPr lang="en-US" dirty="0" err="1"/>
              <a:t>var</a:t>
            </a:r>
            <a:r>
              <a:rPr lang="en-US" dirty="0"/>
              <a:t>(b)</a:t>
            </a:r>
          </a:p>
          <a:p>
            <a:r>
              <a:rPr lang="en-US" dirty="0" err="1"/>
              <a:t>var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cov</a:t>
            </a:r>
            <a:r>
              <a:rPr lang="en-US" dirty="0"/>
              <a:t>(M)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04800"/>
            <a:ext cx="24479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47800" y="3163669"/>
            <a:ext cx="4666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diagonals has the variance for each sample.</a:t>
            </a:r>
          </a:p>
          <a:p>
            <a:r>
              <a:rPr lang="en-US" dirty="0"/>
              <a:t>The off diagonals has the covariance</a:t>
            </a:r>
          </a:p>
        </p:txBody>
      </p:sp>
    </p:spTree>
    <p:extLst>
      <p:ext uri="{BB962C8B-B14F-4D97-AF65-F5344CB8AC3E}">
        <p14:creationId xmlns:p14="http://schemas.microsoft.com/office/powerpoint/2010/main" val="2222400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81000"/>
            <a:ext cx="84105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276600"/>
            <a:ext cx="561022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28600" y="6260068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http://www.r-tutor.com/elementary-statistics/numerical-measures/covariance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600" y="2819400"/>
            <a:ext cx="3962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http://en.wikipedia.org/wiki/Covariance</a:t>
            </a:r>
          </a:p>
        </p:txBody>
      </p:sp>
    </p:spTree>
    <p:extLst>
      <p:ext uri="{BB962C8B-B14F-4D97-AF65-F5344CB8AC3E}">
        <p14:creationId xmlns:p14="http://schemas.microsoft.com/office/powerpoint/2010/main" val="181753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52400"/>
            <a:ext cx="447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the relationship between x and x ^ 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09600"/>
            <a:ext cx="41052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905000"/>
            <a:ext cx="4767262" cy="439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631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two variables are independent the covariance approaches zero..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914400"/>
            <a:ext cx="255395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8101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7625"/>
            <a:ext cx="68484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3352800"/>
            <a:ext cx="8568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express the assumption of independence of the residuals as an N * N </a:t>
            </a:r>
          </a:p>
          <a:p>
            <a:r>
              <a:rPr lang="en-US" dirty="0"/>
              <a:t>variance-covariance matrix with diagonal values of </a:t>
            </a:r>
            <a:r>
              <a:rPr lang="en-US" dirty="0">
                <a:sym typeface="Symbol"/>
              </a:rPr>
              <a:t></a:t>
            </a:r>
            <a:r>
              <a:rPr lang="en-US" dirty="0"/>
              <a:t> and off- diagonal  values of 0 where</a:t>
            </a:r>
          </a:p>
          <a:p>
            <a:r>
              <a:rPr lang="en-US" dirty="0"/>
              <a:t>N is the sample size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19600" y="4038600"/>
          <a:ext cx="3276600" cy="2960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" y="4272677"/>
            <a:ext cx="44014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we were to sample at each x location</a:t>
            </a:r>
          </a:p>
          <a:p>
            <a:r>
              <a:rPr lang="en-US" dirty="0">
                <a:solidFill>
                  <a:srgbClr val="FF0000"/>
                </a:solidFill>
              </a:rPr>
              <a:t>an infinite # of times, we would see a</a:t>
            </a:r>
          </a:p>
          <a:p>
            <a:r>
              <a:rPr lang="en-US" dirty="0">
                <a:solidFill>
                  <a:srgbClr val="FF0000"/>
                </a:solidFill>
              </a:rPr>
              <a:t>SD of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.  (from the assumption of constant</a:t>
            </a:r>
          </a:p>
          <a:p>
            <a:r>
              <a:rPr lang="en-US" dirty="0">
                <a:solidFill>
                  <a:srgbClr val="FF0000"/>
                </a:solidFill>
                <a:sym typeface="Symbol"/>
              </a:rPr>
              <a:t>variance across all x positions)</a:t>
            </a:r>
          </a:p>
          <a:p>
            <a:endParaRPr lang="en-US" dirty="0">
              <a:solidFill>
                <a:srgbClr val="FF0000"/>
              </a:solidFill>
              <a:sym typeface="Symbol"/>
            </a:endParaRPr>
          </a:p>
          <a:p>
            <a:r>
              <a:rPr lang="en-US" dirty="0">
                <a:solidFill>
                  <a:srgbClr val="FF0000"/>
                </a:solidFill>
                <a:sym typeface="Symbol"/>
              </a:rPr>
              <a:t>If we were to sample at 2 different x</a:t>
            </a:r>
          </a:p>
          <a:p>
            <a:r>
              <a:rPr lang="en-US" dirty="0">
                <a:solidFill>
                  <a:srgbClr val="FF0000"/>
                </a:solidFill>
                <a:sym typeface="Symbol"/>
              </a:rPr>
              <a:t>locations an infinite number of times, </a:t>
            </a:r>
          </a:p>
          <a:p>
            <a:r>
              <a:rPr lang="en-US" dirty="0">
                <a:solidFill>
                  <a:srgbClr val="FF0000"/>
                </a:solidFill>
                <a:sym typeface="Symbol"/>
              </a:rPr>
              <a:t>we would see a co-variance of </a:t>
            </a:r>
          </a:p>
          <a:p>
            <a:r>
              <a:rPr lang="en-US" dirty="0">
                <a:solidFill>
                  <a:srgbClr val="FF0000"/>
                </a:solidFill>
                <a:sym typeface="Symbol"/>
              </a:rPr>
              <a:t>Zero (from the assumption of independence)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590800" y="2286000"/>
            <a:ext cx="838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52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8B4F97-9E4B-4BC3-B25C-ED0394DEA5FB}"/>
              </a:ext>
            </a:extLst>
          </p:cNvPr>
          <p:cNvSpPr txBox="1"/>
          <p:nvPr/>
        </p:nvSpPr>
        <p:spPr>
          <a:xfrm>
            <a:off x="152400" y="457200"/>
            <a:ext cx="343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One more PCA Example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69E07C-A646-462C-8D3F-233459EA4287}"/>
              </a:ext>
            </a:extLst>
          </p:cNvPr>
          <p:cNvCxnSpPr>
            <a:cxnSpLocks/>
          </p:cNvCxnSpPr>
          <p:nvPr/>
        </p:nvCxnSpPr>
        <p:spPr>
          <a:xfrm flipH="1">
            <a:off x="7391400" y="15240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6C5EC5-9B8A-47DC-A3D2-3671392C0DDC}"/>
              </a:ext>
            </a:extLst>
          </p:cNvPr>
          <p:cNvSpPr txBox="1"/>
          <p:nvPr/>
        </p:nvSpPr>
        <p:spPr>
          <a:xfrm>
            <a:off x="152400" y="780871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Fitting linear models by Maximum Likelihood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independence assumption expressed via the variance-covariance matrix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Relaxing the independence assumption for hierarchical, grouped data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Mixed linear models</a:t>
            </a:r>
          </a:p>
        </p:txBody>
      </p:sp>
    </p:spTree>
    <p:extLst>
      <p:ext uri="{BB962C8B-B14F-4D97-AF65-F5344CB8AC3E}">
        <p14:creationId xmlns:p14="http://schemas.microsoft.com/office/powerpoint/2010/main" val="794099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6200"/>
            <a:ext cx="7225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Our first example of thing that can go horribly wrong in linear models,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we here examine nested confounders…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685800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Consider hospitals in a clinical trial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Each hospital is assigned a drug 1 or a drug 2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We make a simulation where the null hypothesis with regards to drug is always true…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2135"/>
            <a:ext cx="4876800" cy="480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3581400" y="3962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00400" y="3505200"/>
            <a:ext cx="341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Each hospital has its own effect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19600" y="44196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76800" y="4114800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 data are not dependent on the drug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8800" y="6581001"/>
            <a:ext cx="960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https://github.com/afodor/metagenomicsTools/blob/master/src/mixedModelSims/mixedSims.txt</a:t>
            </a:r>
          </a:p>
        </p:txBody>
      </p:sp>
    </p:spTree>
    <p:extLst>
      <p:ext uri="{BB962C8B-B14F-4D97-AF65-F5344CB8AC3E}">
        <p14:creationId xmlns:p14="http://schemas.microsoft.com/office/powerpoint/2010/main" val="423435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6200" y="152400"/>
            <a:ext cx="4994910" cy="5257800"/>
            <a:chOff x="76200" y="152400"/>
            <a:chExt cx="5791200" cy="6096000"/>
          </a:xfrm>
        </p:grpSpPr>
        <p:sp>
          <p:nvSpPr>
            <p:cNvPr id="4" name="Rectangle 3"/>
            <p:cNvSpPr/>
            <p:nvPr/>
          </p:nvSpPr>
          <p:spPr>
            <a:xfrm>
              <a:off x="1224722" y="152400"/>
              <a:ext cx="316112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err="1"/>
                <a:t>myT</a:t>
              </a:r>
              <a:r>
                <a:rPr lang="en-US" dirty="0"/>
                <a:t> &lt;- </a:t>
              </a:r>
              <a:r>
                <a:rPr lang="en-US" dirty="0" err="1"/>
                <a:t>getSimData</a:t>
              </a:r>
              <a:r>
                <a:rPr lang="en-US" dirty="0"/>
                <a:t>()</a:t>
              </a:r>
            </a:p>
            <a:p>
              <a:r>
                <a:rPr lang="en-US" dirty="0"/>
                <a:t>plot( </a:t>
              </a:r>
              <a:r>
                <a:rPr lang="en-US" dirty="0" err="1"/>
                <a:t>myT$data</a:t>
              </a:r>
              <a:r>
                <a:rPr lang="en-US" dirty="0"/>
                <a:t> ~ </a:t>
              </a:r>
              <a:r>
                <a:rPr lang="en-US" dirty="0" err="1"/>
                <a:t>myT$hospital</a:t>
              </a:r>
              <a:r>
                <a:rPr lang="en-US" dirty="0"/>
                <a:t>)</a:t>
              </a:r>
            </a:p>
            <a:p>
              <a:endParaRPr lang="en-US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304800"/>
              <a:ext cx="5791200" cy="5782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838200" y="563880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Drug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30165" y="563880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Drug 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96548" y="5879068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Drug 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01765" y="5802868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Drug 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39965" y="579120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Drug 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01965" y="579120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Drug 2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5562600" y="228600"/>
            <a:ext cx="2848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plot( </a:t>
            </a:r>
            <a:r>
              <a:rPr lang="en-US" dirty="0" err="1"/>
              <a:t>myT$data</a:t>
            </a:r>
            <a:r>
              <a:rPr lang="en-US" dirty="0"/>
              <a:t> ~ </a:t>
            </a:r>
            <a:r>
              <a:rPr lang="en-US" dirty="0" err="1"/>
              <a:t>myT$drug</a:t>
            </a:r>
            <a:r>
              <a:rPr lang="en-US" dirty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0138" y="228600"/>
            <a:ext cx="4005262" cy="351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Connector 17"/>
          <p:cNvCxnSpPr/>
          <p:nvPr/>
        </p:nvCxnSpPr>
        <p:spPr>
          <a:xfrm>
            <a:off x="4876800" y="152400"/>
            <a:ext cx="0" cy="563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5867400"/>
            <a:ext cx="836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looks like there is a difference between Drug 1 and Drug 2, but this is</a:t>
            </a:r>
          </a:p>
          <a:p>
            <a:r>
              <a:rPr lang="en-US" dirty="0"/>
              <a:t>because there are differences between hospitals (and only 6 hospitals in our simulation)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43600" y="3505200"/>
            <a:ext cx="697103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Drug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80097" y="3581400"/>
            <a:ext cx="697103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Drug 2</a:t>
            </a:r>
          </a:p>
        </p:txBody>
      </p:sp>
    </p:spTree>
    <p:extLst>
      <p:ext uri="{BB962C8B-B14F-4D97-AF65-F5344CB8AC3E}">
        <p14:creationId xmlns:p14="http://schemas.microsoft.com/office/powerpoint/2010/main" val="1265438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79767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drug and hospital co-vary (there is a combination of hospitals that has the </a:t>
            </a:r>
          </a:p>
          <a:p>
            <a:r>
              <a:rPr lang="en-US" dirty="0"/>
              <a:t>same information as drug) a standard linear model is numerically unstable and the </a:t>
            </a:r>
          </a:p>
          <a:p>
            <a:r>
              <a:rPr lang="en-US" dirty="0"/>
              <a:t>results are unreliable…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76295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352800" y="22098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0" y="1752600"/>
            <a:ext cx="4962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“standard” linear model, but drug and hospital</a:t>
            </a:r>
          </a:p>
          <a:p>
            <a:r>
              <a:rPr lang="en-US" dirty="0"/>
              <a:t>are not linearly independent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6400" y="6248400"/>
            <a:ext cx="960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https://github.com/afodor/metagenomicsTools/blob/master/src/mixedModelSims/mixedSims.txt</a:t>
            </a:r>
          </a:p>
        </p:txBody>
      </p:sp>
    </p:spTree>
    <p:extLst>
      <p:ext uri="{BB962C8B-B14F-4D97-AF65-F5344CB8AC3E}">
        <p14:creationId xmlns:p14="http://schemas.microsoft.com/office/powerpoint/2010/main" val="2829383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3450" y="228600"/>
            <a:ext cx="2114550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" y="533400"/>
            <a:ext cx="47098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linear model reports significant results</a:t>
            </a:r>
          </a:p>
          <a:p>
            <a:r>
              <a:rPr lang="en-US" dirty="0"/>
              <a:t>for drug!!  </a:t>
            </a:r>
          </a:p>
          <a:p>
            <a:endParaRPr lang="en-US" dirty="0"/>
          </a:p>
          <a:p>
            <a:r>
              <a:rPr lang="en-US" dirty="0"/>
              <a:t>Even thought the null hypothesis is always</a:t>
            </a:r>
          </a:p>
          <a:p>
            <a:r>
              <a:rPr lang="en-US" dirty="0"/>
              <a:t>true!</a:t>
            </a:r>
          </a:p>
          <a:p>
            <a:endParaRPr lang="en-US" dirty="0"/>
          </a:p>
          <a:p>
            <a:r>
              <a:rPr lang="en-US" dirty="0"/>
              <a:t>Complete disaster!</a:t>
            </a:r>
          </a:p>
          <a:p>
            <a:endParaRPr lang="en-US" dirty="0"/>
          </a:p>
          <a:p>
            <a:r>
              <a:rPr lang="en-US" dirty="0"/>
              <a:t>We need a better way to tell our linear model</a:t>
            </a:r>
          </a:p>
          <a:p>
            <a:r>
              <a:rPr lang="en-US" dirty="0"/>
              <a:t>the lack of independence between our samples!</a:t>
            </a:r>
          </a:p>
        </p:txBody>
      </p:sp>
    </p:spTree>
    <p:extLst>
      <p:ext uri="{BB962C8B-B14F-4D97-AF65-F5344CB8AC3E}">
        <p14:creationId xmlns:p14="http://schemas.microsoft.com/office/powerpoint/2010/main" val="2694103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76812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follow Chapter 5 (section 5.5) in </a:t>
            </a:r>
            <a:r>
              <a:rPr lang="en-US" dirty="0" err="1"/>
              <a:t>Zuur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We want our variance-covariance matrix (within each hospital) to look like this…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143000"/>
            <a:ext cx="56102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66800" y="3581400"/>
            <a:ext cx="414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data within two hospitals X and Y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0" y="41910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86000" y="55626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1611" y="411480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19200" y="443126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286000" y="50292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50382" y="4812268"/>
            <a:ext cx="263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estimate for a drug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76600" y="4419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76600" y="4507468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" y="5638800"/>
            <a:ext cx="7909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covariance between different </a:t>
            </a:r>
            <a:r>
              <a:rPr lang="en-US" dirty="0" err="1"/>
              <a:t>datapoints</a:t>
            </a:r>
            <a:r>
              <a:rPr lang="en-US" dirty="0"/>
              <a:t> within a hospital is not 0; </a:t>
            </a:r>
          </a:p>
          <a:p>
            <a:r>
              <a:rPr lang="en-US" dirty="0"/>
              <a:t>If you know the error for one </a:t>
            </a:r>
            <a:r>
              <a:rPr lang="en-US" dirty="0" err="1"/>
              <a:t>datapoint</a:t>
            </a:r>
            <a:r>
              <a:rPr lang="en-US" dirty="0"/>
              <a:t> within a hospital, depending on the </a:t>
            </a:r>
          </a:p>
          <a:p>
            <a:r>
              <a:rPr lang="en-US" dirty="0"/>
              <a:t>size of parameter </a:t>
            </a:r>
            <a:r>
              <a:rPr lang="en-US" dirty="0">
                <a:sym typeface="Symbol"/>
              </a:rPr>
              <a:t>, you know something about the other measurements as well..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99987" y="4431268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</a:t>
            </a:r>
            <a:r>
              <a:rPr lang="en-US" dirty="0" err="1"/>
              <a:t>Y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dirty="0"/>
              <a:t>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953000" y="4724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53000" y="4736068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037859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76200"/>
            <a:ext cx="7269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we add a parameter to our model to allow the error within each hospital</a:t>
            </a:r>
          </a:p>
          <a:p>
            <a:r>
              <a:rPr lang="en-US" dirty="0"/>
              <a:t>to be correlated (errors across hospitals is still zero…)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152" y="914400"/>
            <a:ext cx="898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our variance-covariance matrix for each hospital goes from something that looks like this….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7848" y="3440668"/>
            <a:ext cx="340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something that looks </a:t>
            </a:r>
            <a:r>
              <a:rPr lang="en-US"/>
              <a:t>like this….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962400"/>
            <a:ext cx="56102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00400" y="1377657"/>
          <a:ext cx="2321500" cy="2127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3439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3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503"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3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/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503"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3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/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503"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3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sz="1300" dirty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 marL="64786" marR="64786" marT="32393" marB="323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5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0</a:t>
                      </a:r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0</a:t>
                      </a:r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0</a:t>
                      </a:r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3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sz="1300" dirty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 marL="64786" marR="64786" marT="32393" marB="323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6248400"/>
            <a:ext cx="8409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(the full covariance-variance matrix across all hospitals will have 0’s for any two samples</a:t>
            </a:r>
          </a:p>
          <a:p>
            <a:r>
              <a:rPr lang="en-US" dirty="0"/>
              <a:t>from different hospitals)</a:t>
            </a:r>
          </a:p>
        </p:txBody>
      </p:sp>
    </p:spTree>
    <p:extLst>
      <p:ext uri="{BB962C8B-B14F-4D97-AF65-F5344CB8AC3E}">
        <p14:creationId xmlns:p14="http://schemas.microsoft.com/office/powerpoint/2010/main" val="387413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914400"/>
            <a:ext cx="76972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switch to this new variance-covariance matrix, </a:t>
            </a:r>
          </a:p>
          <a:p>
            <a:r>
              <a:rPr lang="en-US" dirty="0"/>
              <a:t>the least likelihood equation we want to maximize goes from something like this</a:t>
            </a:r>
          </a:p>
          <a:p>
            <a:r>
              <a:rPr lang="en-US" dirty="0"/>
              <a:t>(for a standard linear model):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828800"/>
            <a:ext cx="55340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295400" y="2831068"/>
            <a:ext cx="4690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something like this (for a mixed linear model)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276600"/>
            <a:ext cx="53911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105400" y="3886200"/>
            <a:ext cx="2057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" y="4992469"/>
            <a:ext cx="8243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allows us to express the possibility of correlated measures within hospitals</a:t>
            </a:r>
          </a:p>
          <a:p>
            <a:r>
              <a:rPr lang="en-US" dirty="0"/>
              <a:t>(without actually having to explicitly estimate the mean response from each hospital!)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495800"/>
            <a:ext cx="747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V is the full variance-covariance matrix of the residuals for all the data..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228600"/>
            <a:ext cx="258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state </a:t>
            </a:r>
            <a:r>
              <a:rPr lang="en-US"/>
              <a:t>without proof….</a:t>
            </a:r>
          </a:p>
        </p:txBody>
      </p:sp>
    </p:spTree>
    <p:extLst>
      <p:ext uri="{BB962C8B-B14F-4D97-AF65-F5344CB8AC3E}">
        <p14:creationId xmlns:p14="http://schemas.microsoft.com/office/powerpoint/2010/main" val="284278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51720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524000"/>
            <a:ext cx="5322839" cy="502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0"/>
            <a:ext cx="557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subtracting doesn’t much change the </a:t>
            </a:r>
            <a:r>
              <a:rPr lang="en-US"/>
              <a:t>basic shape…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76200"/>
            <a:ext cx="78285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 simple syntax that allows us to tell R that we want a different</a:t>
            </a:r>
          </a:p>
          <a:p>
            <a:r>
              <a:rPr lang="en-US" dirty="0"/>
              <a:t>Covariance-variance matrix (see chapter 10 of </a:t>
            </a:r>
            <a:r>
              <a:rPr lang="en-US" dirty="0" err="1"/>
              <a:t>Galecki</a:t>
            </a:r>
            <a:r>
              <a:rPr lang="en-US" dirty="0"/>
              <a:t> for much more information</a:t>
            </a:r>
          </a:p>
          <a:p>
            <a:r>
              <a:rPr lang="en-US" dirty="0"/>
              <a:t>on different covariance-matrices that you can specify!) 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143000"/>
            <a:ext cx="76295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362200" y="6248400"/>
            <a:ext cx="960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https://github.com/afodor/metagenomicsTools/blob/master/src/mixedModelSims/mixedSims.txt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391400" y="3124200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24600" y="3886200"/>
            <a:ext cx="2837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express this in R </a:t>
            </a:r>
          </a:p>
          <a:p>
            <a:r>
              <a:rPr lang="en-US" dirty="0"/>
              <a:t>using the </a:t>
            </a:r>
            <a:r>
              <a:rPr lang="en-US" dirty="0" err="1"/>
              <a:t>gls</a:t>
            </a:r>
            <a:r>
              <a:rPr lang="en-US" dirty="0"/>
              <a:t> function in the </a:t>
            </a:r>
          </a:p>
          <a:p>
            <a:r>
              <a:rPr lang="en-US" dirty="0" err="1"/>
              <a:t>nlme</a:t>
            </a:r>
            <a:r>
              <a:rPr lang="en-US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168513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"/>
            <a:ext cx="6381750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495800" y="381000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90800" y="39469"/>
            <a:ext cx="610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model gets us a lot closer to the correct null P-values!</a:t>
            </a:r>
          </a:p>
        </p:txBody>
      </p:sp>
    </p:spTree>
    <p:extLst>
      <p:ext uri="{BB962C8B-B14F-4D97-AF65-F5344CB8AC3E}">
        <p14:creationId xmlns:p14="http://schemas.microsoft.com/office/powerpoint/2010/main" val="530476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Fitting linear models by Maximum Likelihood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independence assumption expressed via the variance-covariance matrix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Relaxing the independence assumption for hierarchical, grouped data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Mixed linear models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438400" y="1295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936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6200"/>
            <a:ext cx="841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alternative (surprisingly, equivalent!) formulation of our nested experimental design.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285100" y="1457325"/>
            <a:ext cx="34698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/>
                <a:cs typeface="Arial"/>
              </a:rPr>
              <a:t>Y =    drug   +  (hospital) + error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416425" y="1828800"/>
            <a:ext cx="0" cy="900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3505200" y="2854325"/>
            <a:ext cx="1822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/>
                <a:cs typeface="Arial"/>
              </a:rPr>
              <a:t>Random Effects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3020370" y="1700855"/>
            <a:ext cx="384174" cy="63371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2514600" y="2286000"/>
            <a:ext cx="1514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/>
                <a:cs typeface="Arial"/>
              </a:rPr>
              <a:t>Fixed Effects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3505200"/>
            <a:ext cx="62654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/>
                <a:ea typeface="+mn-ea"/>
                <a:cs typeface="Arial"/>
              </a:rPr>
              <a:t>Assumptions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/>
                <a:ea typeface="+mn-ea"/>
                <a:cs typeface="Arial"/>
              </a:rPr>
              <a:t>Random effects are </a:t>
            </a:r>
            <a:r>
              <a:rPr lang="en-US" dirty="0" err="1">
                <a:latin typeface="Arial"/>
                <a:ea typeface="+mn-ea"/>
                <a:cs typeface="Arial"/>
              </a:rPr>
              <a:t>i.i.d</a:t>
            </a:r>
            <a:r>
              <a:rPr lang="en-US" dirty="0">
                <a:latin typeface="Arial"/>
                <a:ea typeface="+mn-ea"/>
                <a:cs typeface="Arial"/>
              </a:rPr>
              <a:t>.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/>
                <a:ea typeface="+mn-ea"/>
                <a:cs typeface="Arial"/>
              </a:rPr>
              <a:t>Variance in groups are equal (homoscedasticity)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/>
                <a:ea typeface="+mn-ea"/>
                <a:cs typeface="Arial"/>
              </a:rPr>
              <a:t>Hospital effects are normally distributed with a mean of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5029200"/>
            <a:ext cx="8262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effect, each hospital adds some value to the fixed effects and this </a:t>
            </a:r>
          </a:p>
          <a:p>
            <a:r>
              <a:rPr lang="en-US" dirty="0"/>
              <a:t>value is normally distributed with a mean of 0…</a:t>
            </a:r>
          </a:p>
          <a:p>
            <a:endParaRPr lang="en-US" dirty="0"/>
          </a:p>
          <a:p>
            <a:r>
              <a:rPr lang="en-US" dirty="0"/>
              <a:t>The fixed effect part is just a standard linear model (like we’ve seen the last few weeks)</a:t>
            </a:r>
          </a:p>
        </p:txBody>
      </p:sp>
    </p:spTree>
    <p:extLst>
      <p:ext uri="{BB962C8B-B14F-4D97-AF65-F5344CB8AC3E}">
        <p14:creationId xmlns:p14="http://schemas.microsoft.com/office/powerpoint/2010/main" val="1567547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143000"/>
            <a:ext cx="76295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362200" y="6248400"/>
            <a:ext cx="960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https://github.com/afodor/metagenomicsTools/blob/master/src/mixedModelSims/mixedSims.txt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334000" y="3505200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62600" y="4038600"/>
            <a:ext cx="29386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express this in R </a:t>
            </a:r>
          </a:p>
          <a:p>
            <a:r>
              <a:rPr lang="en-US" dirty="0"/>
              <a:t>using the </a:t>
            </a:r>
            <a:r>
              <a:rPr lang="en-US" dirty="0" err="1"/>
              <a:t>lme</a:t>
            </a:r>
            <a:r>
              <a:rPr lang="en-US" dirty="0"/>
              <a:t> function in the </a:t>
            </a:r>
          </a:p>
          <a:p>
            <a:r>
              <a:rPr lang="en-US" dirty="0" err="1"/>
              <a:t>nlme</a:t>
            </a:r>
            <a:r>
              <a:rPr lang="en-US" dirty="0"/>
              <a:t> package</a:t>
            </a:r>
          </a:p>
          <a:p>
            <a:r>
              <a:rPr lang="en-US" dirty="0"/>
              <a:t>(see chapter 5 in </a:t>
            </a:r>
            <a:r>
              <a:rPr lang="en-US" dirty="0" err="1"/>
              <a:t>Zuur</a:t>
            </a:r>
            <a:r>
              <a:rPr lang="en-US" dirty="0"/>
              <a:t> and </a:t>
            </a:r>
          </a:p>
          <a:p>
            <a:r>
              <a:rPr lang="en-US" dirty="0"/>
              <a:t>Chapter 13 in </a:t>
            </a:r>
            <a:r>
              <a:rPr lang="en-US" dirty="0" err="1"/>
              <a:t>Galecki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0966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52400"/>
            <a:ext cx="6346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gls</a:t>
            </a:r>
            <a:r>
              <a:rPr lang="en-US" dirty="0"/>
              <a:t> and mixed models are mathematically essentially identical</a:t>
            </a:r>
          </a:p>
          <a:p>
            <a:r>
              <a:rPr lang="en-US" dirty="0"/>
              <a:t>(see Chapter 5 (section 5.5) in </a:t>
            </a:r>
            <a:r>
              <a:rPr lang="en-US" dirty="0" err="1"/>
              <a:t>Zuur</a:t>
            </a:r>
            <a:r>
              <a:rPr lang="en-US" dirty="0"/>
              <a:t> for more details)</a:t>
            </a:r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648200" y="9144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" y="5715000"/>
            <a:ext cx="912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models have the same likelihoods, F and T values but disagree on the degrees of freedom…</a:t>
            </a:r>
          </a:p>
          <a:p>
            <a:r>
              <a:rPr lang="en-US" dirty="0"/>
              <a:t>(and hence disagree on the p-values)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815" y="990601"/>
            <a:ext cx="451338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066800"/>
            <a:ext cx="461975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3830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"/>
            <a:ext cx="6381750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7239000" y="19050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600" y="0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The degrees of freedom from the mixed linear model seem to get us closer to a uniform distribution…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7814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057400" y="9906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057400" y="23622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03011" y="91440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23086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57400" y="18288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21782" y="1611868"/>
            <a:ext cx="263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estimate for a drug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048000" y="1219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0" y="1307068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71387" y="1230868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</a:t>
            </a:r>
            <a:r>
              <a:rPr lang="en-US" dirty="0" err="1"/>
              <a:t>Y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dirty="0"/>
              <a:t>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724400" y="1524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24400" y="1535668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6800" y="2667000"/>
            <a:ext cx="4658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Degrees of freedom is tricky;</a:t>
            </a:r>
          </a:p>
          <a:p>
            <a:r>
              <a:rPr lang="en-US" dirty="0"/>
              <a:t>are there 10 independent </a:t>
            </a:r>
            <a:r>
              <a:rPr lang="en-US" dirty="0" err="1"/>
              <a:t>datapoints</a:t>
            </a:r>
            <a:r>
              <a:rPr lang="en-US" dirty="0"/>
              <a:t> here or 2?</a:t>
            </a:r>
          </a:p>
        </p:txBody>
      </p:sp>
    </p:spTree>
    <p:extLst>
      <p:ext uri="{BB962C8B-B14F-4D97-AF65-F5344CB8AC3E}">
        <p14:creationId xmlns:p14="http://schemas.microsoft.com/office/powerpoint/2010/main" val="1509958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815" y="990601"/>
            <a:ext cx="451338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066800"/>
            <a:ext cx="461975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648200" y="9144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914400" y="25908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29400" y="19050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52800" y="533400"/>
            <a:ext cx="2738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Symbol"/>
              </a:rPr>
              <a:t> In our co-variance matrix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43400" y="838200"/>
            <a:ext cx="1143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1600200"/>
            <a:ext cx="271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 In our co-variance matrix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378724" y="2438400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Symbol"/>
              </a:rPr>
              <a:t>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/(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+ </a:t>
            </a:r>
            <a:r>
              <a:rPr lang="en-US" baseline="30000" dirty="0">
                <a:sym typeface="Symbol"/>
              </a:rPr>
              <a:t> 2</a:t>
            </a:r>
            <a:r>
              <a:rPr lang="en-US" dirty="0">
                <a:sym typeface="Symbol"/>
              </a:rPr>
              <a:t>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90600" y="5715000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Rho can be thought of as a Pearson co-efficient describing the strength of</a:t>
            </a:r>
          </a:p>
          <a:p>
            <a:r>
              <a:rPr lang="en-US" dirty="0"/>
              <a:t>correlations within each group.  As it approaches 0, the hospital effect disappears.  As it approaches 1, all data within each hospital is more perfectly correlated.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0"/>
            <a:ext cx="7622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 useful metric (related to the degrees of freedom) is what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Zuur</a:t>
            </a:r>
            <a:r>
              <a:rPr lang="en-US" dirty="0">
                <a:latin typeface="Arial" pitchFamily="34" charset="0"/>
                <a:cs typeface="Arial" pitchFamily="34" charset="0"/>
              </a:rPr>
              <a:t> calls the </a:t>
            </a: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intraclass</a:t>
            </a:r>
            <a:r>
              <a:rPr lang="en-US" dirty="0">
                <a:latin typeface="Arial" pitchFamily="34" charset="0"/>
                <a:cs typeface="Arial" pitchFamily="34" charset="0"/>
              </a:rPr>
              <a:t> correlation coefficient (what R is calling rho in the M.gls model)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B32621-067D-40F7-A354-78FB73A7F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4934112"/>
            <a:ext cx="3831652" cy="64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11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8133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Zuur</a:t>
            </a:r>
            <a:r>
              <a:rPr lang="en-US" dirty="0"/>
              <a:t> text argues that at this values goes towards 1, the effective sample size goes</a:t>
            </a:r>
          </a:p>
          <a:p>
            <a:r>
              <a:rPr lang="en-US" dirty="0"/>
              <a:t>towards the number of hospitals (not the number of patients…)</a:t>
            </a:r>
          </a:p>
          <a:p>
            <a:r>
              <a:rPr lang="en-US" dirty="0"/>
              <a:t>(</a:t>
            </a:r>
            <a:r>
              <a:rPr lang="en-US" dirty="0" err="1"/>
              <a:t>Zuur</a:t>
            </a:r>
            <a:r>
              <a:rPr lang="en-US" dirty="0"/>
              <a:t> section 5.4.1)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3525" y="1185863"/>
            <a:ext cx="60769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98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474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perform the PCA via Eigen value rotation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19175"/>
            <a:ext cx="67627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371600"/>
            <a:ext cx="5310187" cy="501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362200" y="685800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[200,  2]    * [2,2] = [200,2]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551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Changing our model </a:t>
            </a:r>
            <a:r>
              <a:rPr lang="en-US"/>
              <a:t>parameters obviously changes rho…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33400"/>
            <a:ext cx="459105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4114800" y="27432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19600" y="2362200"/>
            <a:ext cx="4570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make the hospital effect much bigger than </a:t>
            </a:r>
          </a:p>
          <a:p>
            <a:r>
              <a:rPr lang="en-US" dirty="0"/>
              <a:t>the variance associated with the drug effect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181600" y="31242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655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42925"/>
            <a:ext cx="64008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743200" y="688975"/>
            <a:ext cx="316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plot( </a:t>
            </a:r>
            <a:r>
              <a:rPr lang="en-US" dirty="0" err="1"/>
              <a:t>myT$data</a:t>
            </a:r>
            <a:r>
              <a:rPr lang="en-US" dirty="0"/>
              <a:t> ~ </a:t>
            </a:r>
            <a:r>
              <a:rPr lang="en-US" dirty="0" err="1"/>
              <a:t>myT$hospital</a:t>
            </a:r>
            <a:r>
              <a:rPr lang="en-US" dirty="0"/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76200"/>
            <a:ext cx="363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the hospital </a:t>
            </a:r>
            <a:r>
              <a:rPr lang="en-US"/>
              <a:t>effect dominates….</a:t>
            </a:r>
          </a:p>
        </p:txBody>
      </p:sp>
    </p:spTree>
    <p:extLst>
      <p:ext uri="{BB962C8B-B14F-4D97-AF65-F5344CB8AC3E}">
        <p14:creationId xmlns:p14="http://schemas.microsoft.com/office/powerpoint/2010/main" val="23022171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0"/>
            <a:ext cx="555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rho = 0.996 because the hospital </a:t>
            </a:r>
            <a:r>
              <a:rPr lang="en-US"/>
              <a:t>effect dominates…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52387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648200" y="381000"/>
            <a:ext cx="0" cy="61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990600" y="23622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9993" y="685800"/>
            <a:ext cx="445400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6558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90525"/>
            <a:ext cx="64008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76200"/>
            <a:ext cx="910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 pretty similar inference results… (although our fixed model starts to behave very badly!)</a:t>
            </a:r>
          </a:p>
        </p:txBody>
      </p:sp>
    </p:spTree>
    <p:extLst>
      <p:ext uri="{BB962C8B-B14F-4D97-AF65-F5344CB8AC3E}">
        <p14:creationId xmlns:p14="http://schemas.microsoft.com/office/powerpoint/2010/main" val="30090300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04800"/>
            <a:ext cx="5421047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495800" y="28956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57800" y="2667000"/>
            <a:ext cx="3355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make the hospital effect small</a:t>
            </a:r>
          </a:p>
          <a:p>
            <a:r>
              <a:rPr lang="en-US" dirty="0"/>
              <a:t>compared to the drug effect…</a:t>
            </a:r>
          </a:p>
        </p:txBody>
      </p:sp>
    </p:spTree>
    <p:extLst>
      <p:ext uri="{BB962C8B-B14F-4D97-AF65-F5344CB8AC3E}">
        <p14:creationId xmlns:p14="http://schemas.microsoft.com/office/powerpoint/2010/main" val="34022790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-76200"/>
            <a:ext cx="64008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0" y="76200"/>
            <a:ext cx="316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plot(</a:t>
            </a:r>
            <a:r>
              <a:rPr lang="en-US" dirty="0" err="1"/>
              <a:t>myT$data</a:t>
            </a:r>
            <a:r>
              <a:rPr lang="en-US" dirty="0"/>
              <a:t> ~ </a:t>
            </a:r>
            <a:r>
              <a:rPr lang="en-US" dirty="0" err="1"/>
              <a:t>myT$hospital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6324600"/>
            <a:ext cx="339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rho will trend </a:t>
            </a:r>
            <a:r>
              <a:rPr lang="en-US"/>
              <a:t>towards zero…</a:t>
            </a:r>
          </a:p>
        </p:txBody>
      </p:sp>
    </p:spTree>
    <p:extLst>
      <p:ext uri="{BB962C8B-B14F-4D97-AF65-F5344CB8AC3E}">
        <p14:creationId xmlns:p14="http://schemas.microsoft.com/office/powerpoint/2010/main" val="23847183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767715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152400"/>
            <a:ext cx="907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our mixed model gets conservative (not necessarily a bad thing, but not uniform anymore)</a:t>
            </a:r>
          </a:p>
        </p:txBody>
      </p:sp>
    </p:spTree>
    <p:extLst>
      <p:ext uri="{BB962C8B-B14F-4D97-AF65-F5344CB8AC3E}">
        <p14:creationId xmlns:p14="http://schemas.microsoft.com/office/powerpoint/2010/main" val="30545861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62794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conclude:</a:t>
            </a:r>
          </a:p>
          <a:p>
            <a:endParaRPr lang="en-US" dirty="0"/>
          </a:p>
          <a:p>
            <a:r>
              <a:rPr lang="en-US" dirty="0"/>
              <a:t>	Mixed models are useful, but a bit fragile.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We should approach their p-values with some caution…</a:t>
            </a:r>
          </a:p>
        </p:txBody>
      </p:sp>
    </p:spTree>
    <p:extLst>
      <p:ext uri="{BB962C8B-B14F-4D97-AF65-F5344CB8AC3E}">
        <p14:creationId xmlns:p14="http://schemas.microsoft.com/office/powerpoint/2010/main" val="251131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we rotate it back but only use the first PCA component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695325"/>
            <a:ext cx="79533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600200"/>
            <a:ext cx="4953000" cy="4707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124200" y="45720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[200 * 1]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3000" y="4572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[ 1 * 2 ]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8400" y="4572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[200 * 2]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2438400"/>
            <a:ext cx="2553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one linear component,</a:t>
            </a:r>
          </a:p>
          <a:p>
            <a:r>
              <a:rPr lang="en-US" dirty="0"/>
              <a:t>we can only hold linear</a:t>
            </a:r>
          </a:p>
          <a:p>
            <a:r>
              <a:rPr lang="en-US" dirty="0"/>
              <a:t>Information…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711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 course, if we use both components, we can get the original </a:t>
            </a:r>
            <a:r>
              <a:rPr lang="en-US"/>
              <a:t>data back…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447800"/>
            <a:ext cx="538204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838200"/>
            <a:ext cx="80676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7347" y="533400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[200 * 2] * [2,2] = [200 * 2]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0"/>
            <a:ext cx="455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alternative syntax (but identical results…)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66675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286000"/>
            <a:ext cx="399903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09600"/>
            <a:ext cx="7181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0"/>
            <a:ext cx="455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alternative syntax (but identical results…)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758332"/>
            <a:ext cx="4953000" cy="464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0"/>
            <a:ext cx="455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alternative syntax (but identical results…)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533400"/>
            <a:ext cx="70866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143000"/>
            <a:ext cx="5210573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1976</Words>
  <Application>Microsoft Office PowerPoint</Application>
  <PresentationFormat>On-screen Show (4:3)</PresentationFormat>
  <Paragraphs>276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ＭＳ Ｐゴシック</vt:lpstr>
      <vt:lpstr>Arial</vt:lpstr>
      <vt:lpstr>Calibri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112</cp:revision>
  <dcterms:created xsi:type="dcterms:W3CDTF">2006-08-16T00:00:00Z</dcterms:created>
  <dcterms:modified xsi:type="dcterms:W3CDTF">2018-04-16T19:00:54Z</dcterms:modified>
</cp:coreProperties>
</file>