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62" r:id="rId4"/>
    <p:sldId id="284" r:id="rId5"/>
    <p:sldId id="263" r:id="rId6"/>
    <p:sldId id="264" r:id="rId7"/>
    <p:sldId id="26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306" r:id="rId16"/>
    <p:sldId id="307" r:id="rId17"/>
    <p:sldId id="305" r:id="rId18"/>
    <p:sldId id="294" r:id="rId19"/>
    <p:sldId id="296" r:id="rId20"/>
    <p:sldId id="298" r:id="rId21"/>
    <p:sldId id="295" r:id="rId22"/>
    <p:sldId id="299" r:id="rId23"/>
    <p:sldId id="300" r:id="rId24"/>
    <p:sldId id="301" r:id="rId25"/>
    <p:sldId id="302" r:id="rId26"/>
    <p:sldId id="303" r:id="rId27"/>
    <p:sldId id="304" r:id="rId28"/>
    <p:sldId id="25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33BE-9A27-46F1-8A36-5C9C65FB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5106A-686C-4496-B5FC-E800B4CEE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6575-D585-4B44-972C-53644510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E02A-63C6-4A80-A7F9-88B4007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A43B-CEA8-499C-925F-637C2A95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6F89-94F0-4AA2-8AC9-2283D4C2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510A1-120A-4926-971E-F603D297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698D-D22B-4B6D-B4C7-AEF8A50F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CC2B-B8D2-4CFC-80EE-52C8A4D4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87B3-2A5B-4811-8B91-4A17D49B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2674D-2901-4CE9-8248-C7A55C1DF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72FF-020C-4305-BE75-DA4C3DBB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C9F3-2AAD-4355-9670-241E360A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0736-8DAF-4EB9-A6A7-09B0E802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2360-DCBC-4984-AB61-5D56DE33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5AD5-3FA1-45FD-8DDD-B8D62087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297D-A024-42CB-9ACA-C5EDAECA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6393-D1B6-4AB8-B7DA-34423246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32BA-CACC-4C6B-9210-A99C1449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F117-B82F-487A-99F5-5783C8E6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E1D7-8F45-4EF8-98BD-F8AA1B6D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A221-8C6A-447F-919B-549A9E9B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C612-2A3C-4330-8A36-3BDB7251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0912-C237-437C-84EE-18089776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FCFE-AA00-4F4B-895E-7B045C48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11A0-3104-4357-A6FA-9CEB5B24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F678-67CA-4008-A4C6-EE893A626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C7CF8-9F00-4E0F-B0A4-7FB77DCB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03B82-0A40-4109-A6B6-B928EC9E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4A24-8EC2-4E9D-9BB0-BAB621BF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4DB05-1EEE-4FFB-969F-C7B5F885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2527-54C5-4872-B189-A452497C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B14A-C563-4772-A868-F1C28D8C9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9453-4FEE-4CD4-92B2-3BFDB426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99D22-24C1-46A0-BE25-C29E64FA9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67E1-4C8E-42A1-92CB-7FCD1D6D7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7369F-B3C5-4317-95B0-B058238E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146DA-56F2-40FA-BD5C-78C908F1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D63EC-D005-4005-9C87-01B0F839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85A-5549-47DA-B8CC-2AD00D74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32E31-A665-41D3-B85B-204DF357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A813C-1381-4B1F-AF37-5783D5EC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3FB97-F2B8-463B-B1C6-4CA45BAE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F9A5D-C762-4A77-B222-2F7E014B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F5309-CD02-4716-ADE5-9F4118D2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123BF-5A1C-4F61-9EF4-C377F30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B2B7-151C-4C77-888E-35B75E99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BA0-F5D8-4F92-9394-A39EF9BB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6883-C268-4875-A671-D0D00AB2C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1D1A-39B0-4626-8B2E-4D07B63D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A4ABD-7778-4D0F-B6ED-23F5890F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1CF00-B4B8-4BF9-A6CC-268C5756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85FA-5B9D-4CA5-A9F4-B4F81F2A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FABF6-06B0-41F8-966F-EB692E381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F2D1E-3F93-411C-B5F2-DBFE9E03B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94D9-42BD-4E7F-9951-75CDE560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867E1-53EB-4699-893A-69AFB646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6C865-D5AF-442F-834E-4B09F8A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3C7F6-82AC-48E0-84B0-074E7614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3A9E-1D00-4E6E-9697-09826E54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E128-86C3-4A60-A0C8-CCAADAA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31E0-4856-4DE4-BAFF-0FAAB821BF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C8ED-F157-42A0-AC7A-EB2BB629B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4808-F0D0-413F-95BA-76028C393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0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86F12-9D23-4775-A4AB-E20859283CEA}"/>
              </a:ext>
            </a:extLst>
          </p:cNvPr>
          <p:cNvSpPr txBox="1"/>
          <p:nvPr/>
        </p:nvSpPr>
        <p:spPr>
          <a:xfrm>
            <a:off x="684286" y="75089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121614-CB59-4B5B-B714-D051E0E9DC4C}"/>
              </a:ext>
            </a:extLst>
          </p:cNvPr>
          <p:cNvSpPr txBox="1"/>
          <p:nvPr/>
        </p:nvSpPr>
        <p:spPr>
          <a:xfrm>
            <a:off x="1398850" y="42387"/>
            <a:ext cx="710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working directory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what your operating systems sees.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case, there is a file called “HelloWorld.java” in a 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0EBB4-F1F2-4655-848C-E0A69105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4" y="981012"/>
            <a:ext cx="6827591" cy="543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EA65B-22B9-47E8-A09A-6A491D08DC88}"/>
              </a:ext>
            </a:extLst>
          </p:cNvPr>
          <p:cNvSpPr txBox="1"/>
          <p:nvPr/>
        </p:nvSpPr>
        <p:spPr>
          <a:xfrm>
            <a:off x="7745150" y="1362517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we type “status”,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tells us that what is in our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directory is up to date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 local git database.</a:t>
            </a:r>
          </a:p>
        </p:txBody>
      </p:sp>
    </p:spTree>
    <p:extLst>
      <p:ext uri="{BB962C8B-B14F-4D97-AF65-F5344CB8AC3E}">
        <p14:creationId xmlns:p14="http://schemas.microsoft.com/office/powerpoint/2010/main" val="148664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1C7D0-C9B9-41D1-8AE8-A2C425E5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9" y="607432"/>
            <a:ext cx="7914707" cy="2759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72A5D-F963-4689-B833-58FE3118F817}"/>
              </a:ext>
            </a:extLst>
          </p:cNvPr>
          <p:cNvSpPr txBox="1"/>
          <p:nvPr/>
        </p:nvSpPr>
        <p:spPr>
          <a:xfrm>
            <a:off x="744842" y="96887"/>
            <a:ext cx="574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say we use a text editor to change our Java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E4569-4024-4FD6-91EE-07A688A8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9" y="4153953"/>
            <a:ext cx="8635327" cy="2550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7D2CC-C889-4813-B8DA-24627426760D}"/>
              </a:ext>
            </a:extLst>
          </p:cNvPr>
          <p:cNvSpPr txBox="1"/>
          <p:nvPr/>
        </p:nvSpPr>
        <p:spPr>
          <a:xfrm>
            <a:off x="423893" y="3633377"/>
            <a:ext cx="102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status sees the changed file in our working directory but the changes have not yet been staged</a:t>
            </a:r>
          </a:p>
        </p:txBody>
      </p:sp>
    </p:spTree>
    <p:extLst>
      <p:ext uri="{BB962C8B-B14F-4D97-AF65-F5344CB8AC3E}">
        <p14:creationId xmlns:p14="http://schemas.microsoft.com/office/powerpoint/2010/main" val="408344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EC58B1-71EF-4529-A01B-92CAD61452BA}"/>
              </a:ext>
            </a:extLst>
          </p:cNvPr>
          <p:cNvSpPr txBox="1"/>
          <p:nvPr/>
        </p:nvSpPr>
        <p:spPr>
          <a:xfrm>
            <a:off x="514350" y="54499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stage the change to file by typing git add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62319-6842-4EE0-B7A6-1C634C04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7" y="567491"/>
            <a:ext cx="9877110" cy="3649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77B4A-66DB-4311-A8BC-D29A560FBDB7}"/>
              </a:ext>
            </a:extLst>
          </p:cNvPr>
          <p:cNvSpPr txBox="1"/>
          <p:nvPr/>
        </p:nvSpPr>
        <p:spPr>
          <a:xfrm>
            <a:off x="514350" y="4384273"/>
            <a:ext cx="820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change to the file is now staged, but has not yet been committed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61120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2BB3F-E94B-4278-98E5-924A52C9615E}"/>
              </a:ext>
            </a:extLst>
          </p:cNvPr>
          <p:cNvSpPr txBox="1"/>
          <p:nvPr/>
        </p:nvSpPr>
        <p:spPr>
          <a:xfrm>
            <a:off x="902289" y="363338"/>
            <a:ext cx="823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commit the changes to our local copy of the git repository we use git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B5F2A-E4A0-4493-8D99-8C8AFE02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5" y="971807"/>
            <a:ext cx="7472646" cy="27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07E8A0-0DA1-4427-B582-0AB3EF8A2984}"/>
              </a:ext>
            </a:extLst>
          </p:cNvPr>
          <p:cNvSpPr txBox="1"/>
          <p:nvPr/>
        </p:nvSpPr>
        <p:spPr>
          <a:xfrm>
            <a:off x="812461" y="79724"/>
            <a:ext cx="73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the changes are not yet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where we can see them.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push the changes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use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A557F-993D-4053-91F4-60B3C5FA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2" y="1748012"/>
            <a:ext cx="9052609" cy="39261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0B55A6-6321-43FA-8F28-D46BDCFA3505}"/>
              </a:ext>
            </a:extLst>
          </p:cNvPr>
          <p:cNvCxnSpPr/>
          <p:nvPr/>
        </p:nvCxnSpPr>
        <p:spPr>
          <a:xfrm flipH="1">
            <a:off x="5353176" y="1138460"/>
            <a:ext cx="629786" cy="64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0CF5C8-6A04-4230-BD39-FC1A2B068708}"/>
              </a:ext>
            </a:extLst>
          </p:cNvPr>
          <p:cNvSpPr txBox="1"/>
          <p:nvPr/>
        </p:nvSpPr>
        <p:spPr>
          <a:xfrm>
            <a:off x="6049570" y="695052"/>
            <a:ext cx="459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remote gives us a list of remote repositories</a:t>
            </a:r>
          </a:p>
          <a:p>
            <a:r>
              <a:rPr lang="en-US" dirty="0"/>
              <a:t>(there can be more than one)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99910-2C9B-4471-8A75-B3835A042629}"/>
              </a:ext>
            </a:extLst>
          </p:cNvPr>
          <p:cNvSpPr txBox="1"/>
          <p:nvPr/>
        </p:nvSpPr>
        <p:spPr>
          <a:xfrm>
            <a:off x="1065791" y="5970850"/>
            <a:ext cx="776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-  the name of the remote repository (currently the only remote repository)</a:t>
            </a:r>
          </a:p>
          <a:p>
            <a:r>
              <a:rPr lang="en-US" dirty="0"/>
              <a:t>master – the name of the remote branch (currently the only branch)</a:t>
            </a:r>
          </a:p>
        </p:txBody>
      </p:sp>
    </p:spTree>
    <p:extLst>
      <p:ext uri="{BB962C8B-B14F-4D97-AF65-F5344CB8AC3E}">
        <p14:creationId xmlns:p14="http://schemas.microsoft.com/office/powerpoint/2010/main" val="287250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C2BF11-BA4A-18C6-7E04-ED42034D3BC0}"/>
              </a:ext>
            </a:extLst>
          </p:cNvPr>
          <p:cNvSpPr txBox="1"/>
          <p:nvPr/>
        </p:nvSpPr>
        <p:spPr>
          <a:xfrm>
            <a:off x="810491" y="361604"/>
            <a:ext cx="9108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further complication is that your password is not your password from the website.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to generate a “temporary” password (or “token”) from the website…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settings-&gt; Developer Settings -&gt;Personal Access Tokens -&gt; Generate New Token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E34235-F279-F4F6-8AAE-5528E6C36E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64258"/>
              </p:ext>
            </p:extLst>
          </p:nvPr>
        </p:nvGraphicFramePr>
        <p:xfrm>
          <a:off x="1675553" y="1513635"/>
          <a:ext cx="7559126" cy="441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907840" imgH="5196960" progId="PBrush">
                  <p:embed/>
                </p:oleObj>
              </mc:Choice>
              <mc:Fallback>
                <p:oleObj name="Bitmap Image" r:id="rId2" imgW="8907840" imgH="5196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5553" y="1513635"/>
                        <a:ext cx="7559126" cy="441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F249D3-4256-C1A2-4016-BF5A14049FDF}"/>
              </a:ext>
            </a:extLst>
          </p:cNvPr>
          <p:cNvCxnSpPr/>
          <p:nvPr/>
        </p:nvCxnSpPr>
        <p:spPr>
          <a:xfrm>
            <a:off x="1109748" y="4513811"/>
            <a:ext cx="677487" cy="44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1A9AAE-33A4-540F-399F-ECFC5CE6B3B2}"/>
              </a:ext>
            </a:extLst>
          </p:cNvPr>
          <p:cNvSpPr txBox="1"/>
          <p:nvPr/>
        </p:nvSpPr>
        <p:spPr>
          <a:xfrm>
            <a:off x="0" y="4206132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usually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 click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everything…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4F17-DF90-6C2F-028C-AB4A2C321512}"/>
              </a:ext>
            </a:extLst>
          </p:cNvPr>
          <p:cNvSpPr txBox="1"/>
          <p:nvPr/>
        </p:nvSpPr>
        <p:spPr>
          <a:xfrm>
            <a:off x="8458200" y="1882833"/>
            <a:ext cx="2319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bit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tedious from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command line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FC305-1C45-6D04-3CD8-9D1850C08236}"/>
              </a:ext>
            </a:extLst>
          </p:cNvPr>
          <p:cNvSpPr txBox="1"/>
          <p:nvPr/>
        </p:nvSpPr>
        <p:spPr>
          <a:xfrm>
            <a:off x="8062861" y="3852148"/>
            <a:ext cx="41811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use </a:t>
            </a:r>
          </a:p>
          <a:p>
            <a:r>
              <a:rPr lang="en-US" dirty="0"/>
              <a:t>“git config --global </a:t>
            </a:r>
            <a:r>
              <a:rPr lang="en-US" dirty="0" err="1"/>
              <a:t>credential.helper</a:t>
            </a:r>
            <a:r>
              <a:rPr lang="en-US" dirty="0"/>
              <a:t> store”</a:t>
            </a:r>
          </a:p>
          <a:p>
            <a:endParaRPr lang="en-US" dirty="0"/>
          </a:p>
          <a:p>
            <a:r>
              <a:rPr lang="en-US" dirty="0"/>
              <a:t>you won’t have to keep reentering</a:t>
            </a:r>
          </a:p>
          <a:p>
            <a:r>
              <a:rPr lang="en-US" dirty="0"/>
              <a:t>the password but this stores your </a:t>
            </a:r>
          </a:p>
          <a:p>
            <a:r>
              <a:rPr lang="en-US" dirty="0"/>
              <a:t>password in plain text.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D420C-7585-571D-5C62-871D2C2D548F}"/>
              </a:ext>
            </a:extLst>
          </p:cNvPr>
          <p:cNvSpPr txBox="1"/>
          <p:nvPr/>
        </p:nvSpPr>
        <p:spPr>
          <a:xfrm>
            <a:off x="5455116" y="5924360"/>
            <a:ext cx="6149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https://stackoverflow.com/questions/35942754/how-can-i-save-username-and-password-in-git</a:t>
            </a:r>
          </a:p>
        </p:txBody>
      </p:sp>
    </p:spTree>
    <p:extLst>
      <p:ext uri="{BB962C8B-B14F-4D97-AF65-F5344CB8AC3E}">
        <p14:creationId xmlns:p14="http://schemas.microsoft.com/office/powerpoint/2010/main" val="198245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FBB37C-0802-A894-C880-B489EA1B966C}"/>
              </a:ext>
            </a:extLst>
          </p:cNvPr>
          <p:cNvSpPr txBox="1"/>
          <p:nvPr/>
        </p:nvSpPr>
        <p:spPr>
          <a:xfrm>
            <a:off x="802178" y="594360"/>
            <a:ext cx="1114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Sometimes, the easiest way to deal with permissions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to download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credential manager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FFA93-5E6B-F112-45DF-581CFF62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04" y="1171297"/>
            <a:ext cx="6384022" cy="48289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9DB57-EAC3-EFBF-20DE-666EFC6CA2B7}"/>
              </a:ext>
            </a:extLst>
          </p:cNvPr>
          <p:cNvSpPr txBox="1"/>
          <p:nvPr/>
        </p:nvSpPr>
        <p:spPr>
          <a:xfrm>
            <a:off x="870065" y="6152448"/>
            <a:ext cx="10451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https://docs.github.com/en/get-started/getting-started-with-git/caching-your-github-credentials-in-git</a:t>
            </a:r>
          </a:p>
        </p:txBody>
      </p:sp>
    </p:spTree>
    <p:extLst>
      <p:ext uri="{BB962C8B-B14F-4D97-AF65-F5344CB8AC3E}">
        <p14:creationId xmlns:p14="http://schemas.microsoft.com/office/powerpoint/2010/main" val="82420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2A304-53A0-49F3-BBDB-C0C383FEE68B}"/>
              </a:ext>
            </a:extLst>
          </p:cNvPr>
          <p:cNvSpPr txBox="1"/>
          <p:nvPr/>
        </p:nvSpPr>
        <p:spPr>
          <a:xfrm>
            <a:off x="914400" y="541538"/>
            <a:ext cx="74174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October 2020, the default branch will be “main” instead of master.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for new repositories, the command is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push origin main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older repositories: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46165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7BC04F-FADA-4501-B14C-2EE4D053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9" y="993124"/>
            <a:ext cx="8971914" cy="5680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9077B-5471-40BA-927F-3136AFB3035E}"/>
              </a:ext>
            </a:extLst>
          </p:cNvPr>
          <p:cNvSpPr txBox="1"/>
          <p:nvPr/>
        </p:nvSpPr>
        <p:spPr>
          <a:xfrm>
            <a:off x="968898" y="339115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changes are now visible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 the world can see them since this is a public repository)</a:t>
            </a:r>
          </a:p>
        </p:txBody>
      </p:sp>
    </p:spTree>
    <p:extLst>
      <p:ext uri="{BB962C8B-B14F-4D97-AF65-F5344CB8AC3E}">
        <p14:creationId xmlns:p14="http://schemas.microsoft.com/office/powerpoint/2010/main" val="325146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EA824-4275-423E-B29E-68999C559143}"/>
              </a:ext>
            </a:extLst>
          </p:cNvPr>
          <p:cNvSpPr txBox="1"/>
          <p:nvPr/>
        </p:nvSpPr>
        <p:spPr>
          <a:xfrm>
            <a:off x="508673" y="90835"/>
            <a:ext cx="1091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log will give us a history of our commits and git diff allows us to compare the current checkout commit with any</a:t>
            </a:r>
          </a:p>
          <a:p>
            <a:r>
              <a:rPr lang="en-US" dirty="0"/>
              <a:t>other commit…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0D549-C2D3-4F69-AEC5-F2BD6E42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3" y="718998"/>
            <a:ext cx="8947396" cy="3415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F2C3B-E07E-477A-BD0F-F29D4157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57" y="4158825"/>
            <a:ext cx="7811952" cy="2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18229-B135-4E0D-B33E-6D08F2C07C9A}"/>
              </a:ext>
            </a:extLst>
          </p:cNvPr>
          <p:cNvSpPr txBox="1"/>
          <p:nvPr/>
        </p:nvSpPr>
        <p:spPr>
          <a:xfrm>
            <a:off x="981012" y="872012"/>
            <a:ext cx="89050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Find your Java book and start to read it.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You want to start to read about classes and Object Oriented design.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Read up through the “basics” and “branching” chapters in the “Pro Git” book.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https://git-scm.com/book/en/v2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5848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1509" y="1849931"/>
            <a:ext cx="7924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95071" y="631299"/>
            <a:ext cx="822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(which we will work on installing next week) will give us much prettier </a:t>
            </a:r>
          </a:p>
          <a:p>
            <a:r>
              <a:rPr lang="en-US" dirty="0"/>
              <a:t>results from git diff than the command line git diff (but we will get there next week…)</a:t>
            </a:r>
          </a:p>
        </p:txBody>
      </p:sp>
    </p:spTree>
    <p:extLst>
      <p:ext uri="{BB962C8B-B14F-4D97-AF65-F5344CB8AC3E}">
        <p14:creationId xmlns:p14="http://schemas.microsoft.com/office/powerpoint/2010/main" val="407913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8E83B9-E47D-4D9F-AB89-1BE72E06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7" y="654008"/>
            <a:ext cx="5996104" cy="3663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4C54F-16A7-4252-B67A-CEE65B57F2D4}"/>
              </a:ext>
            </a:extLst>
          </p:cNvPr>
          <p:cNvSpPr txBox="1"/>
          <p:nvPr/>
        </p:nvSpPr>
        <p:spPr>
          <a:xfrm>
            <a:off x="756954" y="205889"/>
            <a:ext cx="653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actually directly edit the remote repository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97936-B513-4198-94F0-70B75A04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774" y="3818173"/>
            <a:ext cx="6537046" cy="27256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94E21A-AD94-4004-9E0A-0C6D4AA9C608}"/>
              </a:ext>
            </a:extLst>
          </p:cNvPr>
          <p:cNvCxnSpPr/>
          <p:nvPr/>
        </p:nvCxnSpPr>
        <p:spPr>
          <a:xfrm>
            <a:off x="3942213" y="6394744"/>
            <a:ext cx="85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4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943F7-FED5-4CE6-A19D-3CF6777ABCCD}"/>
              </a:ext>
            </a:extLst>
          </p:cNvPr>
          <p:cNvSpPr txBox="1"/>
          <p:nvPr/>
        </p:nvSpPr>
        <p:spPr>
          <a:xfrm>
            <a:off x="908342" y="-66613"/>
            <a:ext cx="107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if we try and make a local change and commit it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will have a conflict,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we will need to resolve…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2DD81-AA08-42A4-9E1C-BABF7B2B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3" y="930848"/>
            <a:ext cx="7429950" cy="53367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190F1-EF15-4782-9AD7-7CF2FD4C14AA}"/>
              </a:ext>
            </a:extLst>
          </p:cNvPr>
          <p:cNvCxnSpPr/>
          <p:nvPr/>
        </p:nvCxnSpPr>
        <p:spPr>
          <a:xfrm flipH="1">
            <a:off x="5855793" y="3342707"/>
            <a:ext cx="317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35B05-8B02-42A6-B970-07F125B9913F}"/>
              </a:ext>
            </a:extLst>
          </p:cNvPr>
          <p:cNvSpPr txBox="1"/>
          <p:nvPr/>
        </p:nvSpPr>
        <p:spPr>
          <a:xfrm>
            <a:off x="8932051" y="2961203"/>
            <a:ext cx="2663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Fine.  Stage our change to </a:t>
            </a:r>
          </a:p>
          <a:p>
            <a:r>
              <a:rPr lang="en-US" dirty="0"/>
              <a:t>the local git </a:t>
            </a:r>
            <a:r>
              <a:rPr lang="en-US" dirty="0" err="1"/>
              <a:t>db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18DD40-C7CB-4FD6-863A-77282B2F88EB}"/>
              </a:ext>
            </a:extLst>
          </p:cNvPr>
          <p:cNvCxnSpPr>
            <a:cxnSpLocks/>
          </p:cNvCxnSpPr>
          <p:nvPr/>
        </p:nvCxnSpPr>
        <p:spPr>
          <a:xfrm flipH="1" flipV="1">
            <a:off x="6789370" y="3803947"/>
            <a:ext cx="1743011" cy="10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88ECFB-8520-434F-94BD-4AE821BADE23}"/>
              </a:ext>
            </a:extLst>
          </p:cNvPr>
          <p:cNvSpPr txBox="1"/>
          <p:nvPr/>
        </p:nvSpPr>
        <p:spPr>
          <a:xfrm>
            <a:off x="8642391" y="3628335"/>
            <a:ext cx="29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Fine.  Commit to our local db.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820376-AF82-465E-BB99-E69C01A9EB74}"/>
              </a:ext>
            </a:extLst>
          </p:cNvPr>
          <p:cNvCxnSpPr>
            <a:cxnSpLocks/>
          </p:cNvCxnSpPr>
          <p:nvPr/>
        </p:nvCxnSpPr>
        <p:spPr>
          <a:xfrm flipH="1" flipV="1">
            <a:off x="5655252" y="4577021"/>
            <a:ext cx="2987139" cy="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C10E8E-477A-487C-B6E2-4C498C3F4CA9}"/>
              </a:ext>
            </a:extLst>
          </p:cNvPr>
          <p:cNvSpPr txBox="1"/>
          <p:nvPr/>
        </p:nvSpPr>
        <p:spPr>
          <a:xfrm>
            <a:off x="8746346" y="4507413"/>
            <a:ext cx="2924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 There are changes to the</a:t>
            </a:r>
          </a:p>
          <a:p>
            <a:r>
              <a:rPr lang="en-US" dirty="0"/>
              <a:t>remote database that we will</a:t>
            </a:r>
          </a:p>
          <a:p>
            <a:r>
              <a:rPr lang="en-US" dirty="0"/>
              <a:t>need to resolve..</a:t>
            </a:r>
          </a:p>
        </p:txBody>
      </p:sp>
    </p:spTree>
    <p:extLst>
      <p:ext uri="{BB962C8B-B14F-4D97-AF65-F5344CB8AC3E}">
        <p14:creationId xmlns:p14="http://schemas.microsoft.com/office/powerpoint/2010/main" val="1239844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2DC82-B1B9-4FDC-9598-8206E41D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8" y="952058"/>
            <a:ext cx="9022289" cy="3092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C8CE36-690A-4281-956E-6A47CF3C5407}"/>
              </a:ext>
            </a:extLst>
          </p:cNvPr>
          <p:cNvSpPr txBox="1"/>
          <p:nvPr/>
        </p:nvSpPr>
        <p:spPr>
          <a:xfrm>
            <a:off x="617674" y="387560"/>
            <a:ext cx="102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fetch grabs the latest commits from the remote database but does not merge them into our work.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F9277-807A-40B7-BA25-FBE221107B25}"/>
              </a:ext>
            </a:extLst>
          </p:cNvPr>
          <p:cNvSpPr txBox="1"/>
          <p:nvPr/>
        </p:nvSpPr>
        <p:spPr>
          <a:xfrm>
            <a:off x="770074" y="4391328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merge here tries to merge, but we will have to deal with the conflict first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D12B8-4B1A-47FF-B012-39EF7F44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0" y="4738791"/>
            <a:ext cx="9204556" cy="17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7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A5531-BA85-44CA-BE99-0104FB93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14" y="308773"/>
            <a:ext cx="7327311" cy="3244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6E735-BB5B-46CD-B6C3-E981C4D5D325}"/>
              </a:ext>
            </a:extLst>
          </p:cNvPr>
          <p:cNvSpPr txBox="1"/>
          <p:nvPr/>
        </p:nvSpPr>
        <p:spPr>
          <a:xfrm>
            <a:off x="1641075" y="-60560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indicates to us where the conflict is…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42EC4-967E-4B95-8926-CD4120B5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7" y="4082692"/>
            <a:ext cx="7087601" cy="2584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4E859-3B97-4D6D-9E22-215B923BFB7D}"/>
              </a:ext>
            </a:extLst>
          </p:cNvPr>
          <p:cNvSpPr txBox="1"/>
          <p:nvPr/>
        </p:nvSpPr>
        <p:spPr>
          <a:xfrm>
            <a:off x="2567587" y="3772657"/>
            <a:ext cx="416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a text editor to resolve the conflict</a:t>
            </a:r>
          </a:p>
        </p:txBody>
      </p:sp>
    </p:spTree>
    <p:extLst>
      <p:ext uri="{BB962C8B-B14F-4D97-AF65-F5344CB8AC3E}">
        <p14:creationId xmlns:p14="http://schemas.microsoft.com/office/powerpoint/2010/main" val="128994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D21CB-8B08-4DB0-8C55-AC9AC817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0" y="1257791"/>
            <a:ext cx="10624152" cy="5367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29DB3-B4AF-48A6-B0C7-F076317878E0}"/>
              </a:ext>
            </a:extLst>
          </p:cNvPr>
          <p:cNvSpPr txBox="1"/>
          <p:nvPr/>
        </p:nvSpPr>
        <p:spPr>
          <a:xfrm>
            <a:off x="726675" y="405727"/>
            <a:ext cx="1012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conflict resolved, we stage (with git add), commit to the local repository (with git commit)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finally push to the remote repository…</a:t>
            </a:r>
          </a:p>
        </p:txBody>
      </p:sp>
    </p:spTree>
    <p:extLst>
      <p:ext uri="{BB962C8B-B14F-4D97-AF65-F5344CB8AC3E}">
        <p14:creationId xmlns:p14="http://schemas.microsoft.com/office/powerpoint/2010/main" val="335453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A4435-8BC1-4BC4-9BB1-6618B121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5" y="36333"/>
            <a:ext cx="8784809" cy="650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42199-DC88-4AB1-8A66-7149C7E5E5CB}"/>
              </a:ext>
            </a:extLst>
          </p:cNvPr>
          <p:cNvSpPr txBox="1"/>
          <p:nvPr/>
        </p:nvSpPr>
        <p:spPr>
          <a:xfrm>
            <a:off x="9398336" y="551062"/>
            <a:ext cx="2543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log shows the </a:t>
            </a:r>
          </a:p>
          <a:p>
            <a:r>
              <a:rPr lang="en-US" dirty="0"/>
              <a:t>entire history of commits</a:t>
            </a:r>
          </a:p>
          <a:p>
            <a:r>
              <a:rPr lang="en-US" dirty="0"/>
              <a:t>(both local and remote)</a:t>
            </a:r>
          </a:p>
        </p:txBody>
      </p:sp>
    </p:spTree>
    <p:extLst>
      <p:ext uri="{BB962C8B-B14F-4D97-AF65-F5344CB8AC3E}">
        <p14:creationId xmlns:p14="http://schemas.microsoft.com/office/powerpoint/2010/main" val="2585424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D7D82D-AE7E-4588-811F-BC5859601887}"/>
              </a:ext>
            </a:extLst>
          </p:cNvPr>
          <p:cNvSpPr txBox="1"/>
          <p:nvPr/>
        </p:nvSpPr>
        <p:spPr>
          <a:xfrm>
            <a:off x="799341" y="236167"/>
            <a:ext cx="88793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us to do a lot of these interactions via GUI, where in some ways it 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see what is going on, but it is also easier to make a mistake.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same repository, you can switch back and forth between Eclipse and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 (Eclipse just executes command line instructions).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A3B7A-C96F-4496-A8B8-B3866030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450" y="1604742"/>
            <a:ext cx="6276341" cy="49559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417D7D-994A-42CB-AD50-8C6B9BD88D80}"/>
              </a:ext>
            </a:extLst>
          </p:cNvPr>
          <p:cNvCxnSpPr/>
          <p:nvPr/>
        </p:nvCxnSpPr>
        <p:spPr>
          <a:xfrm>
            <a:off x="3566766" y="5274453"/>
            <a:ext cx="423894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BEED8F-7A63-4E2E-BF0B-1920D0B4FE25}"/>
              </a:ext>
            </a:extLst>
          </p:cNvPr>
          <p:cNvSpPr txBox="1"/>
          <p:nvPr/>
        </p:nvSpPr>
        <p:spPr>
          <a:xfrm>
            <a:off x="1786411" y="4705224"/>
            <a:ext cx="1779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about to </a:t>
            </a:r>
          </a:p>
          <a:p>
            <a:r>
              <a:rPr lang="en-US" dirty="0"/>
              <a:t>push this lecture</a:t>
            </a:r>
          </a:p>
          <a:p>
            <a:r>
              <a:rPr lang="en-US" dirty="0"/>
              <a:t>to </a:t>
            </a:r>
            <a:r>
              <a:rPr lang="en-US" dirty="0" err="1"/>
              <a:t>github</a:t>
            </a:r>
            <a:r>
              <a:rPr lang="en-US" dirty="0"/>
              <a:t> via the </a:t>
            </a:r>
          </a:p>
          <a:p>
            <a:r>
              <a:rPr lang="en-US" dirty="0"/>
              <a:t>Eclipse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29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93607-CE29-4DFE-B2B6-7E1618AC7386}"/>
              </a:ext>
            </a:extLst>
          </p:cNvPr>
          <p:cNvSpPr txBox="1"/>
          <p:nvPr/>
        </p:nvSpPr>
        <p:spPr>
          <a:xfrm>
            <a:off x="993123" y="678230"/>
            <a:ext cx="6250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next lab will give us all some practice dealing with git…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5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273" y="222037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GitHub</a:t>
            </a:r>
            <a:r>
              <a:rPr lang="en-US" dirty="0"/>
              <a:t> account…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384532"/>
            <a:ext cx="240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https://github.com/join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7D1FF-2216-431E-9552-CB33CA40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901"/>
            <a:ext cx="12192000" cy="4756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9E8DAB-610A-40BE-B230-47AFBEA040D3}"/>
              </a:ext>
            </a:extLst>
          </p:cNvPr>
          <p:cNvSpPr txBox="1"/>
          <p:nvPr/>
        </p:nvSpPr>
        <p:spPr>
          <a:xfrm>
            <a:off x="1453352" y="5867902"/>
            <a:ext cx="899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Presumably most of you will “join for free”.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make a private repository (and invite me)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if you are ok with the world seeing your code, you can make public repositories</a:t>
            </a:r>
          </a:p>
        </p:txBody>
      </p:sp>
    </p:spTree>
    <p:extLst>
      <p:ext uri="{BB962C8B-B14F-4D97-AF65-F5344CB8AC3E}">
        <p14:creationId xmlns:p14="http://schemas.microsoft.com/office/powerpoint/2010/main" val="388197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541DF-4BD4-4B10-8F94-7A6F11CC0294}"/>
              </a:ext>
            </a:extLst>
          </p:cNvPr>
          <p:cNvSpPr txBox="1"/>
          <p:nvPr/>
        </p:nvSpPr>
        <p:spPr>
          <a:xfrm>
            <a:off x="2355640" y="429950"/>
            <a:ext cx="6276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GIT for your local OS (Google git and your OS 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(if you are running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might already be there; type “git”)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407F-4531-43C3-88BD-C746D0B798DD}"/>
              </a:ext>
            </a:extLst>
          </p:cNvPr>
          <p:cNvSpPr txBox="1"/>
          <p:nvPr/>
        </p:nvSpPr>
        <p:spPr>
          <a:xfrm>
            <a:off x="647951" y="1435181"/>
            <a:ext cx="857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the instructions in the “Pro Git” book (and let me know if you run into problems…)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E3B52-A339-4396-942A-79B172B0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09" y="2156232"/>
            <a:ext cx="7914707" cy="13930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8D47AD-50DC-43B6-AE12-4569F2129036}"/>
              </a:ext>
            </a:extLst>
          </p:cNvPr>
          <p:cNvSpPr/>
          <p:nvPr/>
        </p:nvSpPr>
        <p:spPr>
          <a:xfrm>
            <a:off x="4439136" y="1736479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https://git-scm.com/book/en/v2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B38C1-C401-4987-9480-34BBA1B6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716" y="3549266"/>
            <a:ext cx="6782305" cy="29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9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2633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endParaRPr lang="en-US" dirty="0"/>
          </a:p>
          <a:p>
            <a:r>
              <a:rPr lang="en-US" dirty="0"/>
              <a:t>(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0"/>
            <a:ext cx="757555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20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79078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4495800" y="914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1" y="609600"/>
            <a:ext cx="34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repository a catchy name</a:t>
            </a:r>
          </a:p>
        </p:txBody>
      </p:sp>
    </p:spTree>
    <p:extLst>
      <p:ext uri="{BB962C8B-B14F-4D97-AF65-F5344CB8AC3E}">
        <p14:creationId xmlns:p14="http://schemas.microsoft.com/office/powerpoint/2010/main" val="295825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56496"/>
            <a:ext cx="8458200" cy="39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438401" y="533400"/>
            <a:ext cx="69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create your repository, it will have its own web page at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6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F68E40-92C4-452B-8BCD-E880CC39E853}"/>
              </a:ext>
            </a:extLst>
          </p:cNvPr>
          <p:cNvSpPr txBox="1"/>
          <p:nvPr/>
        </p:nvSpPr>
        <p:spPr>
          <a:xfrm>
            <a:off x="405725" y="484450"/>
            <a:ext cx="115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a git repository on git hub you can use “git clone” to copy the repository onto your local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74D83-D19C-48E7-A353-814DF5B9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7" y="1016986"/>
            <a:ext cx="7842039" cy="36559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0064D2-BB5A-4404-B8DC-8C40399BB753}"/>
              </a:ext>
            </a:extLst>
          </p:cNvPr>
          <p:cNvCxnSpPr/>
          <p:nvPr/>
        </p:nvCxnSpPr>
        <p:spPr>
          <a:xfrm flipH="1">
            <a:off x="8211433" y="1780354"/>
            <a:ext cx="623730" cy="4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462CB1-A868-4AEF-ADD2-83E55ADEF929}"/>
              </a:ext>
            </a:extLst>
          </p:cNvPr>
          <p:cNvSpPr txBox="1"/>
          <p:nvPr/>
        </p:nvSpPr>
        <p:spPr>
          <a:xfrm>
            <a:off x="8835163" y="1742583"/>
            <a:ext cx="2330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Chose “code”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then copy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 to you clipboard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F4B0B-9AAE-4888-A7C5-2210CD61B646}"/>
              </a:ext>
            </a:extLst>
          </p:cNvPr>
          <p:cNvCxnSpPr/>
          <p:nvPr/>
        </p:nvCxnSpPr>
        <p:spPr>
          <a:xfrm flipH="1">
            <a:off x="7993427" y="2703684"/>
            <a:ext cx="623730" cy="4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A995799-C965-462B-90E9-FC1DD485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0" y="4971545"/>
            <a:ext cx="5447291" cy="159904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441A-6109-451D-9CBB-160542944709}"/>
              </a:ext>
            </a:extLst>
          </p:cNvPr>
          <p:cNvCxnSpPr/>
          <p:nvPr/>
        </p:nvCxnSpPr>
        <p:spPr>
          <a:xfrm flipH="1">
            <a:off x="6346299" y="5322898"/>
            <a:ext cx="1005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CB3913-534E-4FB9-92D9-8B85D292F419}"/>
              </a:ext>
            </a:extLst>
          </p:cNvPr>
          <p:cNvSpPr txBox="1"/>
          <p:nvPr/>
        </p:nvSpPr>
        <p:spPr>
          <a:xfrm>
            <a:off x="7297030" y="4959558"/>
            <a:ext cx="387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clone copies the entire repository to</a:t>
            </a:r>
          </a:p>
          <a:p>
            <a:r>
              <a:rPr lang="en-US" dirty="0"/>
              <a:t>your computer</a:t>
            </a:r>
          </a:p>
        </p:txBody>
      </p:sp>
    </p:spTree>
    <p:extLst>
      <p:ext uri="{BB962C8B-B14F-4D97-AF65-F5344CB8AC3E}">
        <p14:creationId xmlns:p14="http://schemas.microsoft.com/office/powerpoint/2010/main" val="23207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2ED892-0911-4B22-B19C-9E58033B68D0}"/>
              </a:ext>
            </a:extLst>
          </p:cNvPr>
          <p:cNvSpPr txBox="1"/>
          <p:nvPr/>
        </p:nvSpPr>
        <p:spPr>
          <a:xfrm>
            <a:off x="823566" y="278559"/>
            <a:ext cx="732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git repository (what you just copied to your machine) has three parts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4BA82-E613-48BA-AF40-AD2E4188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6" y="743049"/>
            <a:ext cx="9622395" cy="5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2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975</Words>
  <Application>Microsoft Office PowerPoint</Application>
  <PresentationFormat>Widescreen</PresentationFormat>
  <Paragraphs>109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41</cp:revision>
  <dcterms:created xsi:type="dcterms:W3CDTF">2020-09-01T01:47:22Z</dcterms:created>
  <dcterms:modified xsi:type="dcterms:W3CDTF">2023-08-23T16:07:49Z</dcterms:modified>
</cp:coreProperties>
</file>