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33" r:id="rId2"/>
    <p:sldId id="331" r:id="rId3"/>
    <p:sldId id="332" r:id="rId4"/>
    <p:sldId id="262" r:id="rId5"/>
    <p:sldId id="263" r:id="rId6"/>
    <p:sldId id="265" r:id="rId7"/>
    <p:sldId id="264" r:id="rId8"/>
    <p:sldId id="269" r:id="rId9"/>
    <p:sldId id="299" r:id="rId10"/>
    <p:sldId id="300" r:id="rId11"/>
    <p:sldId id="334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25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76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34D639-D77A-4700-A20B-0AE3E3F97441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25B2A-8454-4E69-93B5-F46A3DB42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17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90B3C-018C-48B3-ACA0-6D70CF8C189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90B3C-018C-48B3-ACA0-6D70CF8C189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90B3C-018C-48B3-ACA0-6D70CF8C189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B90B3C-018C-48B3-ACA0-6D70CF8C189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4642-4D25-497D-8C70-3FCCF4743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BB239-18C0-4659-88E9-38D142D4B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A8478-E33D-4D39-B2E6-CC70667E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7BAD-67C4-4691-B1DF-16C20F1A869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823F1-AF69-4CD2-9934-4BCD51F56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C81C7-1FE0-4283-ADC3-064BC53A5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7CB2-11B7-4ADF-A0DD-112CC4AC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4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C613-E81F-47B3-94DC-2B14939B4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F4E32-0400-4E1E-B55B-07CBC786F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3E486-FC02-4F98-B288-6118E25D6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7BAD-67C4-4691-B1DF-16C20F1A869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6F922-E17E-43F4-AAEF-414F93EF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59AAA-28B3-4E03-8E92-4545FB9B3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7CB2-11B7-4ADF-A0DD-112CC4AC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00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737B1-1F20-4C83-A686-E1E64101A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E8E2C-D0CF-4A18-907C-7DC3A49D9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87E8D-4BF0-4B33-BD0C-AD9E4758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7BAD-67C4-4691-B1DF-16C20F1A869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3B81F-C311-4E41-9B32-8E26DDFB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7642D-252E-4315-BCE7-10F9D688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7CB2-11B7-4ADF-A0DD-112CC4AC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B28D-269C-426A-B4FF-CC2C95FB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3F3D6-C069-4899-BCEF-BDBB597C2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7DEEE-9F60-42D2-B487-DCAFBEEC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7BAD-67C4-4691-B1DF-16C20F1A869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2FD6F-F56D-43E7-8FF9-702585D6C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5E4AD-BF56-4A32-BEF4-1A2570DB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7CB2-11B7-4ADF-A0DD-112CC4AC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97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8A9EA-EF88-4A1D-8E2B-478DE179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A3E2E-BBC1-4B0E-A4A8-118210948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5AD45-F0DE-43E1-9888-58CBE7E59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7BAD-67C4-4691-B1DF-16C20F1A869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5738F-FA71-4328-8995-02969D54A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E7EDC-7DF3-48A0-867C-66B6AD82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7CB2-11B7-4ADF-A0DD-112CC4AC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2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EB49-9678-4AF7-92D5-951269CF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2D4AD-BF54-402C-BB1F-197E9B046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5CAA0-5A92-4AE9-9F1D-50941B6132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78D84-552D-408E-AE39-4D537F9E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7BAD-67C4-4691-B1DF-16C20F1A869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85E67-DAEF-4061-B98E-2F15C3EC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2D693-A7B5-48B1-9EC2-4C8D64AA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7CB2-11B7-4ADF-A0DD-112CC4AC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1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D954-1F02-4623-A540-93984DD7D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A4983-1D7E-4B1B-B73F-192B17F3E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50121-BF2A-4436-8E49-D2C0B06BC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9A591-FC57-43E7-B5DB-B97E9409E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D55A0-17AC-439D-9163-F69D104C4D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3F3BE5-D747-4C0B-8165-65220B9CD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7BAD-67C4-4691-B1DF-16C20F1A869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7BB1CB-044A-4C36-B706-5540C6EA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7F4D6-A032-4678-9E23-BCE693863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7CB2-11B7-4ADF-A0DD-112CC4AC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55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2674-7E54-4FC4-828D-6C116610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6D233-6A10-427D-87BD-0296700C5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7BAD-67C4-4691-B1DF-16C20F1A869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EED36A-CC89-4609-9CC1-4CD4B048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65447B-11B9-419F-8248-17C90459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7CB2-11B7-4ADF-A0DD-112CC4AC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7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14B1E4-8C82-403D-BF9F-6E8E2DC70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7BAD-67C4-4691-B1DF-16C20F1A869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EB324C-C313-4838-AC85-C447150A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4EA7FA-30EE-46D2-9B1B-472C656D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7CB2-11B7-4ADF-A0DD-112CC4AC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92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9AFF-DB01-4980-B87E-1AD381B1E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3E843-A2A5-48F4-BE04-E0BCCCCCA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6782E-A09E-45D0-83B4-8E21607B6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390BD-F7A8-42EB-AAFC-91E76F706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7BAD-67C4-4691-B1DF-16C20F1A869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0614F-C033-4285-B4A8-5C7F1284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5F8137-0ADA-4AEE-95B6-0DB9E838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7CB2-11B7-4ADF-A0DD-112CC4AC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69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92FB-098D-446C-B35D-82B4FB52B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05529C-CC26-4362-B36B-AF109B3052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19C9C-59CD-4015-A1D0-FBCB35A46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E64BC-5C5F-4E1E-B925-AA0E428C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7BAD-67C4-4691-B1DF-16C20F1A869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DE607-4B5B-45AC-86E1-07E93AF5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9399E-88E3-4652-BCE8-F130BC6B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A7CB2-11B7-4ADF-A0DD-112CC4AC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9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6AAAD1-7963-4A3D-A327-F50BA7024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65A279-F684-40BF-AE00-FAF7FBAC0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0B783-7CBA-474E-BD6B-AF62284D8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67BAD-67C4-4691-B1DF-16C20F1A869D}" type="datetimeFigureOut">
              <a:rPr lang="en-US" smtClean="0"/>
              <a:t>3/1/2021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BBE86-FC57-4CBE-9ADE-60291CECB4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340BA-A0A4-4C91-A9C8-EDAE350F1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A7CB2-11B7-4ADF-A0DD-112CC4AC2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9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66B0B6-3360-40FF-9A1D-436929E4B49B}"/>
              </a:ext>
            </a:extLst>
          </p:cNvPr>
          <p:cNvSpPr txBox="1"/>
          <p:nvPr/>
        </p:nvSpPr>
        <p:spPr>
          <a:xfrm>
            <a:off x="563174" y="454172"/>
            <a:ext cx="73276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 commands for t-test, linear regression and one-way ANOVA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False discovery rate (FDR)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also lectures 10 and 16 (with video lectures from last years class)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https://fodorclasses.github.io/classes/stats2020/stats2020.html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56AC77A-3DEE-4AEA-9CC1-E8389B395634}"/>
              </a:ext>
            </a:extLst>
          </p:cNvPr>
          <p:cNvCxnSpPr/>
          <p:nvPr/>
        </p:nvCxnSpPr>
        <p:spPr>
          <a:xfrm flipH="1">
            <a:off x="6982143" y="599509"/>
            <a:ext cx="805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16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524000"/>
            <a:ext cx="2533650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362201" y="304801"/>
            <a:ext cx="77216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We’ve gained one degree of freedom as now our model has just two parameters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19400" y="1066800"/>
            <a:ext cx="2918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B0 + B1*genotype + error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62200" y="5715000"/>
            <a:ext cx="5778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However, the Matrix form of our equation has not changed: 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01000" y="5638801"/>
            <a:ext cx="24003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514601" y="6096000"/>
            <a:ext cx="7399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still use the ANOVA to determine the significance of both parameters</a:t>
            </a:r>
          </a:p>
        </p:txBody>
      </p:sp>
    </p:spTree>
    <p:extLst>
      <p:ext uri="{BB962C8B-B14F-4D97-AF65-F5344CB8AC3E}">
        <p14:creationId xmlns:p14="http://schemas.microsoft.com/office/powerpoint/2010/main" val="2485500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EE1D28-B08C-4112-BC00-1AB77EE9B3EA}"/>
              </a:ext>
            </a:extLst>
          </p:cNvPr>
          <p:cNvSpPr txBox="1"/>
          <p:nvPr/>
        </p:nvSpPr>
        <p:spPr>
          <a:xfrm>
            <a:off x="563174" y="454172"/>
            <a:ext cx="73276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 commands for t-test, linear regression and one-way ANOVA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False discovery rate (FDR)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also lectures 10 and 16 (with video lectures from last years class)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https://fodorclasses.github.io/classes/stats2020/stats2020.html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7703E3-FDB9-4CA5-AFEC-E42F20886B44}"/>
              </a:ext>
            </a:extLst>
          </p:cNvPr>
          <p:cNvCxnSpPr/>
          <p:nvPr/>
        </p:nvCxnSpPr>
        <p:spPr>
          <a:xfrm flipH="1">
            <a:off x="3481989" y="938624"/>
            <a:ext cx="805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957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609600"/>
            <a:ext cx="662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have 20,000 genes in an </a:t>
            </a:r>
            <a:r>
              <a:rPr lang="en-US" dirty="0" err="1"/>
              <a:t>rna-seq</a:t>
            </a:r>
            <a:r>
              <a:rPr lang="en-US" dirty="0"/>
              <a:t> experiment.</a:t>
            </a:r>
          </a:p>
          <a:p>
            <a:r>
              <a:rPr lang="en-US" dirty="0"/>
              <a:t>You have two conditions (A) and (B).</a:t>
            </a:r>
          </a:p>
          <a:p>
            <a:r>
              <a:rPr lang="en-US" dirty="0"/>
              <a:t>You run them through </a:t>
            </a:r>
            <a:r>
              <a:rPr lang="en-US" dirty="0" err="1"/>
              <a:t>DeSeq</a:t>
            </a:r>
            <a:r>
              <a:rPr lang="en-US" dirty="0"/>
              <a:t> (or any other stats package).</a:t>
            </a:r>
          </a:p>
          <a:p>
            <a:endParaRPr lang="en-US" dirty="0"/>
          </a:p>
          <a:p>
            <a:r>
              <a:rPr lang="en-US" dirty="0"/>
              <a:t>If the null hypothesis is always true (no difference between A and B),</a:t>
            </a:r>
          </a:p>
          <a:p>
            <a:r>
              <a:rPr lang="en-US" dirty="0"/>
              <a:t>the p-values will be uniformly distributed…</a:t>
            </a:r>
          </a:p>
          <a:p>
            <a:endParaRPr lang="en-US" dirty="0"/>
          </a:p>
          <a:p>
            <a:r>
              <a:rPr lang="en-US" dirty="0"/>
              <a:t>We can model this pretty simply: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3733800"/>
            <a:ext cx="3177396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1" y="2667000"/>
            <a:ext cx="4316101" cy="4043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0" y="457200"/>
            <a:ext cx="62478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use a simple </a:t>
            </a:r>
            <a:r>
              <a:rPr lang="en-US" dirty="0">
                <a:solidFill>
                  <a:srgbClr val="FF0000"/>
                </a:solidFill>
              </a:rPr>
              <a:t>threshold of significance </a:t>
            </a:r>
            <a:r>
              <a:rPr lang="en-US" dirty="0"/>
              <a:t>of 0.05, we would </a:t>
            </a:r>
          </a:p>
          <a:p>
            <a:r>
              <a:rPr lang="en-US" dirty="0"/>
              <a:t>expect about 1,000 genes to be called significant even if the null </a:t>
            </a:r>
          </a:p>
          <a:p>
            <a:r>
              <a:rPr lang="en-US" dirty="0"/>
              <a:t>hypothesis were always true..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8401" y="1828800"/>
            <a:ext cx="2200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733800" y="3212069"/>
            <a:ext cx="4613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1,016 genes that have p-values &lt;0.05</a:t>
            </a:r>
          </a:p>
          <a:p>
            <a:r>
              <a:rPr lang="en-US" dirty="0"/>
              <a:t>in this case where the p-values are uniform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3200400" y="30480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33601" y="533400"/>
            <a:ext cx="57024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alternative:</a:t>
            </a:r>
          </a:p>
          <a:p>
            <a:endParaRPr lang="en-US" dirty="0"/>
          </a:p>
          <a:p>
            <a:r>
              <a:rPr lang="en-US" dirty="0"/>
              <a:t>	Use as a p-value threshold </a:t>
            </a:r>
            <a:r>
              <a:rPr lang="en-US" dirty="0" err="1"/>
              <a:t>Bonferroni</a:t>
            </a:r>
            <a:r>
              <a:rPr lang="en-US" dirty="0"/>
              <a:t> correction.</a:t>
            </a:r>
          </a:p>
          <a:p>
            <a:endParaRPr lang="en-US" dirty="0"/>
          </a:p>
          <a:p>
            <a:r>
              <a:rPr lang="en-US" dirty="0"/>
              <a:t>	The desired threshold / number of tests.</a:t>
            </a:r>
          </a:p>
          <a:p>
            <a:endParaRPr lang="en-US" dirty="0"/>
          </a:p>
          <a:p>
            <a:r>
              <a:rPr lang="en-US" dirty="0"/>
              <a:t>	In this case  0.05 / 20000  =  2.5e-06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1" y="2971801"/>
            <a:ext cx="2809875" cy="231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1" y="5334000"/>
            <a:ext cx="5743575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572000" y="4038600"/>
            <a:ext cx="3951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 of our p-</a:t>
            </a:r>
            <a:r>
              <a:rPr lang="en-US" dirty="0" err="1"/>
              <a:t>vals</a:t>
            </a:r>
            <a:r>
              <a:rPr lang="en-US" dirty="0"/>
              <a:t> reach this threshold..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9800" y="6248400"/>
            <a:ext cx="575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 this threshold, there is a 5% chance of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false positives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28800" y="228601"/>
            <a:ext cx="8715014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Bonferroni</a:t>
            </a:r>
            <a:r>
              <a:rPr lang="en-US" dirty="0"/>
              <a:t> correction is sometimes considered </a:t>
            </a:r>
            <a:r>
              <a:rPr lang="en-US" dirty="0">
                <a:solidFill>
                  <a:srgbClr val="FF0000"/>
                </a:solidFill>
              </a:rPr>
              <a:t>too conservative </a:t>
            </a:r>
            <a:r>
              <a:rPr lang="en-US" dirty="0"/>
              <a:t>for genomics experiments.</a:t>
            </a:r>
          </a:p>
          <a:p>
            <a:endParaRPr lang="en-US" dirty="0"/>
          </a:p>
          <a:p>
            <a:r>
              <a:rPr lang="en-US" dirty="0"/>
              <a:t>At small sample sizes, you might have few genes with p-values smaller than the </a:t>
            </a:r>
          </a:p>
          <a:p>
            <a:r>
              <a:rPr lang="en-US" dirty="0" err="1"/>
              <a:t>Bonferroni</a:t>
            </a:r>
            <a:r>
              <a:rPr lang="en-US" dirty="0"/>
              <a:t> thresholds.</a:t>
            </a:r>
          </a:p>
          <a:p>
            <a:endParaRPr lang="en-US" dirty="0"/>
          </a:p>
          <a:p>
            <a:r>
              <a:rPr lang="en-US" dirty="0"/>
              <a:t>A less conservative alternative, false discovery rate.</a:t>
            </a:r>
          </a:p>
          <a:p>
            <a:endParaRPr lang="en-US" dirty="0"/>
          </a:p>
          <a:p>
            <a:r>
              <a:rPr lang="en-US" dirty="0"/>
              <a:t>At a 5% false discovery rate, we expect 5% of our hits to be false positives.</a:t>
            </a:r>
          </a:p>
          <a:p>
            <a:endParaRPr lang="en-US" dirty="0"/>
          </a:p>
          <a:p>
            <a:r>
              <a:rPr lang="en-US" dirty="0"/>
              <a:t>This is less conservative than </a:t>
            </a:r>
            <a:r>
              <a:rPr lang="en-US" dirty="0" err="1"/>
              <a:t>Bonferroni</a:t>
            </a:r>
            <a:r>
              <a:rPr lang="en-US" dirty="0"/>
              <a:t> correction, where there is a 5% chance</a:t>
            </a:r>
          </a:p>
          <a:p>
            <a:r>
              <a:rPr lang="en-US" dirty="0"/>
              <a:t>that </a:t>
            </a:r>
            <a:r>
              <a:rPr lang="en-US" dirty="0">
                <a:solidFill>
                  <a:srgbClr val="FF0000"/>
                </a:solidFill>
              </a:rPr>
              <a:t>any</a:t>
            </a:r>
            <a:r>
              <a:rPr lang="en-US" dirty="0"/>
              <a:t> of our hits are false positives.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1904999" y="228600"/>
            <a:ext cx="76962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straight-forward approach to finding genes at a given false-discovery rate</a:t>
            </a:r>
          </a:p>
          <a:p>
            <a:endParaRPr lang="en-US" dirty="0"/>
          </a:p>
          <a:p>
            <a:r>
              <a:rPr lang="en-US" dirty="0" err="1"/>
              <a:t>Benjamini</a:t>
            </a:r>
            <a:r>
              <a:rPr lang="en-US" dirty="0"/>
              <a:t> and Hochberg FDR</a:t>
            </a:r>
          </a:p>
          <a:p>
            <a:endParaRPr lang="en-US" dirty="0"/>
          </a:p>
          <a:p>
            <a:r>
              <a:rPr lang="en-US" dirty="0"/>
              <a:t>	1.  Rank all the p-values (smallest first).  The rank of each value = K</a:t>
            </a:r>
          </a:p>
          <a:p>
            <a:endParaRPr lang="en-US" dirty="0"/>
          </a:p>
          <a:p>
            <a:r>
              <a:rPr lang="en-US" dirty="0"/>
              <a:t>	2.  Calculate N * p / k </a:t>
            </a:r>
          </a:p>
          <a:p>
            <a:r>
              <a:rPr lang="en-US" dirty="0"/>
              <a:t>		where N = the # of hypotheses that you are testing</a:t>
            </a:r>
          </a:p>
          <a:p>
            <a:r>
              <a:rPr lang="en-US" dirty="0"/>
              <a:t>		             p = the “raw” (uncorrected) p-value.</a:t>
            </a:r>
          </a:p>
          <a:p>
            <a:endParaRPr lang="en-US" dirty="0"/>
          </a:p>
          <a:p>
            <a:r>
              <a:rPr lang="en-US" dirty="0"/>
              <a:t>	3.  Start at the top of the list.  Go down to N * p / k &gt; threshold </a:t>
            </a:r>
          </a:p>
          <a:p>
            <a:r>
              <a:rPr lang="en-US" dirty="0"/>
              <a:t>		(e.g. 0.10 for 10% FDR).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4114801"/>
            <a:ext cx="54483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352800"/>
            <a:ext cx="2189468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28801" y="5562601"/>
            <a:ext cx="5236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* p = # of expected false positives at a given p-value</a:t>
            </a:r>
          </a:p>
          <a:p>
            <a:r>
              <a:rPr lang="en-US" dirty="0"/>
              <a:t> k = # of genes actually observed at that p-value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62201" y="533401"/>
            <a:ext cx="744960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for the first hit (smallest p-value), </a:t>
            </a:r>
          </a:p>
          <a:p>
            <a:r>
              <a:rPr lang="en-US" dirty="0" err="1"/>
              <a:t>Bonferroni</a:t>
            </a:r>
            <a:r>
              <a:rPr lang="en-US" dirty="0"/>
              <a:t> correction is the same as BH FDR.</a:t>
            </a:r>
          </a:p>
          <a:p>
            <a:endParaRPr lang="en-US" dirty="0"/>
          </a:p>
          <a:p>
            <a:r>
              <a:rPr lang="en-US" dirty="0"/>
              <a:t>(Since if k=1,</a:t>
            </a:r>
          </a:p>
          <a:p>
            <a:endParaRPr lang="en-US" dirty="0"/>
          </a:p>
          <a:p>
            <a:r>
              <a:rPr lang="en-US" dirty="0"/>
              <a:t>	N * p / K = N * p</a:t>
            </a:r>
          </a:p>
          <a:p>
            <a:endParaRPr lang="en-US" dirty="0"/>
          </a:p>
          <a:p>
            <a:r>
              <a:rPr lang="en-US" dirty="0"/>
              <a:t>which is the same as multiplying the p-value by the number of hypotheses to </a:t>
            </a:r>
          </a:p>
          <a:p>
            <a:r>
              <a:rPr lang="en-US" dirty="0"/>
              <a:t>do the correction)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1" y="1219201"/>
            <a:ext cx="8639175" cy="4439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57400" y="1524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</a:t>
            </a:r>
            <a:r>
              <a:rPr lang="en-US"/>
              <a:t>in </a:t>
            </a:r>
            <a:r>
              <a:rPr lang="en-US" dirty="0" err="1"/>
              <a:t>DeSeq</a:t>
            </a:r>
            <a:r>
              <a:rPr lang="en-US" dirty="0"/>
              <a:t>…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6200000" flipH="1">
            <a:off x="7848600" y="9906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29401" y="609600"/>
            <a:ext cx="1420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p-values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9563100" y="9525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967780" y="304801"/>
            <a:ext cx="1471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FDR adjusted </a:t>
            </a:r>
          </a:p>
          <a:p>
            <a:r>
              <a:rPr lang="en-US" dirty="0"/>
              <a:t>p-values..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925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DD849B-29DE-42ED-95DF-07032EB493F5}"/>
              </a:ext>
            </a:extLst>
          </p:cNvPr>
          <p:cNvSpPr txBox="1"/>
          <p:nvPr/>
        </p:nvSpPr>
        <p:spPr>
          <a:xfrm>
            <a:off x="199829" y="60553"/>
            <a:ext cx="104438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will go over these “classic” frequentist tests in great detail as the semester progresses 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many of you will need them now to start working on your independent projects.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here we quickly review the syntax of the t-test and basic linear models.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Say you have two sets of patients, one on a drug and one not on a drug.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want to know if there is a difference between the two patient populations.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t-tests compares the two populations with a null hypothesis that the mean of the two populations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the same…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BAC6C4-7528-4D8E-B754-10C160E32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027" y="2738658"/>
            <a:ext cx="7508980" cy="38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3C4BB5-CCA7-4166-8FE5-3809B2B5194F}"/>
              </a:ext>
            </a:extLst>
          </p:cNvPr>
          <p:cNvSpPr txBox="1"/>
          <p:nvPr/>
        </p:nvSpPr>
        <p:spPr>
          <a:xfrm>
            <a:off x="193781" y="290669"/>
            <a:ext cx="110091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 ( “univariate”) linear models can provide inference where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dependent variable is continuous, and the independent variable is continuous ( linear regression 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			or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the dependent variable is continuous, and the independent variable is categorical (one-way ANOVA)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12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5232" y="238188"/>
            <a:ext cx="10452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dependent variable is continuous, and the independent variable is categorical (one-way ANOVA)</a:t>
            </a:r>
          </a:p>
          <a:p>
            <a:endParaRPr lang="en-US" dirty="0"/>
          </a:p>
          <a:p>
            <a:r>
              <a:rPr lang="en-US" dirty="0"/>
              <a:t>Consider a measurements (e.g. weight) for three genotypes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9374" y="1676400"/>
            <a:ext cx="6121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A/A			</a:t>
            </a:r>
            <a:r>
              <a:rPr lang="en-US" dirty="0" err="1"/>
              <a:t>A</a:t>
            </a:r>
            <a:r>
              <a:rPr lang="en-US" dirty="0"/>
              <a:t>/a			</a:t>
            </a:r>
            <a:r>
              <a:rPr lang="en-US" dirty="0" err="1"/>
              <a:t>a</a:t>
            </a:r>
            <a:r>
              <a:rPr lang="en-US" dirty="0"/>
              <a:t>/a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362200" y="20574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95388" y="2133601"/>
            <a:ext cx="4764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4.3</a:t>
            </a:r>
          </a:p>
          <a:p>
            <a:r>
              <a:rPr lang="en-US" dirty="0"/>
              <a:t>2.3</a:t>
            </a:r>
          </a:p>
          <a:p>
            <a:r>
              <a:rPr lang="en-US" dirty="0"/>
              <a:t>4.5</a:t>
            </a:r>
          </a:p>
          <a:p>
            <a:r>
              <a:rPr lang="en-US" dirty="0"/>
              <a:t>5.6</a:t>
            </a:r>
          </a:p>
          <a:p>
            <a:r>
              <a:rPr lang="en-US" dirty="0"/>
              <a:t>4.2</a:t>
            </a:r>
          </a:p>
          <a:p>
            <a:r>
              <a:rPr lang="en-US" dirty="0"/>
              <a:t>3.9</a:t>
            </a:r>
          </a:p>
          <a:p>
            <a:r>
              <a:rPr lang="en-US" dirty="0"/>
              <a:t>2.8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81600" y="2083476"/>
            <a:ext cx="4764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2.7</a:t>
            </a:r>
          </a:p>
          <a:p>
            <a:r>
              <a:rPr lang="en-US" dirty="0"/>
              <a:t>2.3</a:t>
            </a:r>
          </a:p>
          <a:p>
            <a:r>
              <a:rPr lang="en-US" dirty="0"/>
              <a:t>1.9</a:t>
            </a:r>
          </a:p>
          <a:p>
            <a:r>
              <a:rPr lang="en-US" dirty="0"/>
              <a:t>1.3</a:t>
            </a:r>
          </a:p>
          <a:p>
            <a:r>
              <a:rPr lang="en-US" dirty="0"/>
              <a:t>1.2</a:t>
            </a:r>
          </a:p>
          <a:p>
            <a:r>
              <a:rPr lang="en-US" dirty="0"/>
              <a:t>1.8</a:t>
            </a:r>
          </a:p>
          <a:p>
            <a:r>
              <a:rPr lang="en-US" dirty="0"/>
              <a:t>2.1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029200" y="20574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81788" y="2057401"/>
            <a:ext cx="4764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1.6</a:t>
            </a:r>
          </a:p>
          <a:p>
            <a:r>
              <a:rPr lang="en-US" dirty="0"/>
              <a:t>0.9</a:t>
            </a:r>
          </a:p>
          <a:p>
            <a:r>
              <a:rPr lang="en-US" dirty="0"/>
              <a:t>1.1</a:t>
            </a:r>
          </a:p>
          <a:p>
            <a:r>
              <a:rPr lang="en-US" dirty="0"/>
              <a:t>1.2</a:t>
            </a:r>
          </a:p>
          <a:p>
            <a:r>
              <a:rPr lang="en-US" dirty="0"/>
              <a:t>2.1</a:t>
            </a:r>
          </a:p>
          <a:p>
            <a:r>
              <a:rPr lang="en-US" dirty="0"/>
              <a:t>0.5</a:t>
            </a:r>
          </a:p>
          <a:p>
            <a:r>
              <a:rPr lang="en-US" dirty="0"/>
              <a:t>0.9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7924800" y="20574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600200" y="4038601"/>
            <a:ext cx="9448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AA &lt;- c(4.3,2.3,4.5,5.6,4.2,3.9,2.8)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&lt;- c(2.7,2.3,1.9,1.3,1.2,1.8,2.1)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&lt;- c(1.6,0.9,1.1,1.2,2.1,0.5,0.9)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&lt;- c(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AA,Aa,aa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genotypes &lt;- c( rep("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AA",length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(AA)), rep("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Aa",length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)), rep("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aa",length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genotypes &lt;- factor(genotypes)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myLm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&lt;- lm(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myData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~ genotypes, x=TRUE)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anova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myLm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myLm$x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0"/>
            <a:ext cx="6528904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413580" y="914400"/>
            <a:ext cx="41020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model:</a:t>
            </a:r>
          </a:p>
          <a:p>
            <a:r>
              <a:rPr lang="en-US" dirty="0"/>
              <a:t>	weight = intercept + </a:t>
            </a:r>
            <a:r>
              <a:rPr lang="en-US" dirty="0" err="1"/>
              <a:t>Aa</a:t>
            </a:r>
            <a:r>
              <a:rPr lang="en-US" dirty="0"/>
              <a:t> + AA + E</a:t>
            </a:r>
          </a:p>
          <a:p>
            <a:r>
              <a:rPr lang="en-US" dirty="0"/>
              <a:t>(</a:t>
            </a:r>
            <a:r>
              <a:rPr lang="en-US" dirty="0" err="1"/>
              <a:t>aa</a:t>
            </a:r>
            <a:r>
              <a:rPr lang="en-US" dirty="0"/>
              <a:t> is background)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49627" y="1905001"/>
            <a:ext cx="261937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363826" y="2542402"/>
            <a:ext cx="3389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Residuals for full model is 10.6057</a:t>
            </a:r>
          </a:p>
          <a:p>
            <a:r>
              <a:rPr lang="en-US" dirty="0"/>
              <a:t>With 18 </a:t>
            </a:r>
            <a:r>
              <a:rPr lang="en-US" dirty="0" err="1"/>
              <a:t>d.f</a:t>
            </a:r>
            <a:r>
              <a:rPr lang="en-US" dirty="0"/>
              <a:t>. (n=21 – 3 parameters)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0027" y="3429000"/>
            <a:ext cx="28318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Reduced model:</a:t>
            </a:r>
          </a:p>
          <a:p>
            <a:r>
              <a:rPr lang="en-US" dirty="0"/>
              <a:t>	weight = mean + E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821027" y="4724400"/>
            <a:ext cx="285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D.F. (n=21 – 1 parameter)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648200" y="2590800"/>
            <a:ext cx="0" cy="403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648200" y="2590800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324600" y="914400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324600" y="914400"/>
            <a:ext cx="411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00600" y="5257800"/>
            <a:ext cx="57150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traight Arrow Connector 23"/>
          <p:cNvCxnSpPr/>
          <p:nvPr/>
        </p:nvCxnSpPr>
        <p:spPr>
          <a:xfrm flipV="1">
            <a:off x="3886200" y="1981200"/>
            <a:ext cx="76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419600" y="1981200"/>
            <a:ext cx="152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638800" y="5943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5715000" y="6324600"/>
            <a:ext cx="152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3962401"/>
            <a:ext cx="304800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0"/>
            <a:ext cx="6528904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5181600" y="1981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72201" y="1600201"/>
            <a:ext cx="3639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p-value tests the null hypothesis</a:t>
            </a:r>
          </a:p>
          <a:p>
            <a:r>
              <a:rPr lang="en-US" dirty="0"/>
              <a:t>that µ</a:t>
            </a:r>
            <a:r>
              <a:rPr lang="en-US" baseline="-25000" dirty="0"/>
              <a:t>AA</a:t>
            </a:r>
            <a:r>
              <a:rPr lang="en-US" dirty="0"/>
              <a:t> = µ</a:t>
            </a:r>
            <a:r>
              <a:rPr lang="en-US" baseline="-25000" dirty="0" err="1"/>
              <a:t>Aa</a:t>
            </a:r>
            <a:r>
              <a:rPr lang="en-US" baseline="-25000" dirty="0"/>
              <a:t> </a:t>
            </a:r>
            <a:r>
              <a:rPr lang="en-US" dirty="0"/>
              <a:t>= µ</a:t>
            </a:r>
            <a:r>
              <a:rPr lang="en-US" baseline="-25000" dirty="0" err="1"/>
              <a:t>aa</a:t>
            </a:r>
            <a:endParaRPr lang="en-US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5791201" y="2438400"/>
            <a:ext cx="47279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doesn’t tell us which of these </a:t>
            </a:r>
          </a:p>
          <a:p>
            <a:r>
              <a:rPr lang="en-US" dirty="0"/>
              <a:t>individual means are different.</a:t>
            </a:r>
          </a:p>
          <a:p>
            <a:endParaRPr lang="en-US" dirty="0"/>
          </a:p>
          <a:p>
            <a:r>
              <a:rPr lang="en-US" dirty="0"/>
              <a:t>So it evaluates that genotype makes a difference</a:t>
            </a:r>
          </a:p>
          <a:p>
            <a:r>
              <a:rPr lang="en-US" dirty="0"/>
              <a:t>But doesn’t tell us if, for example, µ</a:t>
            </a:r>
            <a:r>
              <a:rPr lang="en-US" baseline="-25000" dirty="0"/>
              <a:t>AA</a:t>
            </a:r>
            <a:r>
              <a:rPr lang="en-US" dirty="0"/>
              <a:t> = µ</a:t>
            </a:r>
            <a:r>
              <a:rPr lang="en-US" baseline="-25000" dirty="0" err="1"/>
              <a:t>aa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53000" y="4191001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are “</a:t>
            </a:r>
            <a:r>
              <a:rPr lang="en-US" dirty="0">
                <a:solidFill>
                  <a:srgbClr val="FF0000"/>
                </a:solidFill>
              </a:rPr>
              <a:t>dummy variables</a:t>
            </a:r>
            <a:r>
              <a:rPr lang="en-US" dirty="0"/>
              <a:t>” – </a:t>
            </a:r>
          </a:p>
          <a:p>
            <a:r>
              <a:rPr lang="en-US" dirty="0"/>
              <a:t>	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6200000" flipV="1">
            <a:off x="4152900" y="3162300"/>
            <a:ext cx="1371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3429000" y="2819400"/>
            <a:ext cx="14478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1" y="233286"/>
            <a:ext cx="4681537" cy="304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322316" y="609600"/>
            <a:ext cx="297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Full model: With three means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1" y="1219200"/>
            <a:ext cx="317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weight = intercept + </a:t>
            </a:r>
            <a:r>
              <a:rPr lang="en-US" dirty="0" err="1"/>
              <a:t>Aa</a:t>
            </a:r>
            <a:r>
              <a:rPr lang="en-US" dirty="0"/>
              <a:t> + AA + 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362200" y="3581400"/>
            <a:ext cx="7391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3657601"/>
            <a:ext cx="1524000" cy="3098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343401" y="3886200"/>
            <a:ext cx="3308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Reduced model: With one means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4400" y="4419600"/>
            <a:ext cx="1621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 = B0 + 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868" y="5678270"/>
            <a:ext cx="6788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ANOVA test: do we reduce the error by a significant amount by adding</a:t>
            </a:r>
          </a:p>
          <a:p>
            <a:r>
              <a:rPr lang="en-US" dirty="0"/>
              <a:t>the additional parameters?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57210" y="297229"/>
            <a:ext cx="105080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dependent variable is continuous, and the independent variable is continuous ( linear regression )</a:t>
            </a:r>
          </a:p>
          <a:p>
            <a:endParaRPr lang="en-US" dirty="0"/>
          </a:p>
          <a:p>
            <a:r>
              <a:rPr lang="en-US" dirty="0"/>
              <a:t>Define gene “dose” (does of the “a” allele):</a:t>
            </a:r>
          </a:p>
          <a:p>
            <a:endParaRPr lang="en-US" dirty="0"/>
          </a:p>
          <a:p>
            <a:r>
              <a:rPr lang="en-US" dirty="0"/>
              <a:t>AA  = 0</a:t>
            </a:r>
          </a:p>
          <a:p>
            <a:r>
              <a:rPr lang="en-US" dirty="0" err="1"/>
              <a:t>Aa</a:t>
            </a:r>
            <a:r>
              <a:rPr lang="en-US" dirty="0"/>
              <a:t>  = 1</a:t>
            </a:r>
          </a:p>
          <a:p>
            <a:r>
              <a:rPr lang="en-US" dirty="0"/>
              <a:t>aa   =2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1" y="1676400"/>
            <a:ext cx="4681537" cy="304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648200" y="1524000"/>
            <a:ext cx="2951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Then this view of the data……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0800" y="4800600"/>
            <a:ext cx="120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Becomes…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609601"/>
            <a:ext cx="641032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3601" y="1752600"/>
            <a:ext cx="430389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72400" y="2209800"/>
            <a:ext cx="20764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057400" y="152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linear regression view!</a:t>
            </a:r>
          </a:p>
        </p:txBody>
      </p:sp>
    </p:spTree>
    <p:extLst>
      <p:ext uri="{BB962C8B-B14F-4D97-AF65-F5344CB8AC3E}">
        <p14:creationId xmlns:p14="http://schemas.microsoft.com/office/powerpoint/2010/main" val="3921921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1087</Words>
  <Application>Microsoft Office PowerPoint</Application>
  <PresentationFormat>Widescreen</PresentationFormat>
  <Paragraphs>176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Anthony Fodor</cp:lastModifiedBy>
  <cp:revision>19</cp:revision>
  <dcterms:created xsi:type="dcterms:W3CDTF">2021-03-01T20:05:53Z</dcterms:created>
  <dcterms:modified xsi:type="dcterms:W3CDTF">2021-03-02T01:22:02Z</dcterms:modified>
</cp:coreProperties>
</file>