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68" r:id="rId4"/>
    <p:sldId id="267" r:id="rId5"/>
    <p:sldId id="269" r:id="rId6"/>
    <p:sldId id="270" r:id="rId7"/>
    <p:sldId id="272" r:id="rId8"/>
    <p:sldId id="274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0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0045E-6A9C-480D-9DC3-894B83D6DB9F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823AA2-346F-4218-9A73-A1CDB8F05E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3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1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2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31B62-217F-439C-A7A8-A4EC4C67116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308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04800"/>
            <a:ext cx="78028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enter a tournament</a:t>
            </a:r>
          </a:p>
          <a:p>
            <a:r>
              <a:rPr lang="en-US" dirty="0"/>
              <a:t>You can play until you have 3 losses.</a:t>
            </a:r>
          </a:p>
          <a:p>
            <a:r>
              <a:rPr lang="en-US" dirty="0"/>
              <a:t>Your rate of winning games is 60%. </a:t>
            </a:r>
          </a:p>
          <a:p>
            <a:r>
              <a:rPr lang="en-US" dirty="0"/>
              <a:t>What is the distribution of your expected number of wins?</a:t>
            </a:r>
          </a:p>
          <a:p>
            <a:endParaRPr lang="en-US" dirty="0"/>
          </a:p>
          <a:p>
            <a:r>
              <a:rPr lang="en-US" dirty="0"/>
              <a:t>This is the negative binomial distribution…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negative binomial distribution:</a:t>
            </a:r>
          </a:p>
          <a:p>
            <a:r>
              <a:rPr lang="en-US" dirty="0"/>
              <a:t>The # of wins (k) before we see r losses….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52600" y="1295400"/>
            <a:ext cx="6934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k wins</a:t>
            </a:r>
          </a:p>
          <a:p>
            <a:r>
              <a:rPr lang="en-US" dirty="0"/>
              <a:t>                  r losses</a:t>
            </a:r>
          </a:p>
          <a:p>
            <a:r>
              <a:rPr lang="en-US" dirty="0"/>
              <a:t>	</a:t>
            </a:r>
            <a:r>
              <a:rPr lang="en-US" dirty="0" err="1"/>
              <a:t>prob</a:t>
            </a:r>
            <a:r>
              <a:rPr lang="en-US" dirty="0"/>
              <a:t> = p is the probability of a </a:t>
            </a:r>
            <a:r>
              <a:rPr lang="en-US" dirty="0">
                <a:solidFill>
                  <a:srgbClr val="FF0000"/>
                </a:solidFill>
              </a:rPr>
              <a:t>loss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 = # of wins …</a:t>
            </a:r>
          </a:p>
          <a:p>
            <a:r>
              <a:rPr lang="en-US" dirty="0"/>
              <a:t>r = # of losses before you are dropped from the tournament</a:t>
            </a:r>
          </a:p>
          <a:p>
            <a:r>
              <a:rPr lang="en-US" dirty="0"/>
              <a:t>P = 0.4 = </a:t>
            </a:r>
            <a:r>
              <a:rPr lang="en-US" dirty="0" err="1"/>
              <a:t>prob</a:t>
            </a:r>
            <a:r>
              <a:rPr lang="en-US" dirty="0"/>
              <a:t>(loss)</a:t>
            </a:r>
          </a:p>
          <a:p>
            <a:r>
              <a:rPr lang="en-US" dirty="0"/>
              <a:t>	(so the probability of win = 0.6)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572000"/>
            <a:ext cx="625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of each individual sequence of wins and losses is 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419600"/>
            <a:ext cx="64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304800" y="4953000"/>
            <a:ext cx="440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Since the last game must be a loss, there are 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4876800"/>
            <a:ext cx="771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486400" y="4964668"/>
            <a:ext cx="2903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ways of organizing the “flips”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5562600"/>
            <a:ext cx="5948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Arial" panose="020B0604020202020204" pitchFamily="34" charset="0"/>
              </a:rPr>
              <a:t>The PDF is defined by multiplying these two values together…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we simulate 10,000 tournaments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400050"/>
            <a:ext cx="5648325" cy="645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876800" y="5934670"/>
            <a:ext cx="373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https://github.com/afodor/metagenomicsTools/blob/master/src/classExamples/simDist/negativeBinomial.txt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838200"/>
            <a:ext cx="4800600" cy="4793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04800" y="-38100"/>
            <a:ext cx="413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R, of course, has this distribution built in…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3400"/>
            <a:ext cx="879157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610154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without proof for the negative binomial distribution:</a:t>
            </a:r>
          </a:p>
          <a:p>
            <a:endParaRPr lang="en-US" dirty="0"/>
          </a:p>
          <a:p>
            <a:r>
              <a:rPr lang="en-US" dirty="0"/>
              <a:t>Mean =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4152900" y="545068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Variance =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4583" y="1446074"/>
            <a:ext cx="32292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say p =0.4 and r = 3.</a:t>
            </a:r>
          </a:p>
          <a:p>
            <a:r>
              <a:rPr lang="en-US" dirty="0"/>
              <a:t>The expected number of wins is:</a:t>
            </a:r>
          </a:p>
          <a:p>
            <a:endParaRPr lang="en-US" dirty="0"/>
          </a:p>
          <a:p>
            <a:r>
              <a:rPr lang="en-US" dirty="0"/>
              <a:t>.6 * 3 / 4 = </a:t>
            </a:r>
            <a:r>
              <a:rPr lang="en-US" dirty="0">
                <a:solidFill>
                  <a:srgbClr val="FF0000"/>
                </a:solidFill>
              </a:rPr>
              <a:t>4.5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572000" y="1446074"/>
            <a:ext cx="420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associated with those wins 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1600" y="45720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1295400" y="8382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50906" y="914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10200" y="38100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(1-p) * r 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257800" y="9144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78768" y="926068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*p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0" y="6412468"/>
            <a:ext cx="917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(To convert to the Wiki’s formulas, replace p with 1-p; we will stick with R’s notation in the class)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105400" y="2221468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.6 * 3 / (.4*.4) =</a:t>
            </a:r>
            <a:r>
              <a:rPr lang="en-US" dirty="0">
                <a:solidFill>
                  <a:srgbClr val="FF0000"/>
                </a:solidFill>
              </a:rPr>
              <a:t>11.25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52600" y="2895600"/>
            <a:ext cx="4304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for a player who wins 60% of the games, </a:t>
            </a:r>
          </a:p>
          <a:p>
            <a:r>
              <a:rPr lang="en-US" dirty="0"/>
              <a:t>		mean +- SD = 4.5 +- 3.4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962400"/>
            <a:ext cx="2878567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1066800"/>
            <a:ext cx="6071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know the mean and variance, you can calculate p and r…</a:t>
            </a:r>
          </a:p>
          <a:p>
            <a:r>
              <a:rPr lang="en-US" dirty="0"/>
              <a:t>(We also state this without proof…) 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933575"/>
            <a:ext cx="375285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953000" y="2619375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 4.5 / 11.25 = 0.4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3000" y="3228975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 =  4.5*4.5 / (11.25-4.5) = 3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486400" y="2238375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343400" y="1857375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# of wins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096000" y="2133600"/>
            <a:ext cx="3810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1828800"/>
            <a:ext cx="974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3400" y="76200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reason the negative binomial distribution is the most popular algorithm for sequence count data in  genomics….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" y="5029200"/>
            <a:ext cx="74916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knowing the mean and the variance is the same as knowing r and p.</a:t>
            </a:r>
          </a:p>
          <a:p>
            <a:r>
              <a:rPr lang="en-US" dirty="0"/>
              <a:t>In the </a:t>
            </a:r>
            <a:r>
              <a:rPr lang="en-US" dirty="0" err="1"/>
              <a:t>Dseq</a:t>
            </a:r>
            <a:r>
              <a:rPr lang="en-US" dirty="0"/>
              <a:t> paper, for each gene, we can estimate the mean and the variance.</a:t>
            </a:r>
          </a:p>
          <a:p>
            <a:r>
              <a:rPr lang="en-US" dirty="0"/>
              <a:t>Then we can use a test based on the negative binomial distribution!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1905000" y="4495800"/>
            <a:ext cx="2286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819400" y="4572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4600" y="990600"/>
            <a:ext cx="647629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8325" y="0"/>
            <a:ext cx="7153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783" y="914400"/>
            <a:ext cx="242181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negative</a:t>
            </a:r>
          </a:p>
          <a:p>
            <a:r>
              <a:rPr lang="en-US" dirty="0"/>
              <a:t>binomial distribution</a:t>
            </a:r>
          </a:p>
          <a:p>
            <a:r>
              <a:rPr lang="en-US" dirty="0"/>
              <a:t>gives us another</a:t>
            </a:r>
          </a:p>
          <a:p>
            <a:r>
              <a:rPr lang="en-US" dirty="0"/>
              <a:t>free parameter to </a:t>
            </a:r>
          </a:p>
          <a:p>
            <a:r>
              <a:rPr lang="en-US" dirty="0"/>
              <a:t>play with!</a:t>
            </a:r>
          </a:p>
          <a:p>
            <a:endParaRPr lang="en-US" dirty="0"/>
          </a:p>
          <a:p>
            <a:r>
              <a:rPr lang="en-US" dirty="0"/>
              <a:t>Relaxes the assumption</a:t>
            </a:r>
          </a:p>
          <a:p>
            <a:r>
              <a:rPr lang="en-US" dirty="0"/>
              <a:t>that mean == variance</a:t>
            </a:r>
          </a:p>
          <a:p>
            <a:endParaRPr lang="en-US" dirty="0"/>
          </a:p>
          <a:p>
            <a:r>
              <a:rPr lang="en-US" dirty="0"/>
              <a:t>Allows us a better</a:t>
            </a:r>
          </a:p>
          <a:p>
            <a:r>
              <a:rPr lang="en-US" dirty="0"/>
              <a:t>fit to the data than</a:t>
            </a:r>
          </a:p>
          <a:p>
            <a:r>
              <a:rPr lang="en-US" dirty="0"/>
              <a:t>the Poisson (or</a:t>
            </a:r>
          </a:p>
          <a:p>
            <a:r>
              <a:rPr lang="en-US" dirty="0"/>
              <a:t>binomial) distribution.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336268"/>
            <a:ext cx="2506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on </a:t>
            </a:r>
            <a:r>
              <a:rPr lang="en-US"/>
              <a:t>this next time…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228600" y="194846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In the negative binomial distribution, the variance is always greater than the mean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  <p:extLst>
      <p:ext uri="{BB962C8B-B14F-4D97-AF65-F5344CB8AC3E}">
        <p14:creationId xmlns:p14="http://schemas.microsoft.com/office/powerpoint/2010/main" val="133774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685800"/>
            <a:ext cx="8172450" cy="19240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844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comparing the binomial and the negative binomial, we see that the negative binomial</a:t>
            </a:r>
          </a:p>
          <a:p>
            <a:r>
              <a:rPr lang="en-US" dirty="0"/>
              <a:t>has a different variance….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131" y="2609850"/>
            <a:ext cx="4082270" cy="40274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733800" y="29718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87727" y="2743200"/>
            <a:ext cx="2746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Dbinom</a:t>
            </a:r>
            <a:r>
              <a:rPr lang="en-US" sz="1400" dirty="0"/>
              <a:t> = flip the fair coin 20 times</a:t>
            </a:r>
          </a:p>
          <a:p>
            <a:r>
              <a:rPr lang="en-US" sz="1400" dirty="0"/>
              <a:t>and count the heads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733800" y="3886200"/>
            <a:ext cx="1295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3733800"/>
            <a:ext cx="234686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Dnbinom</a:t>
            </a:r>
            <a:r>
              <a:rPr lang="en-US" sz="1400" dirty="0">
                <a:solidFill>
                  <a:srgbClr val="FF0000"/>
                </a:solidFill>
              </a:rPr>
              <a:t> = flip the coin until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you get 10 tails and count the</a:t>
            </a:r>
          </a:p>
          <a:p>
            <a:r>
              <a:rPr lang="en-US" sz="1400" dirty="0">
                <a:solidFill>
                  <a:srgbClr val="FF0000"/>
                </a:solidFill>
              </a:rPr>
              <a:t>heads…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6627168"/>
            <a:ext cx="59436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https://github.com/afodor/metagenomicsTools/blob/master/src/classExamples/negativeBinomialExamples.txt</a:t>
            </a:r>
          </a:p>
        </p:txBody>
      </p:sp>
    </p:spTree>
    <p:extLst>
      <p:ext uri="{BB962C8B-B14F-4D97-AF65-F5344CB8AC3E}">
        <p14:creationId xmlns:p14="http://schemas.microsoft.com/office/powerpoint/2010/main" val="2253549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581</Words>
  <Application>Microsoft Office PowerPoint</Application>
  <PresentationFormat>On-screen Show (4:3)</PresentationFormat>
  <Paragraphs>82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58</cp:revision>
  <dcterms:created xsi:type="dcterms:W3CDTF">2006-08-16T00:00:00Z</dcterms:created>
  <dcterms:modified xsi:type="dcterms:W3CDTF">2020-03-17T19:54:21Z</dcterms:modified>
</cp:coreProperties>
</file>