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3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94" r:id="rId28"/>
    <p:sldId id="282" r:id="rId29"/>
    <p:sldId id="292" r:id="rId30"/>
    <p:sldId id="293" r:id="rId31"/>
    <p:sldId id="284" r:id="rId32"/>
    <p:sldId id="286" r:id="rId33"/>
    <p:sldId id="291" r:id="rId34"/>
    <p:sldId id="285" r:id="rId35"/>
    <p:sldId id="287" r:id="rId36"/>
    <p:sldId id="289" r:id="rId37"/>
    <p:sldId id="288" r:id="rId38"/>
    <p:sldId id="295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29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3A705-9865-40FC-B0DE-650F7351F882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C5BCA-E347-4534-93AB-F3725C3BC3D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6E5D13-7570-4DF3-9947-E3BA6D9B091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74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83CA513-9061-4911-AFDC-D27A13B4ABBD}"/>
              </a:ext>
            </a:extLst>
          </p:cNvPr>
          <p:cNvCxnSpPr/>
          <p:nvPr/>
        </p:nvCxnSpPr>
        <p:spPr>
          <a:xfrm flipH="1">
            <a:off x="5257800" y="457200"/>
            <a:ext cx="1219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CFC6457-9422-45F0-98CB-B5821951E69E}"/>
              </a:ext>
            </a:extLst>
          </p:cNvPr>
          <p:cNvSpPr txBox="1"/>
          <p:nvPr/>
        </p:nvSpPr>
        <p:spPr>
          <a:xfrm>
            <a:off x="533400" y="3048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Mixed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109095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381000"/>
            <a:ext cx="841057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276600"/>
            <a:ext cx="561022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" y="6260068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http://www.r-tutor.com/elementary-statistics/numerical-measures/covariance</a:t>
            </a:r>
          </a:p>
        </p:txBody>
      </p:sp>
      <p:sp>
        <p:nvSpPr>
          <p:cNvPr id="7" name="Rectangle 6"/>
          <p:cNvSpPr/>
          <p:nvPr/>
        </p:nvSpPr>
        <p:spPr>
          <a:xfrm>
            <a:off x="3276600" y="2819400"/>
            <a:ext cx="3962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http://en.wikipedia.org/wiki/Covariance</a:t>
            </a:r>
          </a:p>
        </p:txBody>
      </p:sp>
    </p:spTree>
    <p:extLst>
      <p:ext uri="{BB962C8B-B14F-4D97-AF65-F5344CB8AC3E}">
        <p14:creationId xmlns:p14="http://schemas.microsoft.com/office/powerpoint/2010/main" val="1817532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631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two variables are independent the covariance approaches zero..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914400"/>
            <a:ext cx="2553956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78101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47625"/>
            <a:ext cx="68484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3352800"/>
            <a:ext cx="8568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express the assumption of independence of the residuals as an N * N </a:t>
            </a:r>
          </a:p>
          <a:p>
            <a:r>
              <a:rPr lang="en-US" dirty="0"/>
              <a:t>variance-covariance matrix with diagonal values of </a:t>
            </a:r>
            <a:r>
              <a:rPr lang="en-US" dirty="0">
                <a:sym typeface="Symbol"/>
              </a:rPr>
              <a:t></a:t>
            </a:r>
            <a:r>
              <a:rPr lang="en-US" dirty="0"/>
              <a:t> and off- diagonal  values of 0 where</a:t>
            </a:r>
          </a:p>
          <a:p>
            <a:r>
              <a:rPr lang="en-US" dirty="0"/>
              <a:t>N is the sample size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419600" y="4038600"/>
          <a:ext cx="3276600" cy="296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5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76200" y="4272677"/>
            <a:ext cx="44014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If we were to sample at each x location</a:t>
            </a:r>
          </a:p>
          <a:p>
            <a:r>
              <a:rPr lang="en-US" dirty="0">
                <a:solidFill>
                  <a:srgbClr val="FF0000"/>
                </a:solidFill>
              </a:rPr>
              <a:t>an infinite # of times, we would see a</a:t>
            </a:r>
          </a:p>
          <a:p>
            <a:r>
              <a:rPr lang="en-US" dirty="0">
                <a:solidFill>
                  <a:srgbClr val="FF0000"/>
                </a:solidFill>
              </a:rPr>
              <a:t>SD of</a:t>
            </a:r>
            <a:r>
              <a:rPr lang="en-US" dirty="0">
                <a:solidFill>
                  <a:srgbClr val="FF0000"/>
                </a:solidFill>
                <a:sym typeface="Symbol"/>
              </a:rPr>
              <a:t> .  (from the assumption of constant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variance across all x positions)</a:t>
            </a:r>
          </a:p>
          <a:p>
            <a:endParaRPr lang="en-US" dirty="0">
              <a:solidFill>
                <a:srgbClr val="FF0000"/>
              </a:solidFill>
              <a:sym typeface="Symbol"/>
            </a:endParaRP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If we were to sample at 2 different x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locations an infinite number of times, 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we would see a co-variance of </a:t>
            </a:r>
          </a:p>
          <a:p>
            <a:r>
              <a:rPr lang="en-US" dirty="0">
                <a:solidFill>
                  <a:srgbClr val="FF0000"/>
                </a:solidFill>
                <a:sym typeface="Symbol"/>
              </a:rPr>
              <a:t>Zero (from the assumption of independence)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590800" y="2286000"/>
            <a:ext cx="838200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52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A8B4F97-9E4B-4BC3-B25C-ED0394DEA5FB}"/>
              </a:ext>
            </a:extLst>
          </p:cNvPr>
          <p:cNvSpPr txBox="1"/>
          <p:nvPr/>
        </p:nvSpPr>
        <p:spPr>
          <a:xfrm>
            <a:off x="152400" y="457200"/>
            <a:ext cx="3434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itchFamily="34" charset="0"/>
              </a:rPr>
              <a:t>One more PCA Example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69E07C-A646-462C-8D3F-233459EA4287}"/>
              </a:ext>
            </a:extLst>
          </p:cNvPr>
          <p:cNvCxnSpPr>
            <a:cxnSpLocks/>
          </p:cNvCxnSpPr>
          <p:nvPr/>
        </p:nvCxnSpPr>
        <p:spPr>
          <a:xfrm flipH="1">
            <a:off x="7391400" y="15240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46C5EC5-9B8A-47DC-A3D2-3671392C0DDC}"/>
              </a:ext>
            </a:extLst>
          </p:cNvPr>
          <p:cNvSpPr txBox="1"/>
          <p:nvPr/>
        </p:nvSpPr>
        <p:spPr>
          <a:xfrm>
            <a:off x="152400" y="780871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Mixed linear models</a:t>
            </a:r>
          </a:p>
        </p:txBody>
      </p:sp>
    </p:spTree>
    <p:extLst>
      <p:ext uri="{BB962C8B-B14F-4D97-AF65-F5344CB8AC3E}">
        <p14:creationId xmlns:p14="http://schemas.microsoft.com/office/powerpoint/2010/main" val="794099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76200"/>
            <a:ext cx="72250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Our first example of thing that can go horribly wrong in linear models,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we here examine nested confounders…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6858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Consider hospitals in a clinical trial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Each hospital is assigned a drug 1 or a drug 2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We make a simulation where the null hypothesis with regards to drug is always true…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2135"/>
            <a:ext cx="4876800" cy="4803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3581400" y="3962400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00400" y="3505200"/>
            <a:ext cx="3412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Each hospital has its own effect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419600" y="4419600"/>
            <a:ext cx="6858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76800" y="4114800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The data are not dependent on the drug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828800" y="6581001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</a:p>
        </p:txBody>
      </p:sp>
    </p:spTree>
    <p:extLst>
      <p:ext uri="{BB962C8B-B14F-4D97-AF65-F5344CB8AC3E}">
        <p14:creationId xmlns:p14="http://schemas.microsoft.com/office/powerpoint/2010/main" val="423435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76200" y="152400"/>
            <a:ext cx="4994910" cy="5257800"/>
            <a:chOff x="76200" y="152400"/>
            <a:chExt cx="5791200" cy="6096000"/>
          </a:xfrm>
        </p:grpSpPr>
        <p:sp>
          <p:nvSpPr>
            <p:cNvPr id="4" name="Rectangle 3"/>
            <p:cNvSpPr/>
            <p:nvPr/>
          </p:nvSpPr>
          <p:spPr>
            <a:xfrm>
              <a:off x="1224722" y="152400"/>
              <a:ext cx="3161122" cy="92333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 </a:t>
              </a:r>
              <a:r>
                <a:rPr lang="en-US" dirty="0" err="1"/>
                <a:t>myT</a:t>
              </a:r>
              <a:r>
                <a:rPr lang="en-US" dirty="0"/>
                <a:t> &lt;- </a:t>
              </a:r>
              <a:r>
                <a:rPr lang="en-US" dirty="0" err="1"/>
                <a:t>getSimData</a:t>
              </a:r>
              <a:r>
                <a:rPr lang="en-US" dirty="0"/>
                <a:t>()</a:t>
              </a:r>
            </a:p>
            <a:p>
              <a:r>
                <a:rPr lang="en-US" dirty="0"/>
                <a:t>plot( </a:t>
              </a:r>
              <a:r>
                <a:rPr lang="en-US" dirty="0" err="1"/>
                <a:t>myT$data</a:t>
              </a:r>
              <a:r>
                <a:rPr lang="en-US" dirty="0"/>
                <a:t> ~ </a:t>
              </a:r>
              <a:r>
                <a:rPr lang="en-US" dirty="0" err="1"/>
                <a:t>myT$hospital</a:t>
              </a:r>
              <a:r>
                <a:rPr lang="en-US" dirty="0"/>
                <a:t>)</a:t>
              </a:r>
            </a:p>
            <a:p>
              <a:endParaRPr lang="en-US" dirty="0"/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76200" y="304800"/>
              <a:ext cx="5791200" cy="5782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TextBox 5"/>
            <p:cNvSpPr txBox="1"/>
            <p:nvPr/>
          </p:nvSpPr>
          <p:spPr>
            <a:xfrm>
              <a:off x="838200" y="56388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630165" y="56388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2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196548" y="58790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001765" y="5802868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839965" y="57912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601965" y="5791200"/>
              <a:ext cx="8082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Drug 2</a:t>
              </a:r>
            </a:p>
          </p:txBody>
        </p:sp>
      </p:grpSp>
      <p:sp>
        <p:nvSpPr>
          <p:cNvPr id="15" name="Rectangle 14"/>
          <p:cNvSpPr/>
          <p:nvPr/>
        </p:nvSpPr>
        <p:spPr>
          <a:xfrm>
            <a:off x="5562600" y="228600"/>
            <a:ext cx="2848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</a:t>
            </a:r>
            <a:r>
              <a:rPr lang="en-US" dirty="0" err="1"/>
              <a:t>myT$data</a:t>
            </a:r>
            <a:r>
              <a:rPr lang="en-US" dirty="0"/>
              <a:t> ~ </a:t>
            </a:r>
            <a:r>
              <a:rPr lang="en-US" dirty="0" err="1"/>
              <a:t>myT$drug</a:t>
            </a:r>
            <a:r>
              <a:rPr lang="en-US" dirty="0"/>
              <a:t>)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10138" y="228600"/>
            <a:ext cx="4005262" cy="351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8" name="Straight Connector 17"/>
          <p:cNvCxnSpPr/>
          <p:nvPr/>
        </p:nvCxnSpPr>
        <p:spPr>
          <a:xfrm>
            <a:off x="4876800" y="152400"/>
            <a:ext cx="0" cy="5638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57200" y="5867400"/>
            <a:ext cx="8365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looks like there is a difference between Drug 1 and Drug 2, but this is</a:t>
            </a:r>
          </a:p>
          <a:p>
            <a:r>
              <a:rPr lang="en-US" dirty="0"/>
              <a:t>because there are differences between hospitals (and only 6 hospitals in our simulation)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943600" y="3505200"/>
            <a:ext cx="697103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80097" y="3581400"/>
            <a:ext cx="697103" cy="3185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Drug 2</a:t>
            </a:r>
          </a:p>
        </p:txBody>
      </p:sp>
    </p:spTree>
    <p:extLst>
      <p:ext uri="{BB962C8B-B14F-4D97-AF65-F5344CB8AC3E}">
        <p14:creationId xmlns:p14="http://schemas.microsoft.com/office/powerpoint/2010/main" val="12654383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79767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Because drug and hospital co-vary (there is a combination of hospitals that has the </a:t>
            </a:r>
          </a:p>
          <a:p>
            <a:r>
              <a:rPr lang="en-US" dirty="0"/>
              <a:t>same information as drug) a standard linear model is numerically unstable and the </a:t>
            </a:r>
          </a:p>
          <a:p>
            <a:r>
              <a:rPr lang="en-US" dirty="0"/>
              <a:t>results are unreliable…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" y="1143000"/>
            <a:ext cx="7629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3352800" y="22098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810000" y="1752600"/>
            <a:ext cx="4962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“standard” linear model, but drug and hospital</a:t>
            </a:r>
          </a:p>
          <a:p>
            <a:r>
              <a:rPr lang="en-US" dirty="0"/>
              <a:t>are not linearly independent</a:t>
            </a:r>
          </a:p>
        </p:txBody>
      </p:sp>
      <p:sp>
        <p:nvSpPr>
          <p:cNvPr id="10" name="Rectangle 9"/>
          <p:cNvSpPr/>
          <p:nvPr/>
        </p:nvSpPr>
        <p:spPr>
          <a:xfrm>
            <a:off x="1676400" y="6248400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</a:p>
        </p:txBody>
      </p:sp>
    </p:spTree>
    <p:extLst>
      <p:ext uri="{BB962C8B-B14F-4D97-AF65-F5344CB8AC3E}">
        <p14:creationId xmlns:p14="http://schemas.microsoft.com/office/powerpoint/2010/main" val="28293831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43450" y="228600"/>
            <a:ext cx="211455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" y="533400"/>
            <a:ext cx="47098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linear model reports significant results</a:t>
            </a:r>
          </a:p>
          <a:p>
            <a:r>
              <a:rPr lang="en-US" dirty="0"/>
              <a:t>for drug!!  </a:t>
            </a:r>
          </a:p>
          <a:p>
            <a:endParaRPr lang="en-US" dirty="0"/>
          </a:p>
          <a:p>
            <a:r>
              <a:rPr lang="en-US" dirty="0"/>
              <a:t>Even thought the null hypothesis is always</a:t>
            </a:r>
          </a:p>
          <a:p>
            <a:r>
              <a:rPr lang="en-US" dirty="0"/>
              <a:t>true!</a:t>
            </a:r>
          </a:p>
          <a:p>
            <a:endParaRPr lang="en-US" dirty="0"/>
          </a:p>
          <a:p>
            <a:r>
              <a:rPr lang="en-US" dirty="0"/>
              <a:t>Complete disaster!</a:t>
            </a:r>
          </a:p>
          <a:p>
            <a:endParaRPr lang="en-US" dirty="0"/>
          </a:p>
          <a:p>
            <a:r>
              <a:rPr lang="en-US" dirty="0"/>
              <a:t>We need a better way to tell our linear model</a:t>
            </a:r>
          </a:p>
          <a:p>
            <a:r>
              <a:rPr lang="en-US" dirty="0"/>
              <a:t>the lack of independence between our samples!</a:t>
            </a:r>
          </a:p>
        </p:txBody>
      </p:sp>
    </p:spTree>
    <p:extLst>
      <p:ext uri="{BB962C8B-B14F-4D97-AF65-F5344CB8AC3E}">
        <p14:creationId xmlns:p14="http://schemas.microsoft.com/office/powerpoint/2010/main" val="2694103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228600"/>
            <a:ext cx="76812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follow Chapter 5 (section 5.5) in </a:t>
            </a:r>
            <a:r>
              <a:rPr lang="en-US" dirty="0" err="1"/>
              <a:t>Zuur</a:t>
            </a:r>
            <a:r>
              <a:rPr lang="en-US" dirty="0"/>
              <a:t>…</a:t>
            </a:r>
          </a:p>
          <a:p>
            <a:endParaRPr lang="en-US" dirty="0"/>
          </a:p>
          <a:p>
            <a:r>
              <a:rPr lang="en-US" dirty="0"/>
              <a:t>We want our variance-covariance matrix (within each hospital) to look like this…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143000"/>
            <a:ext cx="56102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066800" y="3581400"/>
            <a:ext cx="4143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data within two hospitals X and Y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2286000" y="41910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86000" y="55626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431611" y="41148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219200" y="443126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2286000" y="50292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0382" y="4812268"/>
            <a:ext cx="263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estimate for a drug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3276600" y="44196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276600" y="45074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" y="5638800"/>
            <a:ext cx="79095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covariance between different </a:t>
            </a:r>
            <a:r>
              <a:rPr lang="en-US" dirty="0" err="1"/>
              <a:t>datapoints</a:t>
            </a:r>
            <a:r>
              <a:rPr lang="en-US" dirty="0"/>
              <a:t> within a hospital is not 0; </a:t>
            </a:r>
          </a:p>
          <a:p>
            <a:r>
              <a:rPr lang="en-US" dirty="0"/>
              <a:t>If you know the error for one </a:t>
            </a:r>
            <a:r>
              <a:rPr lang="en-US" dirty="0" err="1"/>
              <a:t>datapoint</a:t>
            </a:r>
            <a:r>
              <a:rPr lang="en-US" dirty="0"/>
              <a:t> within a hospital, depending on the </a:t>
            </a:r>
          </a:p>
          <a:p>
            <a:r>
              <a:rPr lang="en-US" dirty="0"/>
              <a:t>size of parameter </a:t>
            </a:r>
            <a:r>
              <a:rPr lang="en-US" dirty="0">
                <a:sym typeface="Symbol"/>
              </a:rPr>
              <a:t>, you know something about the other measurements as well..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4399987" y="443126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4953000" y="47244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4953000" y="47360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20378592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14400" y="76200"/>
            <a:ext cx="72699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we add a parameter to our model to allow the error within each hospital</a:t>
            </a:r>
          </a:p>
          <a:p>
            <a:r>
              <a:rPr lang="en-US" dirty="0"/>
              <a:t>to be correlated (errors across hospitals is still zero…)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152" y="914400"/>
            <a:ext cx="8981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 our variance-covariance matrix for each hospital goes from something that looks like this….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77848" y="3440668"/>
            <a:ext cx="3403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something that looks </a:t>
            </a:r>
            <a:r>
              <a:rPr lang="en-US"/>
              <a:t>like this….</a:t>
            </a:r>
            <a:endParaRPr lang="en-US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962400"/>
            <a:ext cx="5610225" cy="229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200400" y="1377657"/>
          <a:ext cx="2321500" cy="21275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3439">
                <a:tc>
                  <a:txBody>
                    <a:bodyPr/>
                    <a:lstStyle/>
                    <a:p>
                      <a:r>
                        <a:rPr lang="en-US" sz="1300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3503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503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503"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0</a:t>
                      </a: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300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5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0</a:t>
                      </a: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0</a:t>
                      </a: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0</a:t>
                      </a:r>
                    </a:p>
                    <a:p>
                      <a:endParaRPr lang="en-US" sz="1300" dirty="0"/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/>
                        <a:t>0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>
                          <a:solidFill>
                            <a:schemeClr val="tx1"/>
                          </a:solidFill>
                          <a:sym typeface="Symbol"/>
                        </a:rPr>
                        <a:t></a:t>
                      </a:r>
                      <a:r>
                        <a:rPr lang="en-US" sz="1300" baseline="30000" dirty="0">
                          <a:solidFill>
                            <a:schemeClr val="tx1"/>
                          </a:solidFill>
                          <a:sym typeface="Symbol"/>
                        </a:rPr>
                        <a:t>2</a:t>
                      </a:r>
                      <a:endParaRPr lang="en-US" sz="1300" dirty="0">
                        <a:solidFill>
                          <a:schemeClr val="tx1"/>
                        </a:solidFill>
                        <a:sym typeface="Symbol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300" dirty="0">
                        <a:solidFill>
                          <a:schemeClr val="tx1"/>
                        </a:solidFill>
                        <a:sym typeface="Symbol"/>
                      </a:endParaRPr>
                    </a:p>
                  </a:txBody>
                  <a:tcPr marL="64786" marR="64786" marT="32393" marB="32393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6248400"/>
            <a:ext cx="84094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(the full covariance-variance matrix across all hospitals will have 0’s for any two samples</a:t>
            </a:r>
          </a:p>
          <a:p>
            <a:r>
              <a:rPr lang="en-US" dirty="0"/>
              <a:t>from different hospitals)</a:t>
            </a:r>
          </a:p>
        </p:txBody>
      </p:sp>
    </p:spTree>
    <p:extLst>
      <p:ext uri="{BB962C8B-B14F-4D97-AF65-F5344CB8AC3E}">
        <p14:creationId xmlns:p14="http://schemas.microsoft.com/office/powerpoint/2010/main" val="387413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09600" y="304800"/>
            <a:ext cx="752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Previously, we defined the log-likelihood for a standard </a:t>
            </a:r>
            <a:r>
              <a:rPr lang="en-US">
                <a:latin typeface="Arial" pitchFamily="34" charset="0"/>
                <a:cs typeface="Arial" pitchFamily="34" charset="0"/>
              </a:rPr>
              <a:t>linear regression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838200"/>
            <a:ext cx="65024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52400" y="3962400"/>
            <a:ext cx="899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itchFamily="34" charset="0"/>
                <a:cs typeface="Arial" pitchFamily="34" charset="0"/>
              </a:rPr>
              <a:t>We can, as an alternative to least squares fit, find parameters that maximize this value</a:t>
            </a:r>
          </a:p>
        </p:txBody>
      </p:sp>
    </p:spTree>
    <p:extLst>
      <p:ext uri="{BB962C8B-B14F-4D97-AF65-F5344CB8AC3E}">
        <p14:creationId xmlns:p14="http://schemas.microsoft.com/office/powerpoint/2010/main" val="20236367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0" y="914400"/>
            <a:ext cx="76972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switch to this new variance-covariance matrix, </a:t>
            </a:r>
          </a:p>
          <a:p>
            <a:r>
              <a:rPr lang="en-US" dirty="0"/>
              <a:t>the least likelihood equation we want to maximize goes from something like this</a:t>
            </a:r>
          </a:p>
          <a:p>
            <a:r>
              <a:rPr lang="en-US" dirty="0"/>
              <a:t>(for a standard linear model):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1828800"/>
            <a:ext cx="553402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1295400" y="2831068"/>
            <a:ext cx="4690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something like this (for a mixed linear model)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276600"/>
            <a:ext cx="53911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5105400" y="3886200"/>
            <a:ext cx="2057400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09600" y="4992469"/>
            <a:ext cx="82439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allows us to express the possibility of correlated measures within hospitals</a:t>
            </a:r>
          </a:p>
          <a:p>
            <a:r>
              <a:rPr lang="en-US" dirty="0"/>
              <a:t>(without actually having to explicitly estimate the mean response from each hospital!)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495800"/>
            <a:ext cx="7475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V is the full variance-covariance matrix of the residuals for all the data..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228600"/>
            <a:ext cx="258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state </a:t>
            </a:r>
            <a:r>
              <a:rPr lang="en-US"/>
              <a:t>without proof….</a:t>
            </a:r>
          </a:p>
        </p:txBody>
      </p:sp>
    </p:spTree>
    <p:extLst>
      <p:ext uri="{BB962C8B-B14F-4D97-AF65-F5344CB8AC3E}">
        <p14:creationId xmlns:p14="http://schemas.microsoft.com/office/powerpoint/2010/main" val="2842789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76200"/>
            <a:ext cx="78285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is a simple syntax that allows us to tell R that we want a different</a:t>
            </a:r>
          </a:p>
          <a:p>
            <a:r>
              <a:rPr lang="en-US" dirty="0"/>
              <a:t>Covariance-variance matrix (see chapter 10 of </a:t>
            </a:r>
            <a:r>
              <a:rPr lang="en-US" dirty="0" err="1"/>
              <a:t>Galecki</a:t>
            </a:r>
            <a:r>
              <a:rPr lang="en-US" dirty="0"/>
              <a:t> for much more information</a:t>
            </a:r>
          </a:p>
          <a:p>
            <a:r>
              <a:rPr lang="en-US" dirty="0"/>
              <a:t>on different covariance-matrices that you can specify!) 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7629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62200" y="6248400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391400" y="31242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324600" y="3886200"/>
            <a:ext cx="28376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express this in R </a:t>
            </a:r>
          </a:p>
          <a:p>
            <a:r>
              <a:rPr lang="en-US" dirty="0"/>
              <a:t>using the </a:t>
            </a:r>
            <a:r>
              <a:rPr lang="en-US" dirty="0" err="1"/>
              <a:t>gls</a:t>
            </a:r>
            <a:r>
              <a:rPr lang="en-US" dirty="0"/>
              <a:t> function in the </a:t>
            </a:r>
          </a:p>
          <a:p>
            <a:r>
              <a:rPr lang="en-US" dirty="0" err="1"/>
              <a:t>nlme</a:t>
            </a:r>
            <a:r>
              <a:rPr lang="en-US" dirty="0"/>
              <a:t> package</a:t>
            </a:r>
          </a:p>
        </p:txBody>
      </p:sp>
    </p:spTree>
    <p:extLst>
      <p:ext uri="{BB962C8B-B14F-4D97-AF65-F5344CB8AC3E}">
        <p14:creationId xmlns:p14="http://schemas.microsoft.com/office/powerpoint/2010/main" val="1685130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63817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495800" y="381000"/>
            <a:ext cx="762000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590800" y="39469"/>
            <a:ext cx="6103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model gets us a lot closer to the correct null P-values!</a:t>
            </a:r>
          </a:p>
        </p:txBody>
      </p:sp>
    </p:spTree>
    <p:extLst>
      <p:ext uri="{BB962C8B-B14F-4D97-AF65-F5344CB8AC3E}">
        <p14:creationId xmlns:p14="http://schemas.microsoft.com/office/powerpoint/2010/main" val="5304764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800" y="304800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Mixed linear models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2438400" y="1295400"/>
            <a:ext cx="533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9362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4800" y="76200"/>
            <a:ext cx="8418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alternative (surprisingly, equivalent!) formulation of our nested experimental design.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2285100" y="1457325"/>
            <a:ext cx="346986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/>
                <a:cs typeface="Arial"/>
              </a:rPr>
              <a:t>Y =    drug   +  (hospital) + error 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4416425" y="1828800"/>
            <a:ext cx="0" cy="9001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9"/>
          <p:cNvSpPr txBox="1">
            <a:spLocks noChangeArrowheads="1"/>
          </p:cNvSpPr>
          <p:nvPr/>
        </p:nvSpPr>
        <p:spPr bwMode="auto">
          <a:xfrm>
            <a:off x="3505200" y="2854325"/>
            <a:ext cx="18224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>
                <a:latin typeface="Arial"/>
                <a:cs typeface="Arial"/>
              </a:rPr>
              <a:t>Random Effects</a:t>
            </a:r>
          </a:p>
        </p:txBody>
      </p:sp>
      <p:sp>
        <p:nvSpPr>
          <p:cNvPr id="6" name="Left Brace 5"/>
          <p:cNvSpPr/>
          <p:nvPr/>
        </p:nvSpPr>
        <p:spPr>
          <a:xfrm rot="16200000">
            <a:off x="3020370" y="1700855"/>
            <a:ext cx="384174" cy="63371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2514600" y="2286000"/>
            <a:ext cx="15144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dirty="0">
                <a:latin typeface="Arial"/>
                <a:cs typeface="Arial"/>
              </a:rPr>
              <a:t>Fixed Effects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3505200"/>
            <a:ext cx="62654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Assumptions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Random effects are </a:t>
            </a:r>
            <a:r>
              <a:rPr lang="en-US" dirty="0" err="1">
                <a:latin typeface="Arial"/>
                <a:ea typeface="+mn-ea"/>
                <a:cs typeface="Arial"/>
              </a:rPr>
              <a:t>i.i.d</a:t>
            </a:r>
            <a:r>
              <a:rPr lang="en-US" dirty="0">
                <a:latin typeface="Arial"/>
                <a:ea typeface="+mn-ea"/>
                <a:cs typeface="Arial"/>
              </a:rPr>
              <a:t>. 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Variance in groups are equal (homoscedasticity)</a:t>
            </a:r>
          </a:p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dirty="0">
                <a:latin typeface="Arial"/>
                <a:ea typeface="+mn-ea"/>
                <a:cs typeface="Arial"/>
              </a:rPr>
              <a:t>Hospital effects are normally distributed with a mean of 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5029200"/>
            <a:ext cx="82626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effect, each hospital adds some value to the fixed effects and this </a:t>
            </a:r>
          </a:p>
          <a:p>
            <a:r>
              <a:rPr lang="en-US" dirty="0"/>
              <a:t>value is normally distributed with a mean of 0…</a:t>
            </a:r>
          </a:p>
          <a:p>
            <a:endParaRPr lang="en-US" dirty="0"/>
          </a:p>
          <a:p>
            <a:r>
              <a:rPr lang="en-US" dirty="0"/>
              <a:t>The fixed effect part is just a standard linear model (like we’ve seen the last few weeks)</a:t>
            </a:r>
          </a:p>
        </p:txBody>
      </p:sp>
    </p:spTree>
    <p:extLst>
      <p:ext uri="{BB962C8B-B14F-4D97-AF65-F5344CB8AC3E}">
        <p14:creationId xmlns:p14="http://schemas.microsoft.com/office/powerpoint/2010/main" val="1567547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143000"/>
            <a:ext cx="76295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2362200" y="6248400"/>
            <a:ext cx="9601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Arial" pitchFamily="34" charset="0"/>
                <a:cs typeface="Arial" pitchFamily="34" charset="0"/>
              </a:rPr>
              <a:t>https://github.com/afodor/metagenomicsTools/blob/master/src/mixedModelSims/mixedSims.txt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5334000" y="3505200"/>
            <a:ext cx="457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562600" y="4038600"/>
            <a:ext cx="293862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express this in R </a:t>
            </a:r>
          </a:p>
          <a:p>
            <a:r>
              <a:rPr lang="en-US" dirty="0"/>
              <a:t>using the </a:t>
            </a:r>
            <a:r>
              <a:rPr lang="en-US" dirty="0" err="1"/>
              <a:t>lme</a:t>
            </a:r>
            <a:r>
              <a:rPr lang="en-US" dirty="0"/>
              <a:t> function in the </a:t>
            </a:r>
          </a:p>
          <a:p>
            <a:r>
              <a:rPr lang="en-US" dirty="0" err="1"/>
              <a:t>nlme</a:t>
            </a:r>
            <a:r>
              <a:rPr lang="en-US" dirty="0"/>
              <a:t> package</a:t>
            </a:r>
          </a:p>
          <a:p>
            <a:r>
              <a:rPr lang="en-US" dirty="0"/>
              <a:t>(see chapter 5 in </a:t>
            </a:r>
            <a:r>
              <a:rPr lang="en-US" dirty="0" err="1"/>
              <a:t>Zuur</a:t>
            </a:r>
            <a:r>
              <a:rPr lang="en-US" dirty="0"/>
              <a:t> and </a:t>
            </a:r>
          </a:p>
          <a:p>
            <a:r>
              <a:rPr lang="en-US" dirty="0"/>
              <a:t>Chapter 13 in </a:t>
            </a:r>
            <a:r>
              <a:rPr lang="en-US" dirty="0" err="1"/>
              <a:t>Galecki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09665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57200" y="152400"/>
            <a:ext cx="63460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gls</a:t>
            </a:r>
            <a:r>
              <a:rPr lang="en-US" dirty="0"/>
              <a:t> and mixed models are mathematically essentially identical</a:t>
            </a:r>
          </a:p>
          <a:p>
            <a:r>
              <a:rPr lang="en-US" dirty="0"/>
              <a:t>(see Chapter 5 (section 5.5) in </a:t>
            </a:r>
            <a:r>
              <a:rPr lang="en-US" dirty="0" err="1"/>
              <a:t>Zuur</a:t>
            </a:r>
            <a:r>
              <a:rPr lang="en-US" dirty="0"/>
              <a:t> for more details)</a:t>
            </a:r>
          </a:p>
          <a:p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46482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6200" y="5715000"/>
            <a:ext cx="9121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models have the same likelihoods, F and T values but disagree on the degrees of freedom…</a:t>
            </a:r>
          </a:p>
          <a:p>
            <a:r>
              <a:rPr lang="en-US" dirty="0"/>
              <a:t>(and hence disagree on the p-values)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815" y="990601"/>
            <a:ext cx="451338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066800"/>
            <a:ext cx="461975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738301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304800"/>
            <a:ext cx="6381750" cy="6315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Straight Arrow Connector 4"/>
          <p:cNvCxnSpPr/>
          <p:nvPr/>
        </p:nvCxnSpPr>
        <p:spPr>
          <a:xfrm flipH="1" flipV="1">
            <a:off x="7239000" y="19050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8600" y="0"/>
            <a:ext cx="906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" pitchFamily="34" charset="0"/>
                <a:cs typeface="Arial" pitchFamily="34" charset="0"/>
              </a:rPr>
              <a:t>The degrees of freedom from the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M.mixed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linear model seem to get us closer to a uniform distribution…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67814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057400" y="990600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2057400" y="2362200"/>
            <a:ext cx="1981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03011" y="91440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r>
              <a:rPr lang="en-US" dirty="0"/>
              <a:t> </a:t>
            </a:r>
            <a:r>
              <a:rPr lang="en-US" dirty="0" err="1"/>
              <a:t>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1230868"/>
            <a:ext cx="620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2057400" y="1828800"/>
            <a:ext cx="3200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1782" y="1611868"/>
            <a:ext cx="2631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 estimate for a drug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048000" y="1219200"/>
            <a:ext cx="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048000" y="13070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171387" y="1230868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  <a:r>
              <a:rPr lang="en-US" dirty="0" err="1"/>
              <a:t>Y</a:t>
            </a:r>
            <a:r>
              <a:rPr lang="en-US" dirty="0"/>
              <a:t> 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724400" y="15240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24400" y="1535668"/>
            <a:ext cx="655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Error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6800" y="2667000"/>
            <a:ext cx="46580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Degrees of freedom is tricky;</a:t>
            </a:r>
          </a:p>
          <a:p>
            <a:r>
              <a:rPr lang="en-US" dirty="0"/>
              <a:t>are there 10 independent </a:t>
            </a:r>
            <a:r>
              <a:rPr lang="en-US" dirty="0" err="1"/>
              <a:t>datapoints</a:t>
            </a:r>
            <a:r>
              <a:rPr lang="en-US" dirty="0"/>
              <a:t> here or 2?</a:t>
            </a:r>
          </a:p>
        </p:txBody>
      </p:sp>
    </p:spTree>
    <p:extLst>
      <p:ext uri="{BB962C8B-B14F-4D97-AF65-F5344CB8AC3E}">
        <p14:creationId xmlns:p14="http://schemas.microsoft.com/office/powerpoint/2010/main" val="15099582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4815" y="990601"/>
            <a:ext cx="4513385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1066800"/>
            <a:ext cx="4619756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648200" y="914400"/>
            <a:ext cx="0" cy="464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914400" y="2590800"/>
            <a:ext cx="4572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629400" y="19050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3352800" y="533400"/>
            <a:ext cx="27388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/>
              </a:rPr>
              <a:t> In our co-variance matrix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4343400" y="838200"/>
            <a:ext cx="11430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324600" y="1600200"/>
            <a:ext cx="2719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 In our co-variance matrix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1378724" y="2438400"/>
            <a:ext cx="13644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Symbol"/>
              </a:rPr>
              <a:t>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/(</a:t>
            </a:r>
            <a:r>
              <a:rPr lang="en-US" baseline="30000" dirty="0">
                <a:sym typeface="Symbol"/>
              </a:rPr>
              <a:t>2</a:t>
            </a:r>
            <a:r>
              <a:rPr lang="en-US" dirty="0">
                <a:sym typeface="Symbol"/>
              </a:rPr>
              <a:t> + </a:t>
            </a:r>
            <a:r>
              <a:rPr lang="en-US" baseline="30000" dirty="0">
                <a:sym typeface="Symbol"/>
              </a:rPr>
              <a:t> 2</a:t>
            </a:r>
            <a:r>
              <a:rPr lang="en-US" dirty="0">
                <a:sym typeface="Symbol"/>
              </a:rPr>
              <a:t>)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990600" y="5715000"/>
            <a:ext cx="701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Rho can be thought of as a Pearson co-efficient describing the strength of</a:t>
            </a:r>
          </a:p>
          <a:p>
            <a:r>
              <a:rPr lang="en-US" dirty="0"/>
              <a:t>correlations within each group.  As it approaches 0, the hospital effect disappears.  As it approaches 1, all data within each hospital is more perfectly correlated.  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4800" y="0"/>
            <a:ext cx="7622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A useful metric (related to the degrees of freedom) is what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Zuur</a:t>
            </a:r>
            <a:r>
              <a:rPr lang="en-US" dirty="0">
                <a:latin typeface="Arial" pitchFamily="34" charset="0"/>
                <a:cs typeface="Arial" pitchFamily="34" charset="0"/>
              </a:rPr>
              <a:t> calls the </a:t>
            </a:r>
          </a:p>
          <a:p>
            <a:r>
              <a:rPr lang="en-US" dirty="0" err="1">
                <a:latin typeface="Arial" pitchFamily="34" charset="0"/>
                <a:cs typeface="Arial" pitchFamily="34" charset="0"/>
              </a:rPr>
              <a:t>intraclass</a:t>
            </a:r>
            <a:r>
              <a:rPr lang="en-US" dirty="0">
                <a:latin typeface="Arial" pitchFamily="34" charset="0"/>
                <a:cs typeface="Arial" pitchFamily="34" charset="0"/>
              </a:rPr>
              <a:t> correlation coefficient (what R is calling rho in the M.gls model)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B32621-067D-40F7-A354-78FB73A7FC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4934112"/>
            <a:ext cx="3831652" cy="64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411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76200"/>
            <a:ext cx="8120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follow two books (both can be downloaded from campus via </a:t>
            </a:r>
            <a:r>
              <a:rPr lang="en-US" dirty="0" err="1"/>
              <a:t>springer</a:t>
            </a:r>
            <a:r>
              <a:rPr lang="en-US" dirty="0"/>
              <a:t> links):</a:t>
            </a:r>
          </a:p>
          <a:p>
            <a:r>
              <a:rPr lang="en-US" dirty="0"/>
              <a:t>http://link.springer.com/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1" y="685800"/>
            <a:ext cx="3352800" cy="319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3962400" y="1371600"/>
            <a:ext cx="50229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book is more mathematical and very thorough;</a:t>
            </a:r>
          </a:p>
          <a:p>
            <a:r>
              <a:rPr lang="en-US" dirty="0"/>
              <a:t>a good reference 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304800" y="4038600"/>
            <a:ext cx="8686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4191000"/>
            <a:ext cx="574357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72200" y="4114800"/>
            <a:ext cx="1790700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Box 11"/>
          <p:cNvSpPr txBox="1"/>
          <p:nvPr/>
        </p:nvSpPr>
        <p:spPr>
          <a:xfrm>
            <a:off x="533400" y="5486400"/>
            <a:ext cx="5391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This book is more accessible and covers a broader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range of topics (beyond mixed-models)</a:t>
            </a:r>
          </a:p>
        </p:txBody>
      </p:sp>
    </p:spTree>
    <p:extLst>
      <p:ext uri="{BB962C8B-B14F-4D97-AF65-F5344CB8AC3E}">
        <p14:creationId xmlns:p14="http://schemas.microsoft.com/office/powerpoint/2010/main" val="6991788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81336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Zuur</a:t>
            </a:r>
            <a:r>
              <a:rPr lang="en-US" dirty="0"/>
              <a:t> text argues that at this values goes towards 1, the effective sample size goes</a:t>
            </a:r>
          </a:p>
          <a:p>
            <a:r>
              <a:rPr lang="en-US" dirty="0"/>
              <a:t>towards the number of hospitals (not the number of patients…)</a:t>
            </a:r>
          </a:p>
          <a:p>
            <a:r>
              <a:rPr lang="en-US" dirty="0"/>
              <a:t>(</a:t>
            </a:r>
            <a:r>
              <a:rPr lang="en-US" dirty="0" err="1"/>
              <a:t>Zuur</a:t>
            </a:r>
            <a:r>
              <a:rPr lang="en-US" dirty="0"/>
              <a:t> section 5.4.1)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33525" y="1185863"/>
            <a:ext cx="6076950" cy="448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198901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76200"/>
            <a:ext cx="551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Changing our model </a:t>
            </a:r>
            <a:r>
              <a:rPr lang="en-US"/>
              <a:t>parameters obviously changes rho…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533400"/>
            <a:ext cx="4591050" cy="581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H="1">
            <a:off x="4114800" y="2743200"/>
            <a:ext cx="304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2362200"/>
            <a:ext cx="45709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make the hospital effect much bigger than </a:t>
            </a:r>
          </a:p>
          <a:p>
            <a:r>
              <a:rPr lang="en-US" dirty="0"/>
              <a:t>the variance associated with the drug effect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5181600" y="3124200"/>
            <a:ext cx="304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655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542925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743200" y="688975"/>
            <a:ext cx="316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</a:t>
            </a:r>
            <a:r>
              <a:rPr lang="en-US" dirty="0" err="1"/>
              <a:t>myT$data</a:t>
            </a:r>
            <a:r>
              <a:rPr lang="en-US" dirty="0"/>
              <a:t> ~ </a:t>
            </a:r>
            <a:r>
              <a:rPr lang="en-US" dirty="0" err="1"/>
              <a:t>myT$hospital</a:t>
            </a:r>
            <a:r>
              <a:rPr lang="en-US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3400" y="76200"/>
            <a:ext cx="3635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the hospital </a:t>
            </a:r>
            <a:r>
              <a:rPr lang="en-US"/>
              <a:t>effect dominates….</a:t>
            </a:r>
          </a:p>
        </p:txBody>
      </p:sp>
    </p:spTree>
    <p:extLst>
      <p:ext uri="{BB962C8B-B14F-4D97-AF65-F5344CB8AC3E}">
        <p14:creationId xmlns:p14="http://schemas.microsoft.com/office/powerpoint/2010/main" val="2302217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19200" y="0"/>
            <a:ext cx="5556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rho = 0.996 because the hospital </a:t>
            </a:r>
            <a:r>
              <a:rPr lang="en-US"/>
              <a:t>effect dominates…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609600"/>
            <a:ext cx="5238750" cy="455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4648200" y="381000"/>
            <a:ext cx="0" cy="6172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990600" y="23622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89993" y="685800"/>
            <a:ext cx="445400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6558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90525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76200"/>
            <a:ext cx="910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pretty similar inference results… (although our fixed model starts to behave very badly!)</a:t>
            </a:r>
          </a:p>
        </p:txBody>
      </p:sp>
    </p:spTree>
    <p:extLst>
      <p:ext uri="{BB962C8B-B14F-4D97-AF65-F5344CB8AC3E}">
        <p14:creationId xmlns:p14="http://schemas.microsoft.com/office/powerpoint/2010/main" val="3009030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04800"/>
            <a:ext cx="5421047" cy="609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H="1">
            <a:off x="4495800" y="2895600"/>
            <a:ext cx="6858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7800" y="2667000"/>
            <a:ext cx="3355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make the hospital effect small</a:t>
            </a:r>
          </a:p>
          <a:p>
            <a:r>
              <a:rPr lang="en-US" dirty="0"/>
              <a:t>compared to the drug effect…</a:t>
            </a:r>
          </a:p>
        </p:txBody>
      </p:sp>
    </p:spTree>
    <p:extLst>
      <p:ext uri="{BB962C8B-B14F-4D97-AF65-F5344CB8AC3E}">
        <p14:creationId xmlns:p14="http://schemas.microsoft.com/office/powerpoint/2010/main" val="3402279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-76200"/>
            <a:ext cx="6400800" cy="639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0" y="76200"/>
            <a:ext cx="316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 plot(</a:t>
            </a:r>
            <a:r>
              <a:rPr lang="en-US" dirty="0" err="1"/>
              <a:t>myT$data</a:t>
            </a:r>
            <a:r>
              <a:rPr lang="en-US" dirty="0"/>
              <a:t> ~ </a:t>
            </a:r>
            <a:r>
              <a:rPr lang="en-US" dirty="0" err="1"/>
              <a:t>myT$hospital</a:t>
            </a:r>
            <a:r>
              <a:rPr lang="en-US" dirty="0"/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19200" y="6324600"/>
            <a:ext cx="3392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rho will trend </a:t>
            </a:r>
            <a:r>
              <a:rPr lang="en-US"/>
              <a:t>towards zero…</a:t>
            </a:r>
          </a:p>
        </p:txBody>
      </p:sp>
    </p:spTree>
    <p:extLst>
      <p:ext uri="{BB962C8B-B14F-4D97-AF65-F5344CB8AC3E}">
        <p14:creationId xmlns:p14="http://schemas.microsoft.com/office/powerpoint/2010/main" val="23847183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57200"/>
            <a:ext cx="7677150" cy="628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152400"/>
            <a:ext cx="9070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 our mixed model gets conservative (not necessarily a bad thing, but not uniform anymore)</a:t>
            </a:r>
          </a:p>
        </p:txBody>
      </p:sp>
    </p:spTree>
    <p:extLst>
      <p:ext uri="{BB962C8B-B14F-4D97-AF65-F5344CB8AC3E}">
        <p14:creationId xmlns:p14="http://schemas.microsoft.com/office/powerpoint/2010/main" val="30545861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533400"/>
            <a:ext cx="627941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conclude:</a:t>
            </a:r>
          </a:p>
          <a:p>
            <a:endParaRPr lang="en-US" dirty="0"/>
          </a:p>
          <a:p>
            <a:r>
              <a:rPr lang="en-US" dirty="0"/>
              <a:t>	Mixed models are useful, but a bit fragile.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We should approach their p-values with some caution…</a:t>
            </a:r>
          </a:p>
        </p:txBody>
      </p:sp>
    </p:spTree>
    <p:extLst>
      <p:ext uri="{BB962C8B-B14F-4D97-AF65-F5344CB8AC3E}">
        <p14:creationId xmlns:p14="http://schemas.microsoft.com/office/powerpoint/2010/main" val="2511316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381000"/>
            <a:ext cx="6572250" cy="627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304800" y="0"/>
            <a:ext cx="5441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</a:t>
            </a:r>
            <a:r>
              <a:rPr lang="en-US" dirty="0" err="1"/>
              <a:t>Galecki</a:t>
            </a:r>
            <a:r>
              <a:rPr lang="en-US" dirty="0"/>
              <a:t> a summary of our linear regression model:</a:t>
            </a:r>
          </a:p>
        </p:txBody>
      </p:sp>
    </p:spTree>
    <p:extLst>
      <p:ext uri="{BB962C8B-B14F-4D97-AF65-F5344CB8AC3E}">
        <p14:creationId xmlns:p14="http://schemas.microsoft.com/office/powerpoint/2010/main" val="2046323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066800"/>
            <a:ext cx="6677025" cy="3533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914400" y="381000"/>
            <a:ext cx="7316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Maximum likelihood is an alternative to least squares for finding parameters</a:t>
            </a:r>
          </a:p>
        </p:txBody>
      </p:sp>
    </p:spTree>
    <p:extLst>
      <p:ext uri="{BB962C8B-B14F-4D97-AF65-F5344CB8AC3E}">
        <p14:creationId xmlns:p14="http://schemas.microsoft.com/office/powerpoint/2010/main" val="3724292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0"/>
            <a:ext cx="6829425" cy="395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1200" y="381000"/>
            <a:ext cx="2705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71600" y="4800600"/>
            <a:ext cx="70133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variance estimate is the same except the </a:t>
            </a:r>
            <a:r>
              <a:rPr lang="en-US" dirty="0" err="1"/>
              <a:t>d.f</a:t>
            </a:r>
            <a:r>
              <a:rPr lang="en-US" dirty="0"/>
              <a:t>. is n not (n-2)</a:t>
            </a:r>
          </a:p>
          <a:p>
            <a:endParaRPr lang="en-US" dirty="0"/>
          </a:p>
          <a:p>
            <a:r>
              <a:rPr lang="en-US" dirty="0"/>
              <a:t>The REML corrects the </a:t>
            </a:r>
            <a:r>
              <a:rPr lang="en-US" dirty="0" err="1"/>
              <a:t>d.f</a:t>
            </a:r>
            <a:r>
              <a:rPr lang="en-US" dirty="0"/>
              <a:t>. (we will skip the mathematical details but see </a:t>
            </a:r>
          </a:p>
          <a:p>
            <a:r>
              <a:rPr lang="en-US" dirty="0"/>
              <a:t>Chapter 4 in </a:t>
            </a:r>
            <a:r>
              <a:rPr lang="en-US" dirty="0" err="1"/>
              <a:t>Galecki</a:t>
            </a:r>
            <a:r>
              <a:rPr lang="en-US" dirty="0"/>
              <a:t> or Chapter 5 in </a:t>
            </a:r>
            <a:r>
              <a:rPr lang="en-US" dirty="0" err="1"/>
              <a:t>Zuur</a:t>
            </a:r>
            <a:r>
              <a:rPr lang="en-US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3216" y="76200"/>
            <a:ext cx="5786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simple linear models, the two methods largely converge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7467600" y="838200"/>
            <a:ext cx="3810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91400" y="1371600"/>
            <a:ext cx="15224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Least-squares </a:t>
            </a:r>
          </a:p>
          <a:p>
            <a:r>
              <a:rPr lang="en-US" dirty="0"/>
              <a:t>matrix form</a:t>
            </a:r>
          </a:p>
        </p:txBody>
      </p:sp>
    </p:spTree>
    <p:extLst>
      <p:ext uri="{BB962C8B-B14F-4D97-AF65-F5344CB8AC3E}">
        <p14:creationId xmlns:p14="http://schemas.microsoft.com/office/powerpoint/2010/main" val="1771796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DF7231C-A1ED-416A-BFAF-F33BE04E842D}"/>
              </a:ext>
            </a:extLst>
          </p:cNvPr>
          <p:cNvCxnSpPr>
            <a:cxnSpLocks/>
          </p:cNvCxnSpPr>
          <p:nvPr/>
        </p:nvCxnSpPr>
        <p:spPr>
          <a:xfrm flipH="1">
            <a:off x="8077200" y="1219200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FD8179A-7AB5-4F70-8615-79C11F8BF7F3}"/>
              </a:ext>
            </a:extLst>
          </p:cNvPr>
          <p:cNvSpPr txBox="1"/>
          <p:nvPr/>
        </p:nvSpPr>
        <p:spPr>
          <a:xfrm>
            <a:off x="152400" y="780871"/>
            <a:ext cx="80329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Fitting linear models by Maximum Likelihood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The independence assumption expressed via the variance-covariance matrix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Relaxing the independence assumption for hierarchical, grouped data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Mixed linear models</a:t>
            </a:r>
          </a:p>
        </p:txBody>
      </p:sp>
    </p:spTree>
    <p:extLst>
      <p:ext uri="{BB962C8B-B14F-4D97-AF65-F5344CB8AC3E}">
        <p14:creationId xmlns:p14="http://schemas.microsoft.com/office/powerpoint/2010/main" val="254501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533400"/>
            <a:ext cx="6848475" cy="300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3429000" y="2819400"/>
            <a:ext cx="609600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971800" y="4191000"/>
            <a:ext cx="5835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itchFamily="34" charset="0"/>
                <a:cs typeface="Arial" pitchFamily="34" charset="0"/>
              </a:rPr>
              <a:t>We can express this assumption of independence as a 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variance-covariance matrix…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2000" y="164068"/>
            <a:ext cx="772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standard linear model has assumptions of independence and equal variance</a:t>
            </a:r>
          </a:p>
        </p:txBody>
      </p:sp>
    </p:spTree>
    <p:extLst>
      <p:ext uri="{BB962C8B-B14F-4D97-AF65-F5344CB8AC3E}">
        <p14:creationId xmlns:p14="http://schemas.microsoft.com/office/powerpoint/2010/main" val="386551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0"/>
            <a:ext cx="2558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simple matrix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47800" y="386477"/>
            <a:ext cx="1620957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&lt;- c(3,2,4,1)</a:t>
            </a:r>
          </a:p>
          <a:p>
            <a:r>
              <a:rPr lang="en-US" dirty="0"/>
              <a:t>b &lt;- c(4,2,7,4)</a:t>
            </a:r>
          </a:p>
          <a:p>
            <a:r>
              <a:rPr lang="en-US" dirty="0"/>
              <a:t>M &lt;- </a:t>
            </a:r>
            <a:r>
              <a:rPr lang="en-US" dirty="0" err="1"/>
              <a:t>cbind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(a)</a:t>
            </a:r>
          </a:p>
          <a:p>
            <a:r>
              <a:rPr lang="en-US" dirty="0" err="1"/>
              <a:t>var</a:t>
            </a:r>
            <a:r>
              <a:rPr lang="en-US" dirty="0"/>
              <a:t>(b)</a:t>
            </a:r>
          </a:p>
          <a:p>
            <a:r>
              <a:rPr lang="en-US" dirty="0" err="1"/>
              <a:t>var</a:t>
            </a:r>
            <a:r>
              <a:rPr lang="en-US" dirty="0"/>
              <a:t>(</a:t>
            </a:r>
            <a:r>
              <a:rPr lang="en-US" dirty="0" err="1"/>
              <a:t>a,b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 err="1"/>
              <a:t>cov</a:t>
            </a:r>
            <a:r>
              <a:rPr lang="en-US" dirty="0"/>
              <a:t>(M)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304800"/>
            <a:ext cx="2447925" cy="2628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447800" y="3163669"/>
            <a:ext cx="46664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diagonals has the variance for each sample.</a:t>
            </a:r>
          </a:p>
          <a:p>
            <a:r>
              <a:rPr lang="en-US" dirty="0"/>
              <a:t>The off diagonals has the covariance</a:t>
            </a:r>
          </a:p>
        </p:txBody>
      </p:sp>
    </p:spTree>
    <p:extLst>
      <p:ext uri="{BB962C8B-B14F-4D97-AF65-F5344CB8AC3E}">
        <p14:creationId xmlns:p14="http://schemas.microsoft.com/office/powerpoint/2010/main" val="2222400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1657</Words>
  <Application>Microsoft Office PowerPoint</Application>
  <PresentationFormat>On-screen Show (4:3)</PresentationFormat>
  <Paragraphs>245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Anthony</cp:lastModifiedBy>
  <cp:revision>116</cp:revision>
  <dcterms:created xsi:type="dcterms:W3CDTF">2006-08-16T00:00:00Z</dcterms:created>
  <dcterms:modified xsi:type="dcterms:W3CDTF">2020-04-15T01:29:52Z</dcterms:modified>
</cp:coreProperties>
</file>