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60"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430" y="1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231297-2B8C-4694-89BD-AA313D4EA54B}" type="datetimeFigureOut">
              <a:rPr lang="en-US" smtClean="0"/>
              <a:pPr/>
              <a:t>2/12/2020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D421A0-E00D-4353-A486-D4EA6719F3B1}" type="slidenum">
              <a:rPr lang="en-US" smtClean="0"/>
              <a:pPr/>
              <a:t>‹#›</a:t>
            </a:fld>
            <a:endParaRPr lang="en-US"/>
          </a:p>
        </p:txBody>
      </p:sp>
    </p:spTree>
    <p:extLst>
      <p:ext uri="{BB962C8B-B14F-4D97-AF65-F5344CB8AC3E}">
        <p14:creationId xmlns:p14="http://schemas.microsoft.com/office/powerpoint/2010/main" val="1269643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9C53B2-1807-49B9-B34C-E26ED20389C9}" type="slidenum">
              <a:rPr lang="en-US" smtClean="0"/>
              <a:pPr/>
              <a:t>2</a:t>
            </a:fld>
            <a:endParaRPr lang="en-US"/>
          </a:p>
        </p:txBody>
      </p:sp>
    </p:spTree>
    <p:extLst>
      <p:ext uri="{BB962C8B-B14F-4D97-AF65-F5344CB8AC3E}">
        <p14:creationId xmlns:p14="http://schemas.microsoft.com/office/powerpoint/2010/main" val="3446948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fodor@uncc.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314271"/>
            <a:ext cx="8763000" cy="2308324"/>
          </a:xfrm>
          <a:prstGeom prst="rect">
            <a:avLst/>
          </a:prstGeom>
          <a:noFill/>
        </p:spPr>
        <p:txBody>
          <a:bodyPr wrap="square" rtlCol="0">
            <a:spAutoFit/>
          </a:bodyPr>
          <a:lstStyle/>
          <a:p>
            <a:r>
              <a:rPr lang="en-US" dirty="0"/>
              <a:t>	</a:t>
            </a:r>
          </a:p>
          <a:p>
            <a:endParaRPr lang="en-US" dirty="0"/>
          </a:p>
          <a:p>
            <a:r>
              <a:rPr lang="en-US" dirty="0"/>
              <a:t>By the beginning of the next lab (Feb. 20), send what you have to </a:t>
            </a:r>
            <a:r>
              <a:rPr lang="en-US" dirty="0">
                <a:hlinkClick r:id="rId2"/>
              </a:rPr>
              <a:t>afodor@uncc.edu</a:t>
            </a:r>
            <a:endParaRPr lang="en-US" dirty="0"/>
          </a:p>
          <a:p>
            <a:endParaRPr lang="en-US" dirty="0"/>
          </a:p>
          <a:p>
            <a:r>
              <a:rPr lang="en-US" dirty="0"/>
              <a:t>Send your code and the answers to questions..</a:t>
            </a:r>
          </a:p>
          <a:p>
            <a:endParaRPr lang="en-US" dirty="0"/>
          </a:p>
          <a:p>
            <a:r>
              <a:rPr lang="en-US" dirty="0"/>
              <a:t>Make sure the text “Lab #5” is in the subject line… </a:t>
            </a:r>
          </a:p>
          <a:p>
            <a:endParaRPr lang="en-US" dirty="0"/>
          </a:p>
        </p:txBody>
      </p:sp>
      <p:sp>
        <p:nvSpPr>
          <p:cNvPr id="5" name="TextBox 4"/>
          <p:cNvSpPr txBox="1"/>
          <p:nvPr/>
        </p:nvSpPr>
        <p:spPr>
          <a:xfrm>
            <a:off x="762000" y="392668"/>
            <a:ext cx="3352800" cy="369332"/>
          </a:xfrm>
          <a:prstGeom prst="rect">
            <a:avLst/>
          </a:prstGeom>
          <a:noFill/>
        </p:spPr>
        <p:txBody>
          <a:bodyPr wrap="square" rtlCol="0">
            <a:spAutoFit/>
          </a:bodyPr>
          <a:lstStyle/>
          <a:p>
            <a:r>
              <a:rPr lang="en-US" dirty="0"/>
              <a:t>Lab #5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76200"/>
            <a:ext cx="8903848" cy="7294305"/>
          </a:xfrm>
          <a:prstGeom prst="rect">
            <a:avLst/>
          </a:prstGeom>
          <a:noFill/>
        </p:spPr>
        <p:txBody>
          <a:bodyPr wrap="square" rtlCol="0">
            <a:spAutoFit/>
          </a:bodyPr>
          <a:lstStyle/>
          <a:p>
            <a:r>
              <a:rPr lang="en-US" dirty="0"/>
              <a:t>(1A)  Plot the prior graph for a situation for a coin where the prior belief for p(head) is represented by the following R code :</a:t>
            </a:r>
          </a:p>
          <a:p>
            <a:endParaRPr lang="en-US" dirty="0"/>
          </a:p>
          <a:p>
            <a:r>
              <a:rPr lang="en-US" dirty="0"/>
              <a:t>		</a:t>
            </a:r>
            <a:r>
              <a:rPr lang="en-US" dirty="0" err="1"/>
              <a:t>dexp</a:t>
            </a:r>
            <a:r>
              <a:rPr lang="en-US" dirty="0"/>
              <a:t>(x, rate =5) / 0.9932621</a:t>
            </a:r>
          </a:p>
          <a:p>
            <a:endParaRPr lang="en-US" dirty="0"/>
          </a:p>
          <a:p>
            <a:r>
              <a:rPr lang="en-US" dirty="0"/>
              <a:t>for values of 0 &lt;= x &lt;= 1 and 0 otherwise.  (We choose the denominator to make the </a:t>
            </a:r>
          </a:p>
          <a:p>
            <a:r>
              <a:rPr lang="en-US" dirty="0"/>
              <a:t>Integral between 0 and 1 sum to 1).</a:t>
            </a:r>
          </a:p>
          <a:p>
            <a:endParaRPr lang="en-US" dirty="0"/>
          </a:p>
          <a:p>
            <a:r>
              <a:rPr lang="en-US" dirty="0"/>
              <a:t>(1B)  Calculate the posterior graph with both the Metropolis algorithm and grid approximation for a case with 14 heads and 10 tails (where x = </a:t>
            </a:r>
            <a:r>
              <a:rPr lang="en-US" dirty="0" err="1"/>
              <a:t>prob</a:t>
            </a:r>
            <a:r>
              <a:rPr lang="en-US" dirty="0"/>
              <a:t>(head)) .</a:t>
            </a:r>
          </a:p>
          <a:p>
            <a:r>
              <a:rPr lang="en-US" dirty="0"/>
              <a:t>Show the two methods roughly agree.  Compare these to a plot with a posterior for </a:t>
            </a:r>
          </a:p>
          <a:p>
            <a:r>
              <a:rPr lang="en-US" dirty="0"/>
              <a:t>new data of 14 heads and 10 tails with a prior with beta(40,40).</a:t>
            </a:r>
          </a:p>
          <a:p>
            <a:endParaRPr lang="en-US" dirty="0"/>
          </a:p>
          <a:p>
            <a:r>
              <a:rPr lang="en-US" dirty="0"/>
              <a:t>(So for the observation of 14 heads and 10 tails you will end up with a graph with three plots superimposed: (i) the Metropolis algorithm with an exp prior, (ii) grid approximation with an exp prior and (iii) exact analytical solution from a beta(40,40) prior</a:t>
            </a:r>
          </a:p>
          <a:p>
            <a:r>
              <a:rPr lang="en-US" dirty="0"/>
              <a:t> make the plots different colors so you can visualize them…)</a:t>
            </a:r>
          </a:p>
          <a:p>
            <a:endParaRPr lang="en-US" dirty="0"/>
          </a:p>
          <a:p>
            <a:r>
              <a:rPr lang="en-US" dirty="0"/>
              <a:t>(1C)  Repeat the above calculation but for a case of 583 heads and 417 tails. </a:t>
            </a:r>
          </a:p>
          <a:p>
            <a:r>
              <a:rPr lang="en-US" dirty="0"/>
              <a:t>(You may need to adjust your model step parameters to try and get the grid and Metropolis graphs to match up).  How do the three posterior curves relate to each other now?  Why does this plot look different than the plot in (1B)?</a:t>
            </a:r>
          </a:p>
          <a:p>
            <a:endParaRPr lang="en-US" dirty="0"/>
          </a:p>
          <a:p>
            <a:r>
              <a:rPr lang="en-US" dirty="0"/>
              <a:t>Send graphs and code in your e-mail.     (See next slide for hints!)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130367" cy="7417415"/>
          </a:xfrm>
          <a:prstGeom prst="rect">
            <a:avLst/>
          </a:prstGeom>
          <a:noFill/>
        </p:spPr>
        <p:txBody>
          <a:bodyPr wrap="none" rtlCol="0">
            <a:spAutoFit/>
          </a:bodyPr>
          <a:lstStyle/>
          <a:p>
            <a:r>
              <a:rPr lang="en-US" sz="1400" dirty="0">
                <a:solidFill>
                  <a:srgbClr val="FF0000"/>
                </a:solidFill>
              </a:rPr>
              <a:t>HINTS:</a:t>
            </a:r>
          </a:p>
          <a:p>
            <a:endParaRPr lang="en-US" sz="1400" dirty="0"/>
          </a:p>
          <a:p>
            <a:r>
              <a:rPr lang="en-US" sz="1400" dirty="0"/>
              <a:t>Watch your x-axis and y-axis scales here…</a:t>
            </a:r>
          </a:p>
          <a:p>
            <a:endParaRPr lang="en-US" sz="1400" dirty="0"/>
          </a:p>
          <a:p>
            <a:r>
              <a:rPr lang="en-US" sz="1400" dirty="0"/>
              <a:t>Make sure all your curves are evaluated on the same set of x sequences.</a:t>
            </a:r>
          </a:p>
          <a:p>
            <a:endParaRPr lang="en-US" sz="1400" dirty="0"/>
          </a:p>
          <a:p>
            <a:r>
              <a:rPr lang="en-US" sz="1400" dirty="0"/>
              <a:t>If </a:t>
            </a:r>
            <a:r>
              <a:rPr lang="en-US" sz="1400" dirty="0" err="1"/>
              <a:t>someDistribution</a:t>
            </a:r>
            <a:r>
              <a:rPr lang="en-US" sz="1400" dirty="0"/>
              <a:t> holds the results of your Metropolis walks, you can use..</a:t>
            </a:r>
          </a:p>
          <a:p>
            <a:endParaRPr lang="en-US" sz="1400" dirty="0"/>
          </a:p>
          <a:p>
            <a:r>
              <a:rPr lang="en-US" sz="1400" dirty="0">
                <a:solidFill>
                  <a:srgbClr val="FF0000"/>
                </a:solidFill>
              </a:rPr>
              <a:t>	</a:t>
            </a:r>
            <a:r>
              <a:rPr lang="en-US" sz="1400" dirty="0" err="1">
                <a:solidFill>
                  <a:srgbClr val="FF0000"/>
                </a:solidFill>
              </a:rPr>
              <a:t>myHist</a:t>
            </a:r>
            <a:r>
              <a:rPr lang="en-US" sz="1400" dirty="0">
                <a:solidFill>
                  <a:srgbClr val="FF0000"/>
                </a:solidFill>
              </a:rPr>
              <a:t> &lt;- </a:t>
            </a:r>
            <a:r>
              <a:rPr lang="en-US" sz="1400" dirty="0" err="1">
                <a:solidFill>
                  <a:srgbClr val="FF0000"/>
                </a:solidFill>
              </a:rPr>
              <a:t>hist</a:t>
            </a:r>
            <a:r>
              <a:rPr lang="en-US" sz="1400" dirty="0">
                <a:solidFill>
                  <a:srgbClr val="FF0000"/>
                </a:solidFill>
              </a:rPr>
              <a:t>(</a:t>
            </a:r>
            <a:r>
              <a:rPr lang="en-US" sz="1400" dirty="0" err="1">
                <a:solidFill>
                  <a:srgbClr val="FF0000"/>
                </a:solidFill>
              </a:rPr>
              <a:t>someDistribution,breaks</a:t>
            </a:r>
            <a:r>
              <a:rPr lang="en-US" sz="1400" dirty="0">
                <a:solidFill>
                  <a:srgbClr val="FF0000"/>
                </a:solidFill>
              </a:rPr>
              <a:t>=200,plot=FALSE)</a:t>
            </a:r>
          </a:p>
          <a:p>
            <a:endParaRPr lang="en-US" sz="1400" dirty="0"/>
          </a:p>
          <a:p>
            <a:r>
              <a:rPr lang="en-US" sz="1400" dirty="0"/>
              <a:t>to bin those results and then </a:t>
            </a:r>
            <a:r>
              <a:rPr lang="en-US" sz="1400" dirty="0" err="1"/>
              <a:t>myHist$mids</a:t>
            </a:r>
            <a:r>
              <a:rPr lang="en-US" sz="1400" dirty="0"/>
              <a:t> will hold the values for the x-axis for all your graphs.</a:t>
            </a:r>
          </a:p>
          <a:p>
            <a:endParaRPr lang="en-US" sz="1400" dirty="0"/>
          </a:p>
          <a:p>
            <a:r>
              <a:rPr lang="en-US" sz="1400" dirty="0"/>
              <a:t>Make sure the sum of each curve is equal to 1 when you graph them…</a:t>
            </a:r>
          </a:p>
          <a:p>
            <a:endParaRPr lang="en-US" sz="1400" dirty="0"/>
          </a:p>
          <a:p>
            <a:r>
              <a:rPr lang="en-US" sz="1400" dirty="0"/>
              <a:t>So for the above histogram, you could plot…</a:t>
            </a:r>
          </a:p>
          <a:p>
            <a:endParaRPr lang="en-US" sz="1400" dirty="0"/>
          </a:p>
          <a:p>
            <a:r>
              <a:rPr lang="en-US" sz="1400" dirty="0">
                <a:solidFill>
                  <a:srgbClr val="FF0000"/>
                </a:solidFill>
              </a:rPr>
              <a:t>plot( </a:t>
            </a:r>
            <a:r>
              <a:rPr lang="en-US" sz="1400" dirty="0" err="1">
                <a:solidFill>
                  <a:srgbClr val="FF0000"/>
                </a:solidFill>
              </a:rPr>
              <a:t>myHist$</a:t>
            </a:r>
            <a:r>
              <a:rPr lang="en-US" sz="1400" u="sng" dirty="0" err="1">
                <a:solidFill>
                  <a:srgbClr val="FF0000"/>
                </a:solidFill>
              </a:rPr>
              <a:t>mids</a:t>
            </a:r>
            <a:r>
              <a:rPr lang="en-US" sz="1400" u="sng" dirty="0">
                <a:solidFill>
                  <a:srgbClr val="FF0000"/>
                </a:solidFill>
              </a:rPr>
              <a:t>, </a:t>
            </a:r>
            <a:r>
              <a:rPr lang="en-US" sz="1400" u="sng" dirty="0" err="1">
                <a:solidFill>
                  <a:srgbClr val="FF0000"/>
                </a:solidFill>
              </a:rPr>
              <a:t>myHist$counts</a:t>
            </a:r>
            <a:r>
              <a:rPr lang="en-US" sz="1400" u="sng" dirty="0">
                <a:solidFill>
                  <a:srgbClr val="FF0000"/>
                </a:solidFill>
              </a:rPr>
              <a:t>/length(</a:t>
            </a:r>
            <a:r>
              <a:rPr lang="en-US" sz="1400" dirty="0" err="1">
                <a:solidFill>
                  <a:srgbClr val="FF0000"/>
                </a:solidFill>
              </a:rPr>
              <a:t>someDistribution</a:t>
            </a:r>
            <a:r>
              <a:rPr lang="en-US" sz="1400" u="sng" dirty="0">
                <a:solidFill>
                  <a:srgbClr val="FF0000"/>
                </a:solidFill>
              </a:rPr>
              <a:t>),main=“Plot title here”)</a:t>
            </a:r>
          </a:p>
          <a:p>
            <a:endParaRPr lang="en-US" sz="1400" u="sng" dirty="0">
              <a:solidFill>
                <a:srgbClr val="FF0000"/>
              </a:solidFill>
            </a:endParaRPr>
          </a:p>
          <a:p>
            <a:r>
              <a:rPr lang="en-US" sz="1400" dirty="0"/>
              <a:t>You can add </a:t>
            </a:r>
            <a:r>
              <a:rPr lang="en-US" sz="1400" dirty="0" err="1"/>
              <a:t>ylim</a:t>
            </a:r>
            <a:r>
              <a:rPr lang="en-US" sz="1400" dirty="0"/>
              <a:t>() and </a:t>
            </a:r>
            <a:r>
              <a:rPr lang="en-US" sz="1400" dirty="0" err="1"/>
              <a:t>xlim</a:t>
            </a:r>
            <a:r>
              <a:rPr lang="en-US" sz="1400" dirty="0"/>
              <a:t>() as parameters to zoom in or zoom out as appropriate for that graph</a:t>
            </a:r>
          </a:p>
          <a:p>
            <a:endParaRPr lang="en-US" sz="1400" dirty="0"/>
          </a:p>
          <a:p>
            <a:r>
              <a:rPr lang="en-US" sz="1400" dirty="0"/>
              <a:t>Then to add another distribution (that can be evaluated as a function ranging from 0 to 1) to the same graph:</a:t>
            </a:r>
            <a:endParaRPr lang="en-US" sz="1400" u="sng" dirty="0">
              <a:solidFill>
                <a:srgbClr val="FF0000"/>
              </a:solidFill>
            </a:endParaRPr>
          </a:p>
          <a:p>
            <a:endParaRPr lang="en-US" sz="1400" u="sng" dirty="0">
              <a:solidFill>
                <a:srgbClr val="FF0000"/>
              </a:solidFill>
            </a:endParaRPr>
          </a:p>
          <a:p>
            <a:r>
              <a:rPr lang="en-US" sz="1400" u="sng" dirty="0" err="1">
                <a:solidFill>
                  <a:srgbClr val="FF0000"/>
                </a:solidFill>
              </a:rPr>
              <a:t>aSum</a:t>
            </a:r>
            <a:r>
              <a:rPr lang="en-US" sz="1400" u="sng" dirty="0">
                <a:solidFill>
                  <a:srgbClr val="FF0000"/>
                </a:solidFill>
              </a:rPr>
              <a:t> &lt;- sum(</a:t>
            </a:r>
            <a:r>
              <a:rPr lang="en-US" sz="1400" u="sng" dirty="0" err="1">
                <a:solidFill>
                  <a:srgbClr val="FF0000"/>
                </a:solidFill>
              </a:rPr>
              <a:t>nextDistribution</a:t>
            </a:r>
            <a:r>
              <a:rPr lang="en-US" sz="1400" u="sng" dirty="0">
                <a:solidFill>
                  <a:srgbClr val="FF0000"/>
                </a:solidFill>
              </a:rPr>
              <a:t>(</a:t>
            </a:r>
            <a:r>
              <a:rPr lang="en-US" sz="1400" u="sng" dirty="0" err="1">
                <a:solidFill>
                  <a:srgbClr val="FF0000"/>
                </a:solidFill>
              </a:rPr>
              <a:t>myHist$mids</a:t>
            </a:r>
            <a:r>
              <a:rPr lang="en-US" sz="1400" u="sng" dirty="0">
                <a:solidFill>
                  <a:srgbClr val="FF0000"/>
                </a:solidFill>
              </a:rPr>
              <a:t>))</a:t>
            </a:r>
          </a:p>
          <a:p>
            <a:r>
              <a:rPr lang="en-US" sz="1400" u="sng" dirty="0">
                <a:solidFill>
                  <a:srgbClr val="FF0000"/>
                </a:solidFill>
              </a:rPr>
              <a:t>lines( </a:t>
            </a:r>
            <a:r>
              <a:rPr lang="en-US" sz="1400" u="sng" dirty="0" err="1">
                <a:solidFill>
                  <a:srgbClr val="FF0000"/>
                </a:solidFill>
              </a:rPr>
              <a:t>myHist$mids</a:t>
            </a:r>
            <a:r>
              <a:rPr lang="en-US" sz="1400" u="sng" dirty="0">
                <a:solidFill>
                  <a:srgbClr val="FF0000"/>
                </a:solidFill>
              </a:rPr>
              <a:t>, </a:t>
            </a:r>
            <a:r>
              <a:rPr lang="en-US" sz="1400" u="sng" dirty="0" err="1">
                <a:solidFill>
                  <a:srgbClr val="FF0000"/>
                </a:solidFill>
              </a:rPr>
              <a:t>nextDistribution</a:t>
            </a:r>
            <a:r>
              <a:rPr lang="en-US" sz="1400" u="sng" dirty="0">
                <a:solidFill>
                  <a:srgbClr val="FF0000"/>
                </a:solidFill>
              </a:rPr>
              <a:t>(</a:t>
            </a:r>
            <a:r>
              <a:rPr lang="en-US" sz="1400" u="sng" dirty="0" err="1">
                <a:solidFill>
                  <a:srgbClr val="FF0000"/>
                </a:solidFill>
              </a:rPr>
              <a:t>myHist$mids</a:t>
            </a:r>
            <a:r>
              <a:rPr lang="en-US" sz="1400" u="sng" dirty="0">
                <a:solidFill>
                  <a:srgbClr val="FF0000"/>
                </a:solidFill>
              </a:rPr>
              <a:t>)/</a:t>
            </a:r>
            <a:r>
              <a:rPr lang="en-US" sz="1400" u="sng" dirty="0" err="1">
                <a:solidFill>
                  <a:srgbClr val="FF0000"/>
                </a:solidFill>
              </a:rPr>
              <a:t>aSum,col</a:t>
            </a:r>
            <a:r>
              <a:rPr lang="en-US" sz="1400" u="sng" dirty="0">
                <a:solidFill>
                  <a:srgbClr val="FF0000"/>
                </a:solidFill>
              </a:rPr>
              <a:t>="red") </a:t>
            </a:r>
          </a:p>
          <a:p>
            <a:endParaRPr lang="en-US" sz="1400" u="sng" dirty="0">
              <a:solidFill>
                <a:srgbClr val="FF0000"/>
              </a:solidFill>
            </a:endParaRPr>
          </a:p>
          <a:p>
            <a:endParaRPr lang="en-US" sz="1400" u="sng" dirty="0">
              <a:solidFill>
                <a:srgbClr val="FF0000"/>
              </a:solidFill>
            </a:endParaRPr>
          </a:p>
          <a:p>
            <a:r>
              <a:rPr lang="en-US" sz="1400" u="sng" dirty="0">
                <a:solidFill>
                  <a:srgbClr val="FF0000"/>
                </a:solidFill>
              </a:rPr>
              <a:t>(See lecture 7, slide 5 for an example of scaling….)</a:t>
            </a: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dirty="0">
              <a:solidFill>
                <a:srgbClr val="FF0000"/>
              </a:solidFill>
            </a:endParaRPr>
          </a:p>
        </p:txBody>
      </p:sp>
    </p:spTree>
    <p:extLst>
      <p:ext uri="{BB962C8B-B14F-4D97-AF65-F5344CB8AC3E}">
        <p14:creationId xmlns:p14="http://schemas.microsoft.com/office/powerpoint/2010/main" val="2391948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TotalTime>
  <Words>73</Words>
  <Application>Microsoft Office PowerPoint</Application>
  <PresentationFormat>On-screen Show (4:3)</PresentationFormat>
  <Paragraphs>59</Paragraphs>
  <Slides>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Anthony</dc:creator>
  <cp:lastModifiedBy>afodor</cp:lastModifiedBy>
  <cp:revision>56</cp:revision>
  <dcterms:created xsi:type="dcterms:W3CDTF">2006-08-16T00:00:00Z</dcterms:created>
  <dcterms:modified xsi:type="dcterms:W3CDTF">2020-02-12T14:12:25Z</dcterms:modified>
</cp:coreProperties>
</file>