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71" r:id="rId2"/>
    <p:sldId id="257" r:id="rId3"/>
    <p:sldId id="273" r:id="rId4"/>
    <p:sldId id="274" r:id="rId5"/>
    <p:sldId id="275" r:id="rId6"/>
    <p:sldId id="276" r:id="rId7"/>
    <p:sldId id="278" r:id="rId8"/>
    <p:sldId id="279" r:id="rId9"/>
    <p:sldId id="289" r:id="rId10"/>
    <p:sldId id="290" r:id="rId11"/>
    <p:sldId id="332" r:id="rId12"/>
    <p:sldId id="280" r:id="rId13"/>
    <p:sldId id="281" r:id="rId14"/>
    <p:sldId id="282" r:id="rId15"/>
    <p:sldId id="283" r:id="rId16"/>
    <p:sldId id="284" r:id="rId17"/>
    <p:sldId id="285" r:id="rId18"/>
    <p:sldId id="286" r:id="rId19"/>
    <p:sldId id="331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29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BD6A49-7987-48E0-90DF-8C2FFA45CE95}" type="datetimeFigureOut">
              <a:rPr lang="en-US" smtClean="0"/>
              <a:pPr/>
              <a:t>3/15/2020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B14D5-8E8B-4DE6-92CD-21FB588A3F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418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ature.com/articles/npre.2010.4282.2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58FF388-A59D-4B0D-806F-EF1012C80467}"/>
              </a:ext>
            </a:extLst>
          </p:cNvPr>
          <p:cNvSpPr txBox="1"/>
          <p:nvPr/>
        </p:nvSpPr>
        <p:spPr>
          <a:xfrm>
            <a:off x="609600" y="240268"/>
            <a:ext cx="39164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Approaches to column normalization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152400"/>
            <a:ext cx="77648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Despite the extra terms, </a:t>
            </a:r>
            <a:r>
              <a:rPr lang="en-US" dirty="0" err="1"/>
              <a:t>Deseq’s</a:t>
            </a:r>
            <a:r>
              <a:rPr lang="en-US" dirty="0"/>
              <a:t> </a:t>
            </a:r>
            <a:r>
              <a:rPr lang="en-US" dirty="0" err="1"/>
              <a:t>sjs</a:t>
            </a:r>
            <a:r>
              <a:rPr lang="en-US" dirty="0"/>
              <a:t> are closely related to the more simple metric</a:t>
            </a:r>
          </a:p>
          <a:p>
            <a:r>
              <a:rPr lang="en-US" dirty="0"/>
              <a:t>of sequencing depth</a:t>
            </a:r>
          </a:p>
        </p:txBody>
      </p:sp>
      <p:sp>
        <p:nvSpPr>
          <p:cNvPr id="3" name="Rectangle 2"/>
          <p:cNvSpPr/>
          <p:nvPr/>
        </p:nvSpPr>
        <p:spPr>
          <a:xfrm>
            <a:off x="990600" y="990600"/>
            <a:ext cx="27503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plot( </a:t>
            </a:r>
            <a:r>
              <a:rPr lang="en-US" dirty="0" err="1"/>
              <a:t>sjs</a:t>
            </a:r>
            <a:r>
              <a:rPr lang="en-US" dirty="0"/>
              <a:t>, apply(myT,2,sum))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585" y="1355267"/>
            <a:ext cx="4073615" cy="3978733"/>
          </a:xfrm>
          <a:prstGeom prst="rect">
            <a:avLst/>
          </a:prstGeom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81731" y="1356822"/>
            <a:ext cx="3352800" cy="351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609600" y="5562600"/>
            <a:ext cx="74970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 in practice (at least for this dataset), dividing by </a:t>
            </a:r>
            <a:r>
              <a:rPr lang="en-US" dirty="0" err="1"/>
              <a:t>Sj</a:t>
            </a:r>
            <a:r>
              <a:rPr lang="en-US" dirty="0"/>
              <a:t> is not that different from</a:t>
            </a:r>
          </a:p>
          <a:p>
            <a:r>
              <a:rPr lang="en-US" dirty="0"/>
              <a:t>simple relative abundance…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5105400" y="4800600"/>
            <a:ext cx="22860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191000" y="5029200"/>
            <a:ext cx="25033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# of replicates in each condition</a:t>
            </a:r>
          </a:p>
        </p:txBody>
      </p:sp>
    </p:spTree>
    <p:extLst>
      <p:ext uri="{BB962C8B-B14F-4D97-AF65-F5344CB8AC3E}">
        <p14:creationId xmlns:p14="http://schemas.microsoft.com/office/powerpoint/2010/main" val="23216653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878BC7C-C14F-421C-8A38-E1C865F79B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8" y="1676400"/>
            <a:ext cx="7953375" cy="29337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233A854-AA3C-46E6-94F3-F1CAEEDC14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497" y="4800600"/>
            <a:ext cx="7724775" cy="12096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4641D51-1C2E-4AC1-AE2F-6912CAE407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" y="41535"/>
            <a:ext cx="6305552" cy="1653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5718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0" y="1459468"/>
            <a:ext cx="3352800" cy="351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914400" y="4964668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q</a:t>
            </a:r>
            <a:r>
              <a:rPr lang="en-US" baseline="-25000" dirty="0" err="1"/>
              <a:t>ip</a:t>
            </a:r>
            <a:endParaRPr lang="en-US" baseline="-25000" dirty="0"/>
          </a:p>
        </p:txBody>
      </p:sp>
      <p:sp>
        <p:nvSpPr>
          <p:cNvPr id="4" name="TextBox 3"/>
          <p:cNvSpPr txBox="1"/>
          <p:nvPr/>
        </p:nvSpPr>
        <p:spPr>
          <a:xfrm>
            <a:off x="1371600" y="4976336"/>
            <a:ext cx="6069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will be our estimate of expression, normalized by scaling factor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43000" y="5498068"/>
            <a:ext cx="6630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times (the p(…) ) in our spreadsheet can be defined by columns…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304800"/>
            <a:ext cx="84145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can use the </a:t>
            </a:r>
            <a:r>
              <a:rPr lang="en-US" dirty="0" err="1"/>
              <a:t>DeSeq</a:t>
            </a:r>
            <a:r>
              <a:rPr lang="en-US" dirty="0"/>
              <a:t> formalism to take weighted averages across our three </a:t>
            </a:r>
            <a:r>
              <a:rPr lang="en-US" dirty="0" err="1"/>
              <a:t>timepoints</a:t>
            </a:r>
            <a:endParaRPr lang="en-US" dirty="0"/>
          </a:p>
          <a:p>
            <a:r>
              <a:rPr lang="en-US" dirty="0"/>
              <a:t>(2 days, 12 weeks and 18 weeks)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28600" y="-76200"/>
            <a:ext cx="8478679" cy="71096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rm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(list=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ls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twoDays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&lt;- 1:3</a:t>
            </a:r>
          </a:p>
          <a:p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twelveWeeks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 &lt;- 4:6</a:t>
            </a:r>
          </a:p>
          <a:p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eighteenWeeks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&lt;- 7:11</a:t>
            </a:r>
          </a:p>
          <a:p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myT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&lt;-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read.table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("nc101_scaff_dataCounts.txt", sep="\t",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row.names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=1,header=TRUE)</a:t>
            </a:r>
          </a:p>
          <a:p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myT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&lt;-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myT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+ 1</a:t>
            </a:r>
          </a:p>
          <a:p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medians &lt;- apply(myT,2,median)</a:t>
            </a:r>
          </a:p>
          <a:p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geoMean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&lt;- prod(medians) ^ (1/length(medians))</a:t>
            </a:r>
          </a:p>
          <a:p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sjs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&lt;- medians/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geoMean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getQsVals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 &lt;- function(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myT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sjs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, range )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qs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&lt;- vector(length=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nrow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myT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for(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in 1:nrow(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myT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) ) 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{	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	sum = 0;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	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	for ( j in range)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	{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		sum = sum +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myT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i,j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] /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sjs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[j]	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	}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qs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] = sum / length(range);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	return(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qs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qsForTwoDays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&lt;-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getQsVals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myT,sjs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twoDays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qsForTwelveWeeks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&lt;-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getQsVals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myT,sjs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twelveWeeks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qsForEighteenWeeks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&lt;-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getQsVals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myT,sjs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eighteenWeeks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params &lt;-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data.frame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qsForTwoDays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,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qsForTwelveWeeks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,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qsForEighteenWeeks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1200" y="4495800"/>
            <a:ext cx="2217420" cy="6858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079D2B9-D5E1-4806-A675-4B37E3DE41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5486400"/>
            <a:ext cx="6029325" cy="14192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7D0F199-F455-442F-9611-3E65E54890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7750" y="147637"/>
            <a:ext cx="3981450" cy="576262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14400" y="0"/>
            <a:ext cx="7168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Our normalization makes the different samples more directly comparable…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438400" y="50292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33400" y="4800600"/>
            <a:ext cx="19284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 can see a local</a:t>
            </a:r>
          </a:p>
          <a:p>
            <a:r>
              <a:rPr lang="en-US" dirty="0"/>
              <a:t>regression might </a:t>
            </a:r>
          </a:p>
          <a:p>
            <a:r>
              <a:rPr lang="en-US" dirty="0"/>
              <a:t>have done better!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9600" y="1981200"/>
            <a:ext cx="2309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Without normalization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9600" y="5726668"/>
            <a:ext cx="1988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 normalization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406BE9F-288D-461D-B479-141536B171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762000"/>
            <a:ext cx="6848475" cy="533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4902E41-CD6E-426B-86C6-20776063D5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2058" y="1137480"/>
            <a:ext cx="4590096" cy="274872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6AABAC0-C271-4DE1-821B-34F1ABC90B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9683" y="4000058"/>
            <a:ext cx="4772486" cy="285794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B8897F8-8B26-4FCA-8C49-6BBA66202F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21169" y="3962400"/>
            <a:ext cx="4181475" cy="4953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697468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about the variance?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28379" y="1090136"/>
            <a:ext cx="7501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 might think the variance within a condition would just be something like…</a:t>
            </a:r>
          </a:p>
        </p:txBody>
      </p:sp>
      <p:sp>
        <p:nvSpPr>
          <p:cNvPr id="5" name="Rectangle 4"/>
          <p:cNvSpPr/>
          <p:nvPr/>
        </p:nvSpPr>
        <p:spPr>
          <a:xfrm>
            <a:off x="1828800" y="1916668"/>
            <a:ext cx="5486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varTwelveWeeks</a:t>
            </a:r>
            <a:r>
              <a:rPr lang="en-US" dirty="0"/>
              <a:t> &lt;- apply( </a:t>
            </a:r>
            <a:r>
              <a:rPr lang="en-US" dirty="0" err="1"/>
              <a:t>myT</a:t>
            </a:r>
            <a:r>
              <a:rPr lang="en-US" dirty="0"/>
              <a:t>[,</a:t>
            </a:r>
            <a:r>
              <a:rPr lang="en-US" dirty="0" err="1"/>
              <a:t>twelveWeeks</a:t>
            </a:r>
            <a:r>
              <a:rPr lang="en-US" dirty="0"/>
              <a:t>], 1, var 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62000" y="2907268"/>
            <a:ext cx="5870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That is just canonical variance defined within each category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1000" y="3440668"/>
            <a:ext cx="8441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There are going to be numerous reasons why this will not be the variance used in </a:t>
            </a:r>
            <a:r>
              <a:rPr lang="en-US" dirty="0" err="1"/>
              <a:t>DeSeq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914400"/>
            <a:ext cx="5410200" cy="43652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/>
          <p:nvPr/>
        </p:nvSpPr>
        <p:spPr>
          <a:xfrm>
            <a:off x="76200" y="152400"/>
            <a:ext cx="92964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Arial" pitchFamily="34" charset="0"/>
                <a:cs typeface="Arial" pitchFamily="34" charset="0"/>
              </a:rPr>
              <a:t>One problem is that the negative binomial distribution is not defined when the variance &lt;= mean!</a:t>
            </a:r>
          </a:p>
        </p:txBody>
      </p:sp>
      <p:sp>
        <p:nvSpPr>
          <p:cNvPr id="4" name="Rectangle 3"/>
          <p:cNvSpPr/>
          <p:nvPr/>
        </p:nvSpPr>
        <p:spPr>
          <a:xfrm>
            <a:off x="2514600" y="6260068"/>
            <a:ext cx="5410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http://www.johndcook.com/negative_binomial.pdf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47800" y="5410200"/>
            <a:ext cx="63470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 if we are going to use the negative binomial, we have to define</a:t>
            </a:r>
          </a:p>
          <a:p>
            <a:r>
              <a:rPr lang="en-US" dirty="0"/>
              <a:t>the variance as the mean plus something…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90600" y="0"/>
            <a:ext cx="63470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 if we are going to use the negative binomial, we have to define</a:t>
            </a:r>
          </a:p>
          <a:p>
            <a:r>
              <a:rPr lang="en-US" dirty="0"/>
              <a:t>the variance as the mean plus something…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1" y="914400"/>
            <a:ext cx="5105400" cy="731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00600" y="1981200"/>
            <a:ext cx="3343275" cy="3676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4" name="Straight Arrow Connector 3"/>
          <p:cNvCxnSpPr/>
          <p:nvPr/>
        </p:nvCxnSpPr>
        <p:spPr>
          <a:xfrm flipV="1">
            <a:off x="2667000" y="1646015"/>
            <a:ext cx="304800" cy="487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762000" y="2133600"/>
            <a:ext cx="25943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the variance would </a:t>
            </a:r>
          </a:p>
          <a:p>
            <a:r>
              <a:rPr lang="en-US" dirty="0"/>
              <a:t>Be under the </a:t>
            </a:r>
            <a:r>
              <a:rPr lang="en-US" dirty="0" err="1"/>
              <a:t>poisson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3352800" y="1646015"/>
            <a:ext cx="533400" cy="1859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133600" y="3581400"/>
            <a:ext cx="20796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extra variance </a:t>
            </a:r>
          </a:p>
          <a:p>
            <a:r>
              <a:rPr lang="en-US" dirty="0"/>
              <a:t>associated with the </a:t>
            </a:r>
          </a:p>
          <a:p>
            <a:r>
              <a:rPr lang="en-US" dirty="0"/>
              <a:t>negative binomial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3048000" y="4038600"/>
            <a:ext cx="2057400" cy="990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066800" y="4953000"/>
            <a:ext cx="2870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Weighted canonical variance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4572000" y="4953000"/>
            <a:ext cx="53340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200400" y="5334000"/>
            <a:ext cx="1675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Weighted mean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85800" y="5943600"/>
            <a:ext cx="6971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Raw variance = weighted canonical variance (</a:t>
            </a:r>
            <a:r>
              <a:rPr lang="en-US" dirty="0" err="1"/>
              <a:t>wip</a:t>
            </a:r>
            <a:r>
              <a:rPr lang="en-US" dirty="0"/>
              <a:t>) – weighted mean (zip)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6200" y="6412468"/>
            <a:ext cx="8095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will see that </a:t>
            </a:r>
            <a:r>
              <a:rPr lang="en-US" dirty="0" err="1"/>
              <a:t>DeSeq</a:t>
            </a:r>
            <a:r>
              <a:rPr lang="en-US" dirty="0"/>
              <a:t> never quite settles on a single way to measure the variance…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0"/>
            <a:ext cx="1845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lecture 9A…</a:t>
            </a:r>
          </a:p>
        </p:txBody>
      </p:sp>
      <p:sp>
        <p:nvSpPr>
          <p:cNvPr id="5" name="Rectangle 4"/>
          <p:cNvSpPr/>
          <p:nvPr/>
        </p:nvSpPr>
        <p:spPr>
          <a:xfrm>
            <a:off x="533400" y="381000"/>
            <a:ext cx="7848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http://afodor.github.io/classes/stats2015/longitdunalRNASeqData.zip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762000"/>
            <a:ext cx="8553450" cy="557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4047984" y="6400800"/>
            <a:ext cx="3343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File = nc101_scaff_dataCounts.txt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228600"/>
            <a:ext cx="5564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Normalization is an early step in bioinformatics pipeline…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914400"/>
            <a:ext cx="685431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Each sample in our spreadsheet has a different number of sequences.</a:t>
            </a:r>
          </a:p>
          <a:p>
            <a:r>
              <a:rPr lang="en-US" dirty="0"/>
              <a:t>We need to correct for this (so that we don’t just reflect in our p-values</a:t>
            </a:r>
          </a:p>
          <a:p>
            <a:r>
              <a:rPr lang="en-US" dirty="0"/>
              <a:t>that there were more sequences in one sample).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This is a highly controversial and complex question that we will </a:t>
            </a:r>
          </a:p>
          <a:p>
            <a:r>
              <a:rPr lang="en-US" dirty="0"/>
              <a:t>touch on repeatedly over the semester…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3200400"/>
            <a:ext cx="6934200" cy="183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90600" y="0"/>
            <a:ext cx="6564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These few lines of code give us the # of sequences in each sample….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5800" y="2048470"/>
            <a:ext cx="59148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“apply” sum to the columns of </a:t>
            </a:r>
            <a:r>
              <a:rPr lang="en-US" dirty="0" err="1"/>
              <a:t>myT</a:t>
            </a:r>
            <a:endParaRPr lang="en-US" dirty="0"/>
          </a:p>
          <a:p>
            <a:endParaRPr lang="en-US" dirty="0"/>
          </a:p>
          <a:p>
            <a:r>
              <a:rPr lang="en-US" dirty="0"/>
              <a:t>(if the 2</a:t>
            </a:r>
            <a:r>
              <a:rPr lang="en-US" baseline="30000" dirty="0"/>
              <a:t>nd</a:t>
            </a:r>
            <a:r>
              <a:rPr lang="en-US" dirty="0"/>
              <a:t> parameter were 1, it would be applied to the rows)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5800" y="3048000"/>
            <a:ext cx="78036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One simple normalization scheme is to divide each cell by the sum in the column.</a:t>
            </a:r>
          </a:p>
          <a:p>
            <a:r>
              <a:rPr lang="en-US" dirty="0"/>
              <a:t>This converts each gene to relative abundance…</a:t>
            </a:r>
          </a:p>
        </p:txBody>
      </p:sp>
      <p:sp>
        <p:nvSpPr>
          <p:cNvPr id="2" name="Rectangle 1"/>
          <p:cNvSpPr/>
          <p:nvPr/>
        </p:nvSpPr>
        <p:spPr>
          <a:xfrm>
            <a:off x="304800" y="6397823"/>
            <a:ext cx="9067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https://github.com/afodor/metagenomicsTools/blob/master/src/classExamples/compareNormalizations.txt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436602"/>
            <a:ext cx="7126658" cy="154459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3810000"/>
            <a:ext cx="6096000" cy="241417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207532"/>
            <a:ext cx="4419600" cy="30313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04800" y="76200"/>
            <a:ext cx="7542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Relative abundance changes counts to fractions (that sum to 1 in each sample)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90600" y="838200"/>
            <a:ext cx="1089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edit(</a:t>
            </a:r>
            <a:r>
              <a:rPr lang="en-US" dirty="0" err="1"/>
              <a:t>myT</a:t>
            </a:r>
            <a:r>
              <a:rPr lang="en-US" dirty="0"/>
              <a:t>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5327" y="3352800"/>
            <a:ext cx="4333875" cy="323252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225927" y="2907268"/>
            <a:ext cx="1624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edit(</a:t>
            </a:r>
            <a:r>
              <a:rPr lang="en-US" dirty="0" err="1"/>
              <a:t>myTNorm</a:t>
            </a:r>
            <a:r>
              <a:rPr lang="en-US" dirty="0"/>
              <a:t>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" y="5257800"/>
            <a:ext cx="4376057" cy="43327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28600"/>
            <a:ext cx="9239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Many people have problems with relative abundance normalization, including the </a:t>
            </a:r>
            <a:r>
              <a:rPr lang="en-US" dirty="0" err="1"/>
              <a:t>deseq</a:t>
            </a:r>
            <a:r>
              <a:rPr lang="en-US" dirty="0"/>
              <a:t> authors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914400"/>
            <a:ext cx="38862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Straight Arrow Connector 4"/>
          <p:cNvCxnSpPr/>
          <p:nvPr/>
        </p:nvCxnSpPr>
        <p:spPr>
          <a:xfrm flipH="1">
            <a:off x="3962400" y="2895600"/>
            <a:ext cx="11430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04800" y="3810000"/>
            <a:ext cx="5379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They are concerned that outliers may cause problems…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4800" y="4648200"/>
            <a:ext cx="845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is also the compositionality problem (which we may talk about more later…)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038600" y="1447800"/>
            <a:ext cx="52132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 is an index for samples (columns in our spreadsheet)</a:t>
            </a:r>
          </a:p>
          <a:p>
            <a:r>
              <a:rPr lang="en-US" dirty="0"/>
              <a:t>i is an index for genes (rows in our </a:t>
            </a:r>
            <a:r>
              <a:rPr lang="en-US" dirty="0" err="1"/>
              <a:t>spreasheet</a:t>
            </a:r>
            <a:r>
              <a:rPr lang="en-US" dirty="0"/>
              <a:t>)</a:t>
            </a:r>
          </a:p>
          <a:p>
            <a:r>
              <a:rPr lang="en-US" dirty="0" err="1"/>
              <a:t>K</a:t>
            </a:r>
            <a:r>
              <a:rPr lang="en-US" baseline="-25000" dirty="0" err="1"/>
              <a:t>ij</a:t>
            </a:r>
            <a:r>
              <a:rPr lang="en-US" dirty="0"/>
              <a:t> is the # of counts in each cell</a:t>
            </a:r>
          </a:p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ED92800-8592-462E-B855-14AD3A6DDFE7}"/>
              </a:ext>
            </a:extLst>
          </p:cNvPr>
          <p:cNvSpPr/>
          <p:nvPr/>
        </p:nvSpPr>
        <p:spPr>
          <a:xfrm>
            <a:off x="3352800" y="6270278"/>
            <a:ext cx="5791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https://www.nature.com/articles/npre.2010.4282.2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ECD869-6D79-49BE-B841-59BE82F5D0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650" y="5697923"/>
            <a:ext cx="4152900" cy="57235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0682" y="304800"/>
            <a:ext cx="8091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</a:t>
            </a:r>
            <a:r>
              <a:rPr lang="en-US" dirty="0" err="1"/>
              <a:t>DeSeq</a:t>
            </a:r>
            <a:r>
              <a:rPr lang="en-US" dirty="0"/>
              <a:t> paper formalism describes a “true” expression level and a scaling factor…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1066800"/>
            <a:ext cx="3818614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1371600" y="3962400"/>
            <a:ext cx="74001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 is the true fraction of gene expression under condition p(j)</a:t>
            </a:r>
          </a:p>
          <a:p>
            <a:r>
              <a:rPr lang="en-US" dirty="0"/>
              <a:t>	(in our spreadsheet, p(j) gives us the time 2 weeks, 12, or 20 weeks)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3400" y="5029200"/>
            <a:ext cx="843519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</a:t>
            </a:r>
            <a:r>
              <a:rPr lang="en-US" baseline="-25000" dirty="0" err="1"/>
              <a:t>j</a:t>
            </a:r>
            <a:r>
              <a:rPr lang="en-US" dirty="0"/>
              <a:t> is the scaling factor – a normalization factor that will be different for different samples</a:t>
            </a:r>
          </a:p>
          <a:p>
            <a:endParaRPr lang="en-US" baseline="-25000" dirty="0"/>
          </a:p>
          <a:p>
            <a:endParaRPr lang="en-US" baseline="-25000" dirty="0"/>
          </a:p>
        </p:txBody>
      </p:sp>
      <p:sp>
        <p:nvSpPr>
          <p:cNvPr id="6" name="TextBox 5"/>
          <p:cNvSpPr txBox="1"/>
          <p:nvPr/>
        </p:nvSpPr>
        <p:spPr>
          <a:xfrm>
            <a:off x="1524000" y="5456872"/>
            <a:ext cx="52132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 is an index for samples (columns in our spreadsheet)</a:t>
            </a:r>
          </a:p>
          <a:p>
            <a:r>
              <a:rPr lang="en-US" dirty="0"/>
              <a:t>i is an index for genes (rows in our </a:t>
            </a:r>
            <a:r>
              <a:rPr lang="en-US" dirty="0" err="1"/>
              <a:t>spreasheet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313301"/>
            <a:ext cx="3352800" cy="3514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228600" y="3818501"/>
            <a:ext cx="9001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estimate </a:t>
            </a:r>
            <a:r>
              <a:rPr lang="en-US" dirty="0" err="1"/>
              <a:t>S</a:t>
            </a:r>
            <a:r>
              <a:rPr lang="en-US" baseline="-25000" dirty="0" err="1"/>
              <a:t>j</a:t>
            </a:r>
            <a:r>
              <a:rPr lang="en-US" dirty="0"/>
              <a:t>, we take the median of each column (and divide by some normalizing constant)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4199501"/>
            <a:ext cx="8686800" cy="265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304800" y="0"/>
            <a:ext cx="6033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DeSeq</a:t>
            </a:r>
            <a:r>
              <a:rPr lang="en-US" dirty="0"/>
              <a:t> proposes an alternative to simple relative abundance….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4876800" y="1295400"/>
            <a:ext cx="762000" cy="76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562600" y="762000"/>
            <a:ext cx="32676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Geometric mean is sometimes</a:t>
            </a:r>
          </a:p>
          <a:p>
            <a:r>
              <a:rPr lang="en-US" sz="1600" dirty="0"/>
              <a:t>considered a more robust alternative</a:t>
            </a:r>
          </a:p>
          <a:p>
            <a:r>
              <a:rPr lang="en-US" sz="1600" dirty="0"/>
              <a:t>to average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37" y="795337"/>
            <a:ext cx="8848725" cy="526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7696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412</TotalTime>
  <Words>958</Words>
  <Application>Microsoft Office PowerPoint</Application>
  <PresentationFormat>On-screen Show (4:3)</PresentationFormat>
  <Paragraphs>113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afodor</dc:creator>
  <cp:lastModifiedBy>Anthony</cp:lastModifiedBy>
  <cp:revision>146</cp:revision>
  <dcterms:created xsi:type="dcterms:W3CDTF">2006-08-16T00:00:00Z</dcterms:created>
  <dcterms:modified xsi:type="dcterms:W3CDTF">2020-03-15T09:08:00Z</dcterms:modified>
</cp:coreProperties>
</file>