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95" r:id="rId3"/>
    <p:sldId id="277" r:id="rId4"/>
    <p:sldId id="278" r:id="rId5"/>
    <p:sldId id="279" r:id="rId6"/>
    <p:sldId id="280" r:id="rId7"/>
    <p:sldId id="294" r:id="rId8"/>
    <p:sldId id="281" r:id="rId9"/>
    <p:sldId id="282" r:id="rId10"/>
    <p:sldId id="283" r:id="rId11"/>
    <p:sldId id="284" r:id="rId12"/>
    <p:sldId id="288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6CC45-111B-440E-AA41-A3F7A0C1AA6C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13FF-A033-44D0-938A-237C83879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/>
              <a:t>A Circle class in detail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5715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04800"/>
            <a:ext cx="525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Alternatively, Source-&gt;Generate Getters and Setters -&gt;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45148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" y="381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05200" y="6172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381000"/>
            <a:ext cx="30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kind of code generation is </a:t>
            </a:r>
          </a:p>
          <a:p>
            <a:r>
              <a:rPr lang="en-US" dirty="0"/>
              <a:t>one of the nice features of</a:t>
            </a:r>
          </a:p>
          <a:p>
            <a:r>
              <a:rPr lang="en-US" dirty="0"/>
              <a:t>Eclipse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419600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0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you get there…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162800" y="3124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6096000"/>
            <a:ext cx="694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is private – meaning it can’t be accessed from outside the class</a:t>
            </a:r>
          </a:p>
          <a:p>
            <a:r>
              <a:rPr lang="en-US" dirty="0"/>
              <a:t>Our data is final – meaning it must be assigned a value </a:t>
            </a:r>
            <a:r>
              <a:rPr lang="en-US" dirty="0">
                <a:solidFill>
                  <a:srgbClr val="FF0000"/>
                </a:solidFill>
              </a:rPr>
              <a:t>exactly once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419600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0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you </a:t>
            </a:r>
            <a:r>
              <a:rPr lang="en-US"/>
              <a:t>get there…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62800" y="3124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791200"/>
            <a:ext cx="797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did not generate a setter for radius.</a:t>
            </a:r>
          </a:p>
          <a:p>
            <a:r>
              <a:rPr lang="en-US" dirty="0"/>
              <a:t>Radius is read-only.</a:t>
            </a:r>
          </a:p>
          <a:p>
            <a:r>
              <a:rPr lang="en-US" dirty="0"/>
              <a:t>Circle is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.  The data cannot be changed once the object has been created.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562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28600"/>
            <a:ext cx="627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many tips from Effective Java…  Favor immutable objects..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"/>
            <a:ext cx="7162800" cy="65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152400"/>
            <a:ext cx="39624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304800"/>
            <a:ext cx="4485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can’t understand all of this yet,</a:t>
            </a:r>
          </a:p>
          <a:p>
            <a:r>
              <a:rPr lang="en-US" dirty="0"/>
              <a:t>but we can understand some of it.</a:t>
            </a:r>
          </a:p>
          <a:p>
            <a:endParaRPr lang="en-US" dirty="0"/>
          </a:p>
          <a:p>
            <a:r>
              <a:rPr lang="en-US" dirty="0"/>
              <a:t>Immutable objects are inherently simpler</a:t>
            </a:r>
          </a:p>
          <a:p>
            <a:r>
              <a:rPr lang="en-US" dirty="0"/>
              <a:t>than mutable objects.</a:t>
            </a:r>
          </a:p>
          <a:p>
            <a:endParaRPr lang="en-US" dirty="0"/>
          </a:p>
          <a:p>
            <a:r>
              <a:rPr lang="en-US" dirty="0"/>
              <a:t>Immutable objects are inherently thread-safe </a:t>
            </a:r>
          </a:p>
          <a:p>
            <a:r>
              <a:rPr lang="en-US" dirty="0"/>
              <a:t>(but more on that later)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0" y="33528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57200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the data is initialized in our constructor…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124200" y="213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4051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constructor is a special function that</a:t>
            </a:r>
          </a:p>
          <a:p>
            <a:r>
              <a:rPr lang="en-US" dirty="0"/>
              <a:t>has the same name as the class.</a:t>
            </a:r>
          </a:p>
          <a:p>
            <a:endParaRPr lang="en-US" dirty="0"/>
          </a:p>
          <a:p>
            <a:r>
              <a:rPr lang="en-US" dirty="0"/>
              <a:t>A constructor’s job is to initialize the data</a:t>
            </a:r>
          </a:p>
          <a:p>
            <a:r>
              <a:rPr lang="en-US" dirty="0"/>
              <a:t>in the object.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352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66832" y="3810000"/>
            <a:ext cx="14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double radius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4191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9530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2481" y="45836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getRadius</a:t>
            </a:r>
            <a:r>
              <a:rPr lang="en-US" dirty="0"/>
              <a:t>()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67200" y="5486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6019800"/>
            <a:ext cx="397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pointer that refers to the data in the</a:t>
            </a:r>
          </a:p>
          <a:p>
            <a:r>
              <a:rPr lang="en-US" dirty="0"/>
              <a:t>current object is called “this”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14400" y="2590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62400" y="54864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69818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362200" y="2438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51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7000" y="3810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7620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optionally always use</a:t>
            </a:r>
          </a:p>
          <a:p>
            <a:r>
              <a:rPr lang="en-US" dirty="0"/>
              <a:t>the “this” reference to refer to data.</a:t>
            </a:r>
          </a:p>
          <a:p>
            <a:endParaRPr lang="en-US" dirty="0"/>
          </a:p>
          <a:p>
            <a:r>
              <a:rPr lang="en-US" dirty="0"/>
              <a:t>Some people consider it good form, but</a:t>
            </a:r>
          </a:p>
          <a:p>
            <a:r>
              <a:rPr lang="en-US" dirty="0"/>
              <a:t>often I don’t bother…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33528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57200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the data is initialized in our constructor…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213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1524000"/>
            <a:ext cx="3995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constructor is a special function that</a:t>
            </a:r>
          </a:p>
          <a:p>
            <a:r>
              <a:rPr lang="en-US" dirty="0"/>
              <a:t>has the same name as the class.</a:t>
            </a:r>
          </a:p>
          <a:p>
            <a:endParaRPr lang="en-US" dirty="0"/>
          </a:p>
          <a:p>
            <a:r>
              <a:rPr lang="en-US" dirty="0"/>
              <a:t>A constructors job is to initialize the data</a:t>
            </a:r>
          </a:p>
          <a:p>
            <a:r>
              <a:rPr lang="en-US" dirty="0"/>
              <a:t>in the object.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352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61034" y="38100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double radius=5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4191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2481" y="45836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getRadius</a:t>
            </a:r>
            <a:r>
              <a:rPr lang="en-US" dirty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7200" y="5486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5943600"/>
            <a:ext cx="806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after the constructor executes, the data for</a:t>
            </a:r>
          </a:p>
          <a:p>
            <a:r>
              <a:rPr lang="en-US" dirty="0"/>
              <a:t>our circle is set (to whatever value is passed in as “radius” to the constructor).</a:t>
            </a:r>
          </a:p>
          <a:p>
            <a:r>
              <a:rPr lang="en-US" dirty="0"/>
              <a:t>Because Circle is immutable (</a:t>
            </a:r>
            <a:r>
              <a:rPr lang="en-US" dirty="0" err="1"/>
              <a:t>this.radius</a:t>
            </a:r>
            <a:r>
              <a:rPr lang="en-US" dirty="0"/>
              <a:t> is final), the radius value cannot be changed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14400" y="2590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2996" y="495300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953000" y="4953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876800" y="1981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0052" y="37338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8100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810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15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23034" y="42672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double radius=5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715000" y="4648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46482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15000" y="5029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15000" y="50408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getRadius</a:t>
            </a:r>
            <a:r>
              <a:rPr lang="en-US" dirty="0"/>
              <a:t>()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5410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4996" y="541020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953000" y="3200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92767" y="3048000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will go out of scope here</a:t>
            </a:r>
          </a:p>
          <a:p>
            <a:r>
              <a:rPr lang="en-US" dirty="0"/>
              <a:t>(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not that it matters because the program exits!)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4698" y="0"/>
            <a:ext cx="767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classes bring together data and methods that operate on that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3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topics:</a:t>
            </a:r>
          </a:p>
          <a:p>
            <a:r>
              <a:rPr lang="en-US" dirty="0"/>
              <a:t>	statics and non-statics</a:t>
            </a:r>
          </a:p>
          <a:p>
            <a:r>
              <a:rPr lang="en-US" dirty="0"/>
              <a:t>	inheritance </a:t>
            </a:r>
            <a:r>
              <a:rPr lang="en-US"/>
              <a:t>and interfaces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524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" y="510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0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public means the class, method or data can be accessed from anywhere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private means the data can only be accessed from code within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" y="137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2933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think about this, let’s make a very simple piece </a:t>
            </a:r>
            <a:r>
              <a:rPr lang="en-US"/>
              <a:t>of test code…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066800"/>
            <a:ext cx="47738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648200"/>
            <a:ext cx="2533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"/>
            <a:ext cx="4469027" cy="2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495800" y="160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276600"/>
            <a:ext cx="418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Circle is public, I can instantiate it </a:t>
            </a:r>
          </a:p>
          <a:p>
            <a:r>
              <a:rPr lang="en-US" dirty="0"/>
              <a:t>from another package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" y="685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"/>
            <a:ext cx="4469027" cy="2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6858000" y="14478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3276600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getArea</a:t>
            </a:r>
            <a:r>
              <a:rPr lang="en-US" dirty="0"/>
              <a:t>() is public, I can </a:t>
            </a:r>
          </a:p>
          <a:p>
            <a:r>
              <a:rPr lang="en-US" dirty="0"/>
              <a:t>call it from another package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3835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4 levels of access in Java…</a:t>
            </a:r>
          </a:p>
          <a:p>
            <a:endParaRPr lang="en-US" dirty="0"/>
          </a:p>
          <a:p>
            <a:r>
              <a:rPr lang="en-US" dirty="0"/>
              <a:t>private – the field, method or class can only be accessed from within the class</a:t>
            </a:r>
          </a:p>
          <a:p>
            <a:endParaRPr lang="en-US" dirty="0"/>
          </a:p>
          <a:p>
            <a:r>
              <a:rPr lang="en-US" dirty="0"/>
              <a:t>default – (e.g. </a:t>
            </a:r>
            <a:r>
              <a:rPr lang="en-US" dirty="0">
                <a:solidFill>
                  <a:srgbClr val="FF0000"/>
                </a:solidFill>
              </a:rPr>
              <a:t>float x</a:t>
            </a:r>
            <a:r>
              <a:rPr lang="en-US" dirty="0"/>
              <a:t> as opposed to </a:t>
            </a:r>
            <a:r>
              <a:rPr lang="en-US" dirty="0">
                <a:solidFill>
                  <a:srgbClr val="FF0000"/>
                </a:solidFill>
              </a:rPr>
              <a:t>private float x </a:t>
            </a:r>
            <a:r>
              <a:rPr lang="en-US" dirty="0"/>
              <a:t>) –</a:t>
            </a:r>
          </a:p>
          <a:p>
            <a:r>
              <a:rPr lang="en-US" dirty="0"/>
              <a:t>	package level detection – can only be accessed from within the same package</a:t>
            </a:r>
          </a:p>
          <a:p>
            <a:endParaRPr lang="en-US" dirty="0"/>
          </a:p>
          <a:p>
            <a:r>
              <a:rPr lang="en-US" dirty="0"/>
              <a:t>protected – can only be accessed by a sub-class (but you don’t know what that is yet!)</a:t>
            </a:r>
          </a:p>
          <a:p>
            <a:endParaRPr lang="en-US" dirty="0"/>
          </a:p>
          <a:p>
            <a:r>
              <a:rPr lang="en-US" dirty="0"/>
              <a:t>public- can be accessed by everyone.</a:t>
            </a:r>
          </a:p>
          <a:p>
            <a:endParaRPr lang="en-US" dirty="0"/>
          </a:p>
          <a:p>
            <a:r>
              <a:rPr lang="en-US" dirty="0"/>
              <a:t>In general, you want to make everything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that can be made private,</a:t>
            </a:r>
          </a:p>
          <a:p>
            <a:r>
              <a:rPr lang="en-US" dirty="0"/>
              <a:t>because this simplifies your code by limiting the scope of your code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838200"/>
            <a:ext cx="4486275" cy="294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3962400"/>
            <a:ext cx="4539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 has private scope;</a:t>
            </a:r>
          </a:p>
          <a:p>
            <a:r>
              <a:rPr lang="en-US" dirty="0"/>
              <a:t>It cannot be accessed outside of class Circle.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encapsulation</a:t>
            </a:r>
            <a:endParaRPr lang="en-US" dirty="0"/>
          </a:p>
          <a:p>
            <a:r>
              <a:rPr lang="en-US" dirty="0"/>
              <a:t>We want to minimize the scope of all variables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5105400"/>
            <a:ext cx="2562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628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“Java style” way to expose radius is to add a “getter” method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31908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2362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581400"/>
            <a:ext cx="896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Eclipse, we can do this by typing </a:t>
            </a:r>
            <a:r>
              <a:rPr lang="en-US" dirty="0" err="1"/>
              <a:t>getRa</a:t>
            </a:r>
            <a:r>
              <a:rPr lang="en-US" dirty="0"/>
              <a:t> and then </a:t>
            </a:r>
            <a:r>
              <a:rPr lang="en-US" dirty="0" err="1"/>
              <a:t>cntrl</a:t>
            </a:r>
            <a:r>
              <a:rPr lang="en-US" dirty="0"/>
              <a:t>-space and Eclipse will auto-complete.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563</Words>
  <Application>Microsoft Office PowerPoint</Application>
  <PresentationFormat>On-screen Show (4:3)</PresentationFormat>
  <Paragraphs>111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Fodor, Anthony</cp:lastModifiedBy>
  <cp:revision>59</cp:revision>
  <dcterms:created xsi:type="dcterms:W3CDTF">2006-08-16T00:00:00Z</dcterms:created>
  <dcterms:modified xsi:type="dcterms:W3CDTF">2019-08-27T16:55:33Z</dcterms:modified>
</cp:coreProperties>
</file>