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1" r:id="rId2"/>
    <p:sldId id="317" r:id="rId3"/>
    <p:sldId id="318" r:id="rId4"/>
    <p:sldId id="257" r:id="rId5"/>
    <p:sldId id="259" r:id="rId6"/>
    <p:sldId id="292" r:id="rId7"/>
    <p:sldId id="258" r:id="rId8"/>
    <p:sldId id="293" r:id="rId9"/>
    <p:sldId id="294" r:id="rId10"/>
    <p:sldId id="266" r:id="rId11"/>
    <p:sldId id="295" r:id="rId12"/>
    <p:sldId id="296" r:id="rId13"/>
    <p:sldId id="297" r:id="rId14"/>
    <p:sldId id="29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0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045E-6A9C-480D-9DC3-894B83D6DB9F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23AA2-346F-4218-9A73-A1CDB8F05E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CB61D-7E55-4054-919B-157F4E501A9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65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28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0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20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6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nature.com/articles/ncomms5724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57AE49-A74A-4DF7-A295-54C3B62B0A80}"/>
              </a:ext>
            </a:extLst>
          </p:cNvPr>
          <p:cNvSpPr txBox="1"/>
          <p:nvPr/>
        </p:nvSpPr>
        <p:spPr>
          <a:xfrm>
            <a:off x="304800" y="228600"/>
            <a:ext cx="2873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RNA-seq Dataset for the labs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26068"/>
            <a:ext cx="749184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26721" y="6412468"/>
            <a:ext cx="27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Arthur et al, Science, 2012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875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Some bugs, but not others, can cause inflammation to progress to cancer…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685800" y="0"/>
            <a:ext cx="787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rna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-seq shows us gene expression of host-associated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E. Coli</a:t>
            </a:r>
          </a:p>
        </p:txBody>
      </p:sp>
      <p:grpSp>
        <p:nvGrpSpPr>
          <p:cNvPr id="4" name="Group 13"/>
          <p:cNvGrpSpPr/>
          <p:nvPr/>
        </p:nvGrpSpPr>
        <p:grpSpPr>
          <a:xfrm>
            <a:off x="1066800" y="2819400"/>
            <a:ext cx="7243331" cy="3818433"/>
            <a:chOff x="87866" y="1134567"/>
            <a:chExt cx="8675134" cy="4573231"/>
          </a:xfrm>
        </p:grpSpPr>
        <p:sp>
          <p:nvSpPr>
            <p:cNvPr id="2" name="TextBox 1"/>
            <p:cNvSpPr txBox="1"/>
            <p:nvPr/>
          </p:nvSpPr>
          <p:spPr>
            <a:xfrm>
              <a:off x="2057398" y="4876800"/>
              <a:ext cx="2878866" cy="830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30S ribosomal protein</a:t>
              </a:r>
            </a:p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50S ribosomal protein</a:t>
              </a:r>
            </a:p>
            <a:p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preprotein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translocase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subunit</a:t>
              </a:r>
            </a:p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DNA-directed RNA polymerase subunit </a:t>
              </a:r>
            </a:p>
          </p:txBody>
        </p:sp>
        <p:pic>
          <p:nvPicPr>
            <p:cNvPr id="8192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798" y="1134567"/>
              <a:ext cx="5886450" cy="3208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261364" y="4343400"/>
              <a:ext cx="2691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 along the genome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966686" y="2349952"/>
              <a:ext cx="2478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Normalized Read Count</a:t>
              </a:r>
            </a:p>
          </p:txBody>
        </p:sp>
        <p:grpSp>
          <p:nvGrpSpPr>
            <p:cNvPr id="7" name="Group 12"/>
            <p:cNvGrpSpPr/>
            <p:nvPr/>
          </p:nvGrpSpPr>
          <p:grpSpPr>
            <a:xfrm>
              <a:off x="6400798" y="1143001"/>
              <a:ext cx="2362202" cy="1005648"/>
              <a:chOff x="6400800" y="1143000"/>
              <a:chExt cx="3042810" cy="1295400"/>
            </a:xfrm>
          </p:grpSpPr>
          <p:pic>
            <p:nvPicPr>
              <p:cNvPr id="81922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00800" y="16668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934205" y="1590675"/>
                <a:ext cx="2509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 weeks (inflammation)</a:t>
                </a:r>
              </a:p>
            </p:txBody>
          </p:sp>
          <p:pic>
            <p:nvPicPr>
              <p:cNvPr id="8192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00800" y="21240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981727" y="2059543"/>
                <a:ext cx="1872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18 weeks (cancer)</a:t>
                </a:r>
              </a:p>
            </p:txBody>
          </p:sp>
          <p:pic>
            <p:nvPicPr>
              <p:cNvPr id="81924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400800" y="12096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989730" y="11430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 days</a:t>
                </a: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058368" y="457200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Sterile mice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57600" y="76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1219200"/>
            <a:ext cx="215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Inoculate with </a:t>
            </a:r>
            <a:r>
              <a:rPr lang="en-US" i="1" dirty="0"/>
              <a:t>E. Coli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1868269"/>
            <a:ext cx="372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 from fecal samples characterized</a:t>
            </a:r>
          </a:p>
          <a:p>
            <a:r>
              <a:rPr lang="en-US" dirty="0"/>
              <a:t>by RNA-seq on the Illumina platform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57600" y="160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685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3894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Paired ends are nearly exactly the same</a:t>
              </a:r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unmapped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0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 of the dataset: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6096000"/>
            <a:ext cx="731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your spreadsheet for the homework, we simply merged the paired ends…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8103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potential problem with this dataset.</a:t>
            </a:r>
          </a:p>
          <a:p>
            <a:r>
              <a:rPr lang="en-US" dirty="0"/>
              <a:t>Most of the sequences were 16S and 23S </a:t>
            </a:r>
            <a:r>
              <a:rPr lang="en-US" dirty="0" err="1"/>
              <a:t>rRNA</a:t>
            </a:r>
            <a:endParaRPr lang="en-US" dirty="0"/>
          </a:p>
          <a:p>
            <a:endParaRPr lang="en-US" dirty="0"/>
          </a:p>
          <a:p>
            <a:r>
              <a:rPr lang="en-US" dirty="0"/>
              <a:t>(Bacteria do not have a poly-A tail on their mRNA ) </a:t>
            </a:r>
          </a:p>
          <a:p>
            <a:r>
              <a:rPr lang="en-US" dirty="0"/>
              <a:t>(We used a bead capture method to remove the </a:t>
            </a:r>
            <a:r>
              <a:rPr lang="en-US" dirty="0" err="1"/>
              <a:t>rRNA</a:t>
            </a:r>
            <a:r>
              <a:rPr lang="en-US" dirty="0"/>
              <a:t> signature with limited success)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9600" y="1447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220184" cy="44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unmapped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599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fraction of 16S </a:t>
            </a:r>
            <a:r>
              <a:rPr lang="en-US" dirty="0" err="1"/>
              <a:t>rRNA</a:t>
            </a:r>
            <a:r>
              <a:rPr lang="en-US" dirty="0"/>
              <a:t> was correlated with time!</a:t>
            </a:r>
          </a:p>
          <a:p>
            <a:r>
              <a:rPr lang="en-US" dirty="0"/>
              <a:t>(The ribosomal machinery changes with the state of the bug?)</a:t>
            </a:r>
          </a:p>
          <a:p>
            <a:r>
              <a:rPr lang="en-US" dirty="0"/>
              <a:t>A potentially confounding variable…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8244086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rot="16200000">
            <a:off x="-1337622" y="2861624"/>
            <a:ext cx="334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16s </a:t>
            </a:r>
            <a:r>
              <a:rPr lang="en-US" dirty="0" err="1"/>
              <a:t>rRNA</a:t>
            </a:r>
            <a:r>
              <a:rPr lang="en-US" dirty="0"/>
              <a:t> reads + 23s </a:t>
            </a:r>
            <a:r>
              <a:rPr lang="en-US" dirty="0" err="1"/>
              <a:t>rRNA</a:t>
            </a:r>
            <a:r>
              <a:rPr lang="en-US" dirty="0"/>
              <a:t> reads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2576" y="54102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names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7544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your spreadsheet, we removed the 16S and 23S </a:t>
            </a:r>
            <a:r>
              <a:rPr lang="en-US" dirty="0" err="1"/>
              <a:t>rRNA</a:t>
            </a:r>
            <a:r>
              <a:rPr lang="en-US" dirty="0"/>
              <a:t> sequences</a:t>
            </a:r>
          </a:p>
          <a:p>
            <a:r>
              <a:rPr lang="en-US" dirty="0"/>
              <a:t>and we will do normalization on the resulting counts…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69850"/>
            <a:ext cx="8882063" cy="1143000"/>
          </a:xfrm>
        </p:spPr>
        <p:txBody>
          <a:bodyPr/>
          <a:lstStyle/>
          <a:p>
            <a:pPr eaLnBrk="1" hangingPunct="1"/>
            <a:r>
              <a:rPr lang="en-US" i="1" dirty="0">
                <a:latin typeface="Arial"/>
                <a:cs typeface="Arial"/>
              </a:rPr>
              <a:t>Il10</a:t>
            </a:r>
            <a:r>
              <a:rPr lang="en-US" i="1" baseline="30000" dirty="0">
                <a:latin typeface="Arial"/>
                <a:cs typeface="Arial"/>
              </a:rPr>
              <a:t>-\-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Mouse Model</a:t>
            </a:r>
            <a:endParaRPr lang="en-US" i="1" baseline="300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987558"/>
            <a:ext cx="3535406" cy="26162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3249006"/>
            <a:ext cx="3477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http://</a:t>
            </a:r>
            <a:r>
              <a:rPr lang="en-US" sz="1000" dirty="0" err="1">
                <a:latin typeface="Arial"/>
                <a:cs typeface="Arial"/>
              </a:rPr>
              <a:t>en.wikipedia.org</a:t>
            </a:r>
            <a:r>
              <a:rPr lang="en-US" sz="1000" dirty="0">
                <a:latin typeface="Arial"/>
                <a:cs typeface="Arial"/>
              </a:rPr>
              <a:t>/wiki/Interleukin_10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1" y="1552121"/>
            <a:ext cx="5105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Il10 is an anti-inflammatory cytokine.</a:t>
            </a:r>
            <a:r>
              <a:rPr lang="en-US" i="1" dirty="0">
                <a:latin typeface="Arial"/>
                <a:cs typeface="Arial"/>
              </a:rPr>
              <a:t>	</a:t>
            </a:r>
            <a:endParaRPr lang="en-US" dirty="0">
              <a:latin typeface="Arial"/>
              <a:cs typeface="Arial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Inhibits pro inflammatory cytokines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Acts as an </a:t>
            </a:r>
            <a:r>
              <a:rPr lang="en-US" dirty="0" err="1">
                <a:latin typeface="Arial"/>
                <a:cs typeface="Arial"/>
              </a:rPr>
              <a:t>immunoregulator</a:t>
            </a:r>
            <a:r>
              <a:rPr lang="en-US" dirty="0">
                <a:latin typeface="Arial"/>
                <a:cs typeface="Arial"/>
              </a:rPr>
              <a:t> in the GI tract.</a:t>
            </a:r>
            <a:r>
              <a:rPr lang="en-US" dirty="0">
                <a:latin typeface="Arial"/>
                <a:ea typeface="+mn-ea"/>
                <a:cs typeface="Arial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205" y="5375189"/>
            <a:ext cx="82638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i="1" dirty="0">
                <a:latin typeface="Arial"/>
                <a:ea typeface="+mn-ea"/>
                <a:cs typeface="Arial"/>
              </a:rPr>
              <a:t>Il10</a:t>
            </a:r>
            <a:r>
              <a:rPr lang="en-US" i="1" baseline="30000" dirty="0">
                <a:latin typeface="Arial"/>
                <a:ea typeface="+mn-ea"/>
                <a:cs typeface="Arial"/>
              </a:rPr>
              <a:t>-\- </a:t>
            </a:r>
            <a:r>
              <a:rPr lang="en-US" i="1" dirty="0">
                <a:latin typeface="Arial"/>
                <a:ea typeface="+mn-ea"/>
                <a:cs typeface="Arial"/>
              </a:rPr>
              <a:t> </a:t>
            </a:r>
            <a:r>
              <a:rPr lang="en-US" dirty="0">
                <a:latin typeface="Arial"/>
                <a:ea typeface="+mn-ea"/>
                <a:cs typeface="Arial"/>
              </a:rPr>
              <a:t>mice are prone to inflammation with commensal tolerated by WT mice</a:t>
            </a:r>
            <a:r>
              <a:rPr lang="en-US" i="1" dirty="0">
                <a:latin typeface="Arial"/>
                <a:ea typeface="+mn-ea"/>
                <a:cs typeface="Arial"/>
              </a:rPr>
              <a:t>. </a:t>
            </a:r>
            <a:endParaRPr lang="en-US" dirty="0">
              <a:latin typeface="Arial"/>
              <a:ea typeface="+mn-ea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0566" y="5670379"/>
            <a:ext cx="2740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Knoch</a:t>
            </a:r>
            <a:r>
              <a:rPr lang="en-US" sz="1100" dirty="0">
                <a:latin typeface="Arial"/>
                <a:cs typeface="Arial"/>
              </a:rPr>
              <a:t>, B., et al.,</a:t>
            </a:r>
            <a:r>
              <a:rPr lang="en-US" sz="1100" dirty="0" err="1">
                <a:latin typeface="Arial"/>
                <a:cs typeface="Arial"/>
              </a:rPr>
              <a:t>Microbiology-Sgm</a:t>
            </a:r>
            <a:r>
              <a:rPr lang="en-US" sz="1100" dirty="0">
                <a:latin typeface="Arial"/>
                <a:cs typeface="Arial"/>
              </a:rPr>
              <a:t>, 2010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678" y="5881747"/>
            <a:ext cx="8325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Established model for investigating disease phenotypes associated with inflammation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82297" y="3074313"/>
            <a:ext cx="4180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Lamblin</a:t>
            </a:r>
            <a:r>
              <a:rPr lang="en-US" sz="1100" dirty="0">
                <a:latin typeface="Arial"/>
                <a:cs typeface="Arial"/>
              </a:rPr>
              <a:t>, C., et </a:t>
            </a:r>
            <a:r>
              <a:rPr lang="en-US" sz="1100" dirty="0" err="1">
                <a:latin typeface="Arial"/>
                <a:cs typeface="Arial"/>
              </a:rPr>
              <a:t>al.,The</a:t>
            </a:r>
            <a:r>
              <a:rPr lang="en-US" sz="1100" dirty="0">
                <a:latin typeface="Arial"/>
                <a:cs typeface="Arial"/>
              </a:rPr>
              <a:t> Journal of allergy and clinical immunology, 2001.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78" y="3603759"/>
            <a:ext cx="2654416" cy="178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895175" y="4450264"/>
            <a:ext cx="7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Il10-\-</a:t>
            </a:r>
          </a:p>
        </p:txBody>
      </p:sp>
    </p:spTree>
    <p:extLst>
      <p:ext uri="{BB962C8B-B14F-4D97-AF65-F5344CB8AC3E}">
        <p14:creationId xmlns:p14="http://schemas.microsoft.com/office/powerpoint/2010/main" val="111473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79346-AF29-41D8-A34B-DC0C8B2DEAA1}"/>
              </a:ext>
            </a:extLst>
          </p:cNvPr>
          <p:cNvSpPr txBox="1"/>
          <p:nvPr/>
        </p:nvSpPr>
        <p:spPr>
          <a:xfrm>
            <a:off x="2984307" y="1154668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Sterile IL10-/- Mice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9C7712-3B1E-4AC1-BD1E-3A7EE40B9FFE}"/>
              </a:ext>
            </a:extLst>
          </p:cNvPr>
          <p:cNvCxnSpPr>
            <a:cxnSpLocks/>
          </p:cNvCxnSpPr>
          <p:nvPr/>
        </p:nvCxnSpPr>
        <p:spPr>
          <a:xfrm>
            <a:off x="4038600" y="16002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376553D-08CD-4E65-B2A9-A4636B6B7F48}"/>
              </a:ext>
            </a:extLst>
          </p:cNvPr>
          <p:cNvSpPr/>
          <p:nvPr/>
        </p:nvSpPr>
        <p:spPr>
          <a:xfrm>
            <a:off x="2866658" y="1981200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Inoculated with E. Coli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95DEBA-1BF6-4D02-8D21-94FF7A61A941}"/>
              </a:ext>
            </a:extLst>
          </p:cNvPr>
          <p:cNvCxnSpPr>
            <a:cxnSpLocks/>
          </p:cNvCxnSpPr>
          <p:nvPr/>
        </p:nvCxnSpPr>
        <p:spPr>
          <a:xfrm>
            <a:off x="4038600" y="23622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71036E-9176-40ED-AB51-947ABE3BF0E6}"/>
              </a:ext>
            </a:extLst>
          </p:cNvPr>
          <p:cNvSpPr txBox="1"/>
          <p:nvPr/>
        </p:nvSpPr>
        <p:spPr>
          <a:xfrm>
            <a:off x="4078416" y="23622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day 2, 12 weeks, 18 weeks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FE1AF9-B447-4FF7-8DC7-22E4FBE6FA8E}"/>
              </a:ext>
            </a:extLst>
          </p:cNvPr>
          <p:cNvSpPr/>
          <p:nvPr/>
        </p:nvSpPr>
        <p:spPr>
          <a:xfrm>
            <a:off x="2971800" y="2907268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Mouse fecal samples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44C76D-47D5-49A4-8B64-542BD4DD0FBD}"/>
              </a:ext>
            </a:extLst>
          </p:cNvPr>
          <p:cNvCxnSpPr>
            <a:cxnSpLocks/>
          </p:cNvCxnSpPr>
          <p:nvPr/>
        </p:nvCxnSpPr>
        <p:spPr>
          <a:xfrm>
            <a:off x="4038600" y="3352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2F9CF7-D541-4B15-9F87-C4DAC34BCB20}"/>
              </a:ext>
            </a:extLst>
          </p:cNvPr>
          <p:cNvSpPr/>
          <p:nvPr/>
        </p:nvSpPr>
        <p:spPr>
          <a:xfrm>
            <a:off x="2819400" y="3745468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RNA-seq on E. Coli transcripts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1262C4-DE1A-4CB5-9706-A12B78BBE677}"/>
              </a:ext>
            </a:extLst>
          </p:cNvPr>
          <p:cNvCxnSpPr>
            <a:cxnSpLocks/>
          </p:cNvCxnSpPr>
          <p:nvPr/>
        </p:nvCxnSpPr>
        <p:spPr>
          <a:xfrm>
            <a:off x="4038600" y="4114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86B942E-3C99-491C-8A5C-C50614C1D67D}"/>
              </a:ext>
            </a:extLst>
          </p:cNvPr>
          <p:cNvSpPr/>
          <p:nvPr/>
        </p:nvSpPr>
        <p:spPr>
          <a:xfrm>
            <a:off x="1981200" y="4507468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 each gene by mapping to known E. Coli genes</a:t>
            </a:r>
          </a:p>
        </p:txBody>
      </p:sp>
    </p:spTree>
    <p:extLst>
      <p:ext uri="{BB962C8B-B14F-4D97-AF65-F5344CB8AC3E}">
        <p14:creationId xmlns:p14="http://schemas.microsoft.com/office/powerpoint/2010/main" val="394930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dataset is at </a:t>
            </a:r>
            <a:r>
              <a:rPr lang="en-US" dirty="0" err="1"/>
              <a:t>github</a:t>
            </a:r>
            <a:r>
              <a:rPr lang="en-US" dirty="0"/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http://afodor.github.io/classes/stats2015/longitdunalRNASeqData.zip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= nc101_scaff_dataCounts.txt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620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dataset is at </a:t>
            </a:r>
            <a:r>
              <a:rPr lang="en-US" dirty="0" err="1"/>
              <a:t>github</a:t>
            </a:r>
            <a:r>
              <a:rPr lang="en-US" dirty="0"/>
              <a:t>…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= nc101_scaff_dataCounts.txt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28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670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574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11668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9624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720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054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71467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12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912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00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934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543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077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05600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18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-76200"/>
            <a:ext cx="390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case you care what these genes are…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228600"/>
            <a:ext cx="7015162" cy="574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336268"/>
            <a:ext cx="287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= nc101_Annotations.txt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1" y="457200"/>
            <a:ext cx="6477000" cy="297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514600" y="33528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http://www.sciencemag.org/content/338/6103/120.full.pdf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76200"/>
            <a:ext cx="510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papers that describe this </a:t>
            </a:r>
            <a:r>
              <a:rPr lang="en-US"/>
              <a:t>experimental system….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810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86200"/>
            <a:ext cx="6162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E4D3EF-C693-494E-9C47-D9A2B14A1C41}"/>
              </a:ext>
            </a:extLst>
          </p:cNvPr>
          <p:cNvSpPr/>
          <p:nvPr/>
        </p:nvSpPr>
        <p:spPr>
          <a:xfrm>
            <a:off x="2209800" y="5915025"/>
            <a:ext cx="5019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https://www.nature.com/articles/ncomms5724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238250"/>
            <a:ext cx="87153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453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Fig.3 in the 2</a:t>
            </a:r>
            <a:r>
              <a:rPr lang="en-US" baseline="30000" dirty="0"/>
              <a:t>nd</a:t>
            </a:r>
            <a:r>
              <a:rPr lang="en-US" dirty="0"/>
              <a:t> paper is the </a:t>
            </a:r>
            <a:r>
              <a:rPr lang="en-US"/>
              <a:t>dataset you have…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itorial-fig1final-32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9490" y="304800"/>
            <a:ext cx="4703310" cy="63284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9456" y="6633210"/>
            <a:ext cx="287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Fodor &amp; Talley. Gastroenterology.  2011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83" y="-49143"/>
            <a:ext cx="8913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“</a:t>
            </a:r>
            <a:r>
              <a:rPr lang="en-US" sz="17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dysbiosis</a:t>
            </a:r>
            <a:r>
              <a:rPr lang="en-US" sz="17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 hypothesis linking risk for inflammation related diseases to the </a:t>
            </a:r>
            <a:r>
              <a:rPr lang="en-US" sz="17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microbiome</a:t>
            </a:r>
            <a:endParaRPr lang="en-US" sz="17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04800"/>
            <a:ext cx="426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487</Words>
  <Application>Microsoft Office PowerPoint</Application>
  <PresentationFormat>On-screen Show (4:3)</PresentationFormat>
  <Paragraphs>75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Il10-\- Mouse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66</cp:revision>
  <dcterms:created xsi:type="dcterms:W3CDTF">2006-08-16T00:00:00Z</dcterms:created>
  <dcterms:modified xsi:type="dcterms:W3CDTF">2020-03-15T02:26:17Z</dcterms:modified>
</cp:coreProperties>
</file>