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85" y="3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05BDAD-AE71-47F8-AB1B-7ABD4DFE5027}" type="datetimeFigureOut">
              <a:rPr lang="en-CA" smtClean="0"/>
              <a:t>2024-01-09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5A61E1-125E-49EA-ABB4-BFDA835895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1286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5A61E1-125E-49EA-ABB4-BFDA8358956E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9075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5A61E1-125E-49EA-ABB4-BFDA8358956E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9350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E2C01-97D5-4EE1-43B4-FDBA358CB5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4AFCEF-093E-9F01-8FD8-4B6C13E3F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59370-5367-9F6A-3EAF-E42FBE9C6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CEABD-C025-4A84-96FB-5F546B202E02}" type="datetimeFigureOut">
              <a:rPr lang="en-CA" smtClean="0"/>
              <a:t>2024-01-09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30EBC-FB8B-BE42-E96E-52B0FE475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AC10A-246D-6059-7EBE-3B5377F3C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EC02-02E8-48CA-94AF-B3D13CB6E8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1038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5F664-13C0-E3FE-527B-30E473637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1F11B9-DE52-E031-1C20-1C7D8CC86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6AF31-CA1B-05C3-380E-B319DE5CE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CEABD-C025-4A84-96FB-5F546B202E02}" type="datetimeFigureOut">
              <a:rPr lang="en-CA" smtClean="0"/>
              <a:t>2024-01-09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2EC33-104F-76CA-6CA3-F2E3C0605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F8FEC-43C1-CDEF-FBA1-44FB3FD7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EC02-02E8-48CA-94AF-B3D13CB6E8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8539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A58C30-D967-2EF3-62B0-C96A93B4C3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10E0E7-32E0-F783-E9AC-BDF3A1EBAE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DDF56-288B-4BEB-6C21-129B6DC93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CEABD-C025-4A84-96FB-5F546B202E02}" type="datetimeFigureOut">
              <a:rPr lang="en-CA" smtClean="0"/>
              <a:t>2024-01-09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F410E-B0E5-7D5E-B1E0-58CE425DD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DA266-CD8B-90AB-2A15-81B1191E1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EC02-02E8-48CA-94AF-B3D13CB6E8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2893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0E608-5266-664F-8BF7-13286AA9A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BAA85-6872-051C-0AB9-A02BA255F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29A0C-D7E9-8744-B186-AD2E556B6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CEABD-C025-4A84-96FB-5F546B202E02}" type="datetimeFigureOut">
              <a:rPr lang="en-CA" smtClean="0"/>
              <a:t>2024-01-09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51E06-B134-DDC9-195B-27B14FA07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B27DF-5E0D-2669-C08A-C58A309A9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EC02-02E8-48CA-94AF-B3D13CB6E8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9391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7BF46-632C-D3AD-B4A5-DA1C7151D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5DD6A-5E25-D830-F9CE-F63FC64B9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88990-D27E-AA5E-FAA1-1F2507281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CEABD-C025-4A84-96FB-5F546B202E02}" type="datetimeFigureOut">
              <a:rPr lang="en-CA" smtClean="0"/>
              <a:t>2024-01-09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35E40-C087-4EE8-B080-B7716135F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5160C-81BD-614C-34AA-AEDF8E478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EC02-02E8-48CA-94AF-B3D13CB6E8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194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9D208-C424-26F9-C403-A2B4DD924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38717-DBB8-D5A9-164C-0B0119E198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839454-AE5A-BC8A-66BB-A089DEF96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5A9035-4D40-F29F-F8A9-1FE24C081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CEABD-C025-4A84-96FB-5F546B202E02}" type="datetimeFigureOut">
              <a:rPr lang="en-CA" smtClean="0"/>
              <a:t>2024-01-09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B2AEB0-F304-A738-BA02-D4D59B757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7BBDE7-49F5-D413-94B6-AAF0CF57D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EC02-02E8-48CA-94AF-B3D13CB6E8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6346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1AE0B-BD2E-4279-81C6-F1D856141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D3B17-7992-E8C7-1014-D34E00C47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287DC4-B3AD-E4E6-8997-E125D16ED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A058FF-FC82-28CD-72F8-00B57BDFE9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FC84CC-9766-538C-CCA2-18A5565AB7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E87F5D-022A-E264-E7B3-49525030F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CEABD-C025-4A84-96FB-5F546B202E02}" type="datetimeFigureOut">
              <a:rPr lang="en-CA" smtClean="0"/>
              <a:t>2024-01-09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6EE5E5-6403-0E35-3079-4AD0C2790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82BBFB-8B29-9364-DEEA-147434A05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EC02-02E8-48CA-94AF-B3D13CB6E8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6933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D5786-46D5-2482-CCE5-75B2DD568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214D7B-8D96-FBE0-E649-8C25F479F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CEABD-C025-4A84-96FB-5F546B202E02}" type="datetimeFigureOut">
              <a:rPr lang="en-CA" smtClean="0"/>
              <a:t>2024-01-09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203EDC-0413-E9B1-E48E-B2A56AF18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751746-B440-95E9-5B99-C85354F2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EC02-02E8-48CA-94AF-B3D13CB6E8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3184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6EC048-ACAD-42CF-1C47-04F8854E7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CEABD-C025-4A84-96FB-5F546B202E02}" type="datetimeFigureOut">
              <a:rPr lang="en-CA" smtClean="0"/>
              <a:t>2024-01-09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EB1CB1-A85F-BA61-2130-43D9AD99E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2019B2-271D-5FF2-169B-21A0035C1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EC02-02E8-48CA-94AF-B3D13CB6E8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0119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E1F0A-92FD-CBB3-9CF6-BF0924D15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1463B-D1DF-FD62-11F2-9BF80F186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87175E-C383-ACC1-FD5F-FB7B69EE1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EA7C9-55D0-D0E7-B5C1-16E3138EC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CEABD-C025-4A84-96FB-5F546B202E02}" type="datetimeFigureOut">
              <a:rPr lang="en-CA" smtClean="0"/>
              <a:t>2024-01-09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6BA423-7CBA-BE32-97BD-DBBE49501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9A03DF-438D-48C7-C7D2-1C9AFB73C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EC02-02E8-48CA-94AF-B3D13CB6E8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2096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2242B-A517-3020-B610-6F2025CEC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B7C5B5-6645-FB02-8B16-A982862DC3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F55ABE-CA4F-C15D-C4DB-5F49CD0A5C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5DF9F1-3199-E29F-C4BD-42FF9654F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CEABD-C025-4A84-96FB-5F546B202E02}" type="datetimeFigureOut">
              <a:rPr lang="en-CA" smtClean="0"/>
              <a:t>2024-01-09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BC684-2A0A-9501-E345-B74D048B1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D19BFA-72CF-3265-8A06-5C11E2CAC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EC02-02E8-48CA-94AF-B3D13CB6E8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7869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5A7BA8-1630-FAA5-06CE-3A0A1B327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D126A-4EF6-2848-A415-8F64AC1EF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D8B5A-B660-A2A6-8DF3-D55DD9BCEA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CEABD-C025-4A84-96FB-5F546B202E02}" type="datetimeFigureOut">
              <a:rPr lang="en-CA" smtClean="0"/>
              <a:t>2024-01-09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66C18-5BAB-8B1D-44CE-D30DE4FF3A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2F4DC-700B-07E7-6373-AEAD34A45A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EEC02-02E8-48CA-94AF-B3D13CB6E8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8450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tterns.dev/vanilla/module-patter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C65EE-5F11-3EFF-9AF7-2A76F9E6DD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Intro to Node.js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A0B130-DD8A-3F65-85C0-556AE964CE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Important concepts</a:t>
            </a:r>
          </a:p>
        </p:txBody>
      </p:sp>
    </p:spTree>
    <p:extLst>
      <p:ext uri="{BB962C8B-B14F-4D97-AF65-F5344CB8AC3E}">
        <p14:creationId xmlns:p14="http://schemas.microsoft.com/office/powerpoint/2010/main" val="4195490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9CE30-33A0-DE06-1C04-ACD6F068C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Node.js?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18065-3D46-54EF-3772-8F7AA1E59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Node.js</a:t>
            </a:r>
            <a:r>
              <a:rPr lang="en-CA" dirty="0"/>
              <a:t> a JavaScript runtime environment that runs on the server.</a:t>
            </a:r>
          </a:p>
          <a:p>
            <a:r>
              <a:rPr lang="en-CA" dirty="0"/>
              <a:t>Server-side JS runs on Node.js (as opposed to client-side JS which runs in the </a:t>
            </a:r>
            <a:r>
              <a:rPr lang="en-CA" u="sng" dirty="0"/>
              <a:t>browser</a:t>
            </a:r>
            <a:r>
              <a:rPr lang="en-CA" dirty="0"/>
              <a:t>).</a:t>
            </a:r>
          </a:p>
          <a:p>
            <a:r>
              <a:rPr lang="en-CA" dirty="0"/>
              <a:t>Node.js is event-driven and uses a non-blocking I/O.</a:t>
            </a:r>
          </a:p>
          <a:p>
            <a:r>
              <a:rPr lang="en-CA" dirty="0"/>
              <a:t>Some key concepts which are the foundation upon which Node.js is built:</a:t>
            </a:r>
          </a:p>
          <a:p>
            <a:pPr lvl="1"/>
            <a:r>
              <a:rPr lang="en-CA" dirty="0"/>
              <a:t>Modularity</a:t>
            </a:r>
          </a:p>
          <a:p>
            <a:pPr lvl="1"/>
            <a:r>
              <a:rPr lang="en-CA" dirty="0"/>
              <a:t>Asynchronous programming</a:t>
            </a:r>
          </a:p>
          <a:p>
            <a:pPr lvl="1"/>
            <a:r>
              <a:rPr lang="en-CA" dirty="0"/>
              <a:t>Event loop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4562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DAE70-5C0C-9C2E-C853-C2F1D9828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Modularity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4F913-574A-EACC-E595-08A020534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Modularity is the idea of breaking up code into reusable bits of code. This makes maintaining code easier and prevents coding conflicts.</a:t>
            </a:r>
          </a:p>
          <a:p>
            <a:r>
              <a:rPr lang="en-CA" dirty="0"/>
              <a:t>You have seen some form of modular programming before:</a:t>
            </a:r>
          </a:p>
          <a:p>
            <a:pPr lvl="1"/>
            <a:r>
              <a:rPr lang="en-CA" dirty="0"/>
              <a:t>Functions</a:t>
            </a:r>
          </a:p>
          <a:p>
            <a:pPr lvl="1"/>
            <a:r>
              <a:rPr lang="en-CA" dirty="0"/>
              <a:t>Classes, interfaces, </a:t>
            </a:r>
            <a:r>
              <a:rPr lang="en-CA" dirty="0" err="1"/>
              <a:t>superclasses</a:t>
            </a:r>
            <a:r>
              <a:rPr lang="en-CA" dirty="0"/>
              <a:t>, etc. (data encapsulation)</a:t>
            </a:r>
          </a:p>
          <a:p>
            <a:r>
              <a:rPr lang="en-CA" dirty="0"/>
              <a:t>We can create modules in JS to encapsulate properties and methods to prevent coding conflicts and protect them from being edited directly outside the module.</a:t>
            </a:r>
          </a:p>
          <a:p>
            <a:pPr lvl="1"/>
            <a:r>
              <a:rPr lang="en-CA" sz="1800" dirty="0">
                <a:solidFill>
                  <a:srgbClr val="000000"/>
                </a:solidFill>
                <a:hlinkClick r:id="rId3"/>
              </a:rPr>
              <a:t>https://www.patterns.dev/vanilla/module-pattern</a:t>
            </a:r>
            <a:r>
              <a:rPr lang="en-CA" sz="1800" b="0" i="0" u="none" strike="noStrike" baseline="0" dirty="0">
                <a:solidFill>
                  <a:srgbClr val="000000"/>
                </a:solidFill>
                <a:hlinkClick r:id="rId3"/>
              </a:rPr>
              <a:t> </a:t>
            </a:r>
            <a:endParaRPr lang="en-CA" sz="1800" b="0" i="0" u="none" strike="noStrike" baseline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649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C45BA-3E8A-3818-03A6-AD7EC7DAF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Asynchronous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B28C5-D7A9-06CE-F893-9B26E018C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Sequential programming is writing code so that things can only happen in sequence (i.e. code lines must be executed in order).</a:t>
            </a:r>
          </a:p>
          <a:p>
            <a:r>
              <a:rPr lang="en-CA" b="1" u="sng" dirty="0"/>
              <a:t>Asynchronous programming</a:t>
            </a:r>
            <a:r>
              <a:rPr lang="en-CA" dirty="0"/>
              <a:t> is writing code in such a way that </a:t>
            </a:r>
            <a:r>
              <a:rPr lang="en-CA" u="sng" dirty="0"/>
              <a:t>tasks will only be run when ready to run</a:t>
            </a:r>
            <a:r>
              <a:rPr lang="en-CA" dirty="0"/>
              <a:t>. The tasks can be called and run at any moment.</a:t>
            </a:r>
          </a:p>
          <a:p>
            <a:pPr lvl="1"/>
            <a:r>
              <a:rPr lang="en-CA" dirty="0"/>
              <a:t>This is important in order to write non-blocking code.</a:t>
            </a:r>
          </a:p>
          <a:p>
            <a:r>
              <a:rPr lang="en-CA" b="1" dirty="0"/>
              <a:t>Previous examples of code you've used which is asynchronous:</a:t>
            </a:r>
          </a:p>
          <a:p>
            <a:pPr lvl="1"/>
            <a:r>
              <a:rPr lang="en-CA" dirty="0"/>
              <a:t>Event handlers (e.g. a button click callback function is only executed upon clicking the button)</a:t>
            </a:r>
          </a:p>
          <a:p>
            <a:r>
              <a:rPr lang="en-CA" b="1" dirty="0"/>
              <a:t>Good things to look up:</a:t>
            </a:r>
            <a:r>
              <a:rPr lang="en-CA" dirty="0"/>
              <a:t> promises, </a:t>
            </a:r>
            <a:r>
              <a:rPr lang="en-CA" b="1" dirty="0"/>
              <a:t>async/await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53542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E8069-759C-89C3-2DAC-F687E4FE0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Event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88569-11FE-02D3-E0D3-D6B3CE05B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Node.js code runs on a single thread. This is why it's important to write your code in a non-blocking way.</a:t>
            </a:r>
          </a:p>
          <a:p>
            <a:pPr lvl="1"/>
            <a:r>
              <a:rPr lang="en-CA" dirty="0"/>
              <a:t>Consider: A single thread can be considered like a one-lane road and each task is a car. One car parked in the road will block all other cars.</a:t>
            </a:r>
          </a:p>
          <a:p>
            <a:endParaRPr lang="en-CA" b="1" dirty="0"/>
          </a:p>
          <a:p>
            <a:pPr marL="0" indent="0" algn="ctr">
              <a:buNone/>
            </a:pPr>
            <a:r>
              <a:rPr lang="en-CA" sz="4000" b="1" dirty="0"/>
              <a:t>Do not block the event loop!</a:t>
            </a:r>
          </a:p>
        </p:txBody>
      </p:sp>
    </p:spTree>
    <p:extLst>
      <p:ext uri="{BB962C8B-B14F-4D97-AF65-F5344CB8AC3E}">
        <p14:creationId xmlns:p14="http://schemas.microsoft.com/office/powerpoint/2010/main" val="715097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4BDDE-A445-5F94-84DB-8D3C12CCC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 basic Node.js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7631F-F4EE-48B2-32C1-C9854A4BE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CA" sz="29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const http = require('http');  </a:t>
            </a:r>
            <a:br>
              <a:rPr lang="en-CA" sz="29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fr-FR" sz="2900" b="1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const</a:t>
            </a:r>
            <a:r>
              <a:rPr lang="fr-FR" sz="29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port = </a:t>
            </a:r>
            <a:r>
              <a:rPr lang="fr-FR" sz="2900" b="1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process.env.PORT</a:t>
            </a:r>
            <a:r>
              <a:rPr lang="fr-FR" sz="29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|| 3000; </a:t>
            </a:r>
            <a:br>
              <a:rPr lang="fr-FR" sz="29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CA" sz="29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const server = </a:t>
            </a:r>
            <a:r>
              <a:rPr lang="en-CA" sz="2900" b="1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http.createServer</a:t>
            </a:r>
            <a:r>
              <a:rPr lang="en-CA" sz="29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((req, res) =&gt; {</a:t>
            </a:r>
            <a:br>
              <a:rPr lang="en-CA" sz="29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CA" sz="29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CA" sz="2900" b="0" i="0" u="none" strike="noStrike" baseline="0" dirty="0" err="1">
                <a:latin typeface="Consolas" panose="020B0609020204030204" pitchFamily="49" charset="0"/>
              </a:rPr>
              <a:t>res.statusCode</a:t>
            </a:r>
            <a:r>
              <a:rPr lang="en-CA" sz="2900" b="0" i="0" u="none" strike="noStrike" baseline="0" dirty="0">
                <a:latin typeface="Consolas" panose="020B0609020204030204" pitchFamily="49" charset="0"/>
              </a:rPr>
              <a:t> = 200; </a:t>
            </a:r>
            <a:br>
              <a:rPr lang="en-CA" sz="2900" b="0" i="0" u="none" strike="noStrike" baseline="0" dirty="0">
                <a:latin typeface="Consolas" panose="020B0609020204030204" pitchFamily="49" charset="0"/>
              </a:rPr>
            </a:br>
            <a:r>
              <a:rPr lang="en-CA" sz="2900" b="0" i="0" u="none" strike="noStrike" baseline="0" dirty="0">
                <a:latin typeface="Consolas" panose="020B0609020204030204" pitchFamily="49" charset="0"/>
              </a:rPr>
              <a:t>  </a:t>
            </a:r>
            <a:r>
              <a:rPr lang="en-CA" sz="2900" b="1" i="0" u="none" strike="noStrike" baseline="0" dirty="0" err="1">
                <a:latin typeface="Consolas" panose="020B0609020204030204" pitchFamily="49" charset="0"/>
              </a:rPr>
              <a:t>res.setHeader</a:t>
            </a:r>
            <a:r>
              <a:rPr lang="en-CA" sz="2900" b="1" i="0" u="none" strike="noStrike" baseline="0" dirty="0">
                <a:latin typeface="Consolas" panose="020B0609020204030204" pitchFamily="49" charset="0"/>
              </a:rPr>
              <a:t>('Content-Type', 'text/html'); </a:t>
            </a:r>
            <a:br>
              <a:rPr lang="en-CA" sz="2900" b="1" i="0" u="none" strike="noStrike" baseline="0" dirty="0">
                <a:latin typeface="Consolas" panose="020B0609020204030204" pitchFamily="49" charset="0"/>
              </a:rPr>
            </a:br>
            <a:r>
              <a:rPr lang="en-CA" sz="2900" b="1" i="0" u="none" strike="noStrike" baseline="0" dirty="0">
                <a:latin typeface="Consolas" panose="020B0609020204030204" pitchFamily="49" charset="0"/>
              </a:rPr>
              <a:t>  </a:t>
            </a:r>
            <a:r>
              <a:rPr lang="en-CA" sz="2900" b="0" i="0" u="none" strike="noStrike" baseline="0" dirty="0" err="1">
                <a:latin typeface="Consolas" panose="020B0609020204030204" pitchFamily="49" charset="0"/>
              </a:rPr>
              <a:t>res.end</a:t>
            </a:r>
            <a:r>
              <a:rPr lang="en-CA" sz="2900" b="0" i="0" u="none" strike="noStrike" baseline="0" dirty="0">
                <a:latin typeface="Consolas" panose="020B0609020204030204" pitchFamily="49" charset="0"/>
              </a:rPr>
              <a:t>('&lt;h1&gt;Hello, World!&lt;/h1&gt;'); </a:t>
            </a:r>
            <a:br>
              <a:rPr lang="en-CA" sz="2900" b="0" i="0" u="none" strike="noStrike" baseline="0" dirty="0">
                <a:latin typeface="Consolas" panose="020B0609020204030204" pitchFamily="49" charset="0"/>
              </a:rPr>
            </a:br>
            <a:r>
              <a:rPr lang="en-CA" sz="2900" b="1" i="0" u="none" strike="noStrike" baseline="0" dirty="0">
                <a:latin typeface="Consolas" panose="020B0609020204030204" pitchFamily="49" charset="0"/>
              </a:rPr>
              <a:t>}); </a:t>
            </a:r>
            <a:br>
              <a:rPr lang="en-CA" sz="2900" b="1" i="0" u="none" strike="noStrike" baseline="0" dirty="0">
                <a:latin typeface="Consolas" panose="020B0609020204030204" pitchFamily="49" charset="0"/>
              </a:rPr>
            </a:br>
            <a:r>
              <a:rPr lang="en-CA" sz="2900" b="1" i="0" u="none" strike="noStrike" baseline="0" dirty="0" err="1">
                <a:latin typeface="Consolas" panose="020B0609020204030204" pitchFamily="49" charset="0"/>
              </a:rPr>
              <a:t>server.listen</a:t>
            </a:r>
            <a:r>
              <a:rPr lang="en-CA" sz="2900" b="1" i="0" u="none" strike="noStrike" baseline="0" dirty="0">
                <a:latin typeface="Consolas" panose="020B0609020204030204" pitchFamily="49" charset="0"/>
              </a:rPr>
              <a:t>(port, () =&gt; { </a:t>
            </a:r>
            <a:br>
              <a:rPr lang="en-CA" sz="2900" b="1" i="0" u="none" strike="noStrike" baseline="0" dirty="0">
                <a:latin typeface="Consolas" panose="020B0609020204030204" pitchFamily="49" charset="0"/>
              </a:rPr>
            </a:br>
            <a:r>
              <a:rPr lang="en-CA" sz="2900" b="1" i="0" u="none" strike="noStrike" baseline="0" dirty="0">
                <a:latin typeface="Consolas" panose="020B0609020204030204" pitchFamily="49" charset="0"/>
              </a:rPr>
              <a:t>  </a:t>
            </a:r>
            <a:r>
              <a:rPr lang="en-CA" sz="2900" b="0" i="0" u="none" strike="noStrike" baseline="0" dirty="0">
                <a:latin typeface="Consolas" panose="020B0609020204030204" pitchFamily="49" charset="0"/>
              </a:rPr>
              <a:t>console.log(`Server running at port ${port}`); </a:t>
            </a:r>
            <a:br>
              <a:rPr lang="en-CA" sz="2900" b="0" i="0" u="none" strike="noStrike" baseline="0" dirty="0">
                <a:latin typeface="Consolas" panose="020B0609020204030204" pitchFamily="49" charset="0"/>
              </a:rPr>
            </a:br>
            <a:r>
              <a:rPr lang="en-CA" sz="2900" b="1" i="0" u="none" strike="noStrike" baseline="0" dirty="0">
                <a:latin typeface="Consolas" panose="020B0609020204030204" pitchFamily="49" charset="0"/>
              </a:rPr>
              <a:t>}); </a:t>
            </a:r>
            <a:endParaRPr lang="en-CA" sz="2900" b="1" u="sng" dirty="0">
              <a:latin typeface="Consolas" panose="020B0609020204030204" pitchFamily="49" charset="0"/>
            </a:endParaRPr>
          </a:p>
          <a:p>
            <a:endParaRPr lang="en-CA" b="1" u="sng" dirty="0"/>
          </a:p>
          <a:p>
            <a:r>
              <a:rPr lang="en-CA" sz="3400" dirty="0"/>
              <a:t>Save the code in a file named </a:t>
            </a:r>
            <a:r>
              <a:rPr lang="en-CA" sz="3400" i="1" dirty="0"/>
              <a:t>server.js</a:t>
            </a:r>
            <a:r>
              <a:rPr lang="en-CA" sz="3400" dirty="0"/>
              <a:t>. In the terminal, with Node.js installed on your computer, run it using </a:t>
            </a:r>
            <a:r>
              <a:rPr lang="en-CA" sz="3400" b="1" dirty="0">
                <a:latin typeface="Consolas" panose="020B0609020204030204" pitchFamily="49" charset="0"/>
              </a:rPr>
              <a:t>node server.js </a:t>
            </a:r>
          </a:p>
          <a:p>
            <a:r>
              <a:rPr lang="en-CA" sz="3400" b="1" u="sng" dirty="0"/>
              <a:t>Note</a:t>
            </a:r>
            <a:r>
              <a:rPr lang="en-CA" sz="3400" b="1" dirty="0"/>
              <a:t>:</a:t>
            </a:r>
            <a:r>
              <a:rPr lang="en-CA" sz="3400" dirty="0"/>
              <a:t> Install the latest </a:t>
            </a:r>
            <a:r>
              <a:rPr lang="en-CA" sz="3400" b="1" u="sng" dirty="0"/>
              <a:t>STABLE</a:t>
            </a:r>
            <a:r>
              <a:rPr lang="en-CA" sz="3400" dirty="0"/>
              <a:t> (LTS) version. This will make it easier for deployment as well since the stable version is most likely the latest supported on a server/service.</a:t>
            </a:r>
          </a:p>
        </p:txBody>
      </p:sp>
    </p:spTree>
    <p:extLst>
      <p:ext uri="{BB962C8B-B14F-4D97-AF65-F5344CB8AC3E}">
        <p14:creationId xmlns:p14="http://schemas.microsoft.com/office/powerpoint/2010/main" val="462374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506</Words>
  <Application>Microsoft Office PowerPoint</Application>
  <PresentationFormat>Widescreen</PresentationFormat>
  <Paragraphs>36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Office Theme</vt:lpstr>
      <vt:lpstr>Intro to Node.js</vt:lpstr>
      <vt:lpstr>What is Node.js?</vt:lpstr>
      <vt:lpstr>Modularity</vt:lpstr>
      <vt:lpstr>Asynchronous programming</vt:lpstr>
      <vt:lpstr>Event loop</vt:lpstr>
      <vt:lpstr>A basic Node.js server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Node.js</dc:title>
  <dc:creator>Joanna</dc:creator>
  <cp:lastModifiedBy>Joanna</cp:lastModifiedBy>
  <cp:revision>4</cp:revision>
  <dcterms:created xsi:type="dcterms:W3CDTF">2023-05-11T16:20:27Z</dcterms:created>
  <dcterms:modified xsi:type="dcterms:W3CDTF">2024-01-10T01:24:22Z</dcterms:modified>
</cp:coreProperties>
</file>