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7"/>
  </p:notesMasterIdLst>
  <p:sldIdLst>
    <p:sldId id="256" r:id="rId2"/>
    <p:sldId id="352" r:id="rId3"/>
    <p:sldId id="347" r:id="rId4"/>
    <p:sldId id="351" r:id="rId5"/>
    <p:sldId id="35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57"/>
    <p:restoredTop sz="95830"/>
  </p:normalViewPr>
  <p:slideViewPr>
    <p:cSldViewPr snapToGrid="0" snapToObjects="1">
      <p:cViewPr>
        <p:scale>
          <a:sx n="188" d="100"/>
          <a:sy n="188" d="100"/>
        </p:scale>
        <p:origin x="2096" y="5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F11D5-87C7-0A43-BD52-3CB93A556D20}" type="datetimeFigureOut">
              <a:rPr lang="en-US" smtClean="0"/>
              <a:t>1/18/18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A29ED-2E91-924E-AFCF-46BEDC85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16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A29ED-2E91-924E-AFCF-46BEDC85F8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49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A29ED-2E91-924E-AFCF-46BEDC85F8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75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A29ED-2E91-924E-AFCF-46BEDC85F8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88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A29ED-2E91-924E-AFCF-46BEDC85F8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4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A29ED-2E91-924E-AFCF-46BEDC85F8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82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uk.mathworks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47449" y="1573000"/>
            <a:ext cx="7175351" cy="1793167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3600" dirty="0" smtClean="0">
                <a:latin typeface="Arial"/>
                <a:cs typeface="Arial"/>
              </a:rPr>
              <a:t>CS3081  </a:t>
            </a:r>
            <a:br>
              <a:rPr lang="en-US" sz="3600" dirty="0" smtClean="0">
                <a:latin typeface="Arial"/>
                <a:cs typeface="Arial"/>
              </a:rPr>
            </a:br>
            <a:r>
              <a:rPr lang="en-US" sz="3600" dirty="0" smtClean="0">
                <a:latin typeface="Arial"/>
                <a:cs typeface="Arial"/>
              </a:rPr>
              <a:t/>
            </a:r>
            <a:br>
              <a:rPr lang="en-US" sz="3600" dirty="0" smtClean="0">
                <a:latin typeface="Arial"/>
                <a:cs typeface="Arial"/>
              </a:rPr>
            </a:br>
            <a:r>
              <a:rPr lang="en-US" sz="3600" dirty="0" smtClean="0">
                <a:latin typeface="Arial"/>
                <a:cs typeface="Arial"/>
              </a:rPr>
              <a:t>Computational Mathematics </a:t>
            </a:r>
            <a:br>
              <a:rPr lang="en-US" sz="3600" dirty="0" smtClean="0">
                <a:latin typeface="Arial"/>
                <a:cs typeface="Arial"/>
              </a:rPr>
            </a:br>
            <a:r>
              <a:rPr lang="en-US" sz="3600" dirty="0" smtClean="0">
                <a:latin typeface="Arial"/>
                <a:cs typeface="Arial"/>
              </a:rPr>
              <a:t/>
            </a:r>
            <a:br>
              <a:rPr lang="en-US" sz="3600" dirty="0" smtClean="0">
                <a:latin typeface="Arial"/>
                <a:cs typeface="Arial"/>
              </a:rPr>
            </a:br>
            <a:r>
              <a:rPr lang="en-US" sz="3600" dirty="0" smtClean="0">
                <a:latin typeface="Arial"/>
                <a:cs typeface="Arial"/>
              </a:rPr>
              <a:t>Introduction</a:t>
            </a:r>
            <a:endParaRPr lang="en-US" sz="3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763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22457" y="5626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b="1" i="1" dirty="0" smtClean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r>
              <a:rPr lang="en-US" b="1" i="1" dirty="0" smtClean="0">
                <a:latin typeface="Arial" charset="0"/>
                <a:ea typeface="Arial" charset="0"/>
                <a:cs typeface="Arial" charset="0"/>
              </a:rPr>
              <a:t>Timetable:</a:t>
            </a:r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Lectures: 		Fridays 10.00-12.00 in LB01</a:t>
            </a:r>
          </a:p>
          <a:p>
            <a:pPr marL="45720" indent="0"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Lectures/Tutorial:	Fridays 2.00-3.00 in LB01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r>
              <a:rPr lang="en-US" b="1" i="1" dirty="0" smtClean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b="1" i="1" dirty="0" smtClean="0">
                <a:latin typeface="Arial" charset="0"/>
                <a:ea typeface="Arial" charset="0"/>
                <a:cs typeface="Arial" charset="0"/>
              </a:rPr>
            </a:b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r>
              <a:rPr lang="en-US" b="1" i="1" dirty="0" smtClean="0"/>
              <a:t>Assessment:</a:t>
            </a:r>
          </a:p>
          <a:p>
            <a:pPr marL="45720" indent="0">
              <a:buNone/>
            </a:pPr>
            <a:endParaRPr lang="en-US" b="1" i="1" dirty="0"/>
          </a:p>
          <a:p>
            <a:pPr marL="45720" indent="0">
              <a:buNone/>
            </a:pPr>
            <a:r>
              <a:rPr lang="en-US" dirty="0" smtClean="0"/>
              <a:t>Assessment is 100% by exam.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/>
              <a:t>Students are strongly encouraged to do the problems in the text in preparation for this exam. The exam will also require that students are highly proficient in MATLAB.</a:t>
            </a:r>
          </a:p>
        </p:txBody>
      </p:sp>
    </p:spTree>
    <p:extLst>
      <p:ext uri="{BB962C8B-B14F-4D97-AF65-F5344CB8AC3E}">
        <p14:creationId xmlns:p14="http://schemas.microsoft.com/office/powerpoint/2010/main" val="379910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22457" y="56263"/>
            <a:ext cx="8383423" cy="6671128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endParaRPr lang="en-US" b="1" i="1" dirty="0" smtClean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r>
              <a:rPr lang="en-US" b="1" i="1" dirty="0" smtClean="0">
                <a:latin typeface="Arial" charset="0"/>
                <a:ea typeface="Arial" charset="0"/>
                <a:cs typeface="Arial" charset="0"/>
              </a:rPr>
              <a:t>Summary:</a:t>
            </a:r>
          </a:p>
          <a:p>
            <a:pPr marL="45720" indent="0">
              <a:buNone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In this course we will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cover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the fundamentals of Computational Mathematics. It is understood that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that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you study the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MATLAB language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yourselves and become highly proficient at it. You will be examined on it in conjunction with the Computational Mathematics material covered in the course. </a:t>
            </a:r>
            <a:endParaRPr lang="en-US" b="1" i="1" dirty="0" smtClean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endParaRPr lang="en-US" b="1" i="1" dirty="0" smtClean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r>
              <a:rPr lang="en-US" b="1" i="1" dirty="0" smtClean="0">
                <a:latin typeface="Arial" charset="0"/>
                <a:ea typeface="Arial" charset="0"/>
                <a:cs typeface="Arial" charset="0"/>
              </a:rPr>
              <a:t>Text:</a:t>
            </a:r>
            <a:br>
              <a:rPr lang="en-US" b="1" i="1" dirty="0" smtClean="0">
                <a:latin typeface="Arial" charset="0"/>
                <a:ea typeface="Arial" charset="0"/>
                <a:cs typeface="Arial" charset="0"/>
              </a:rPr>
            </a:b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1.	Numerical Methods for Engineers and Scientists –</a:t>
            </a:r>
            <a:br>
              <a:rPr lang="en-US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	3</a:t>
            </a:r>
            <a:r>
              <a:rPr lang="en-US" baseline="30000" dirty="0" smtClean="0">
                <a:latin typeface="Arial" charset="0"/>
                <a:ea typeface="Arial" charset="0"/>
                <a:cs typeface="Arial" charset="0"/>
              </a:rPr>
              <a:t>rd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Edition by Amos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Gilat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and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Vish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Subramaniam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2.	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Matlab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– An Introduction with Applications – 5</a:t>
            </a:r>
            <a:r>
              <a:rPr lang="en-US" baseline="30000" dirty="0" smtClean="0">
                <a:latin typeface="Arial" charset="0"/>
                <a:ea typeface="Arial" charset="0"/>
                <a:cs typeface="Arial" charset="0"/>
              </a:rPr>
              <a:t>th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Edition</a:t>
            </a:r>
            <a:br>
              <a:rPr lang="en-US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	by Amos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Gilat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Text 1. is absolutely essential. We will be following this text very closely (Ch. 1-6, Ch. 8-9). Text 2. is also essential though we will not be following this book 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per se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in lectures.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270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22457" y="56263"/>
            <a:ext cx="8383423" cy="6671128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endParaRPr lang="en-US" b="1" i="1" dirty="0" smtClean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r>
              <a:rPr lang="en-US" b="1" i="1" dirty="0" smtClean="0">
                <a:latin typeface="Arial" charset="0"/>
                <a:ea typeface="Arial" charset="0"/>
                <a:cs typeface="Arial" charset="0"/>
              </a:rPr>
              <a:t>Examinable </a:t>
            </a:r>
            <a:r>
              <a:rPr lang="en-US" b="1" i="1" dirty="0" smtClean="0">
                <a:latin typeface="Arial" charset="0"/>
                <a:ea typeface="Arial" charset="0"/>
                <a:cs typeface="Arial" charset="0"/>
              </a:rPr>
              <a:t>Material:</a:t>
            </a:r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1. All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material covered in lectures and tutorials is examinable</a:t>
            </a:r>
            <a:br>
              <a:rPr lang="en-US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MATLAB language is also examinable. Students are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expected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to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become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highly proficient at this.</a:t>
            </a:r>
            <a:br>
              <a:rPr lang="en-US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2.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very good introduction to the MATLAB language can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be found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in the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appendix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to the main text. The supplementary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MATLAB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text is also very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helpful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. Also,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MATLAB learning resources are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available on the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website: </a:t>
            </a:r>
            <a:r>
              <a:rPr lang="en-US" dirty="0" smtClean="0">
                <a:latin typeface="Arial" charset="0"/>
                <a:ea typeface="Arial" charset="0"/>
                <a:cs typeface="Arial" charset="0"/>
                <a:hlinkClick r:id="rId3"/>
              </a:rPr>
              <a:t>http</a:t>
            </a:r>
            <a:r>
              <a:rPr lang="en-US" dirty="0">
                <a:latin typeface="Arial" charset="0"/>
                <a:ea typeface="Arial" charset="0"/>
                <a:cs typeface="Arial" charset="0"/>
                <a:hlinkClick r:id="rId3"/>
              </a:rPr>
              <a:t>://uk.mathworks.com/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	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3. All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material (including problems – though there will be a subset of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recommended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problems to solve) in Chapters 1-6 and Chapters 8-9 of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Numerical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Methods for Engineers and Scientists 5</a:t>
            </a:r>
            <a:r>
              <a:rPr lang="en-US" baseline="30000" dirty="0" smtClean="0">
                <a:latin typeface="Arial" charset="0"/>
                <a:ea typeface="Arial" charset="0"/>
                <a:cs typeface="Arial" charset="0"/>
              </a:rPr>
              <a:t>th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Edition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).</a:t>
            </a:r>
          </a:p>
          <a:p>
            <a:pPr marL="45720" indent="0">
              <a:buNone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4. Any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additional notes/material given.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1560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22457" y="5626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b="1" i="1" dirty="0" smtClean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r>
              <a:rPr lang="en-US" b="1" i="1" smtClean="0">
                <a:latin typeface="Arial" charset="0"/>
                <a:ea typeface="Arial" charset="0"/>
                <a:cs typeface="Arial" charset="0"/>
              </a:rPr>
              <a:t>Course Outline:</a:t>
            </a:r>
            <a:endParaRPr lang="en-US" b="1" i="1" dirty="0" smtClean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endParaRPr lang="en-US" b="1" dirty="0" smtClean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endParaRPr lang="en-US" b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Chapter 1. 	Introduction</a:t>
            </a:r>
          </a:p>
          <a:p>
            <a:pPr marL="45720" indent="0">
              <a:buNone/>
            </a:pP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Chapter 2. 	Mathematical Background</a:t>
            </a:r>
          </a:p>
          <a:p>
            <a:pPr marL="45720" indent="0">
              <a:buNone/>
            </a:pP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Chapter 3. 	Solving Nonlinear Equations</a:t>
            </a:r>
          </a:p>
          <a:p>
            <a:pPr marL="45720" indent="0">
              <a:buNone/>
            </a:pP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Chapter 4. 	Solving a System of Linear Equations</a:t>
            </a:r>
          </a:p>
          <a:p>
            <a:pPr marL="45720" indent="0">
              <a:buNone/>
            </a:pP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Chapter 5. 	Eigenvalues and Eigenvectors</a:t>
            </a:r>
          </a:p>
          <a:p>
            <a:pPr marL="45720" indent="0">
              <a:buNone/>
            </a:pP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Chapter 6. 	Curve Fitting and Interpolation</a:t>
            </a:r>
          </a:p>
          <a:p>
            <a:pPr marL="45720" indent="0">
              <a:buNone/>
            </a:pP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Chapter 8. 	Numerical Differentiation</a:t>
            </a:r>
          </a:p>
          <a:p>
            <a:pPr marL="45720" indent="0">
              <a:buNone/>
            </a:pP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Chapter 9. 	Numerical Integration</a:t>
            </a:r>
          </a:p>
          <a:p>
            <a:pPr marL="45720" indent="0">
              <a:buNone/>
            </a:pP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932288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Slipstream.thmx</Template>
  <TotalTime>9651</TotalTime>
  <Words>82</Words>
  <Application>Microsoft Macintosh PowerPoint</Application>
  <PresentationFormat>On-screen Show (4:3)</PresentationFormat>
  <Paragraphs>47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Georgia</vt:lpstr>
      <vt:lpstr>Trebuchet MS</vt:lpstr>
      <vt:lpstr>Arial</vt:lpstr>
      <vt:lpstr>Slipstream</vt:lpstr>
      <vt:lpstr>CS3081    Computational Mathematics   Introduction</vt:lpstr>
      <vt:lpstr>PowerPoint Presentation</vt:lpstr>
      <vt:lpstr>PowerPoint Presentation</vt:lpstr>
      <vt:lpstr>PowerPoint Presentation</vt:lpstr>
      <vt:lpstr>PowerPoint Presentation</vt:lpstr>
    </vt:vector>
  </TitlesOfParts>
  <Company>Trinty College Dublin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Eamonn O Nuallain</dc:creator>
  <cp:lastModifiedBy>Microsoft Office User</cp:lastModifiedBy>
  <cp:revision>194</cp:revision>
  <cp:lastPrinted>2017-01-20T12:42:33Z</cp:lastPrinted>
  <dcterms:created xsi:type="dcterms:W3CDTF">2016-01-06T15:48:15Z</dcterms:created>
  <dcterms:modified xsi:type="dcterms:W3CDTF">2018-01-18T13:30:55Z</dcterms:modified>
</cp:coreProperties>
</file>