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0" autoAdjust="0"/>
    <p:restoredTop sz="76352" autoAdjust="0"/>
  </p:normalViewPr>
  <p:slideViewPr>
    <p:cSldViewPr snapToGrid="0">
      <p:cViewPr varScale="1">
        <p:scale>
          <a:sx n="74" d="100"/>
          <a:sy n="74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0057D-D52A-4A1E-A8F6-8B951FDC09C7}" type="datetimeFigureOut">
              <a:rPr lang="en-US" smtClean="0"/>
              <a:t>03.Feb.25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8271-C1AF-4467-8C28-8C82868B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4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Mood – </a:t>
            </a:r>
            <a:r>
              <a:rPr lang="ru-RU" dirty="0"/>
              <a:t>наклонение</a:t>
            </a:r>
          </a:p>
          <a:p>
            <a:r>
              <a:rPr lang="en-US" dirty="0"/>
              <a:t>Ind – indicative</a:t>
            </a:r>
            <a:r>
              <a:rPr lang="ru-RU" dirty="0"/>
              <a:t> – изъявительное – Он бежит</a:t>
            </a:r>
          </a:p>
          <a:p>
            <a:r>
              <a:rPr lang="en-US" dirty="0"/>
              <a:t>Imp – imperative – </a:t>
            </a:r>
            <a:r>
              <a:rPr lang="ru-RU" dirty="0"/>
              <a:t>повелительное – Бежать</a:t>
            </a:r>
          </a:p>
          <a:p>
            <a:endParaRPr lang="ru-RU" dirty="0"/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«наряд (одежда)» — «наряд (распоряжение)»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B8271-C1AF-4467-8C28-8C82868BCF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244D-90A3-4BF6-B55F-E8DDAD7A1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FF871-E834-4ECF-BAD7-38C6EC5FF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CCF1-FE0B-426B-8A85-761CEE5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F18-53A9-4570-8352-90DB7229CBC5}" type="datetimeFigureOut">
              <a:rPr lang="en-US" smtClean="0"/>
              <a:t>03.Feb.25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D6BE-0ACE-45F0-BC3F-319B070D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7841-E4DE-4FD0-9F1A-D2F17965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AC2-F412-415B-8317-C23128EA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3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0E73-7E08-49C1-B4B9-1E413AA2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C484-D5EA-4314-BDAC-80D0B6F8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BE64A-81C6-4AE8-A543-3085CFE8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F18-53A9-4570-8352-90DB7229CBC5}" type="datetimeFigureOut">
              <a:rPr lang="en-US" smtClean="0"/>
              <a:t>03.Feb.25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3BCA9-7B54-416D-AC99-08B8339C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143C2-E9E1-4478-8708-DDACFDBD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AC2-F412-415B-8317-C23128EA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43A80-565C-4778-BFC4-02483B09A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0A70B-7F38-484E-B1CF-86F3A9C26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CEF2D-4826-455C-BB2E-0B627BDA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F18-53A9-4570-8352-90DB7229CBC5}" type="datetimeFigureOut">
              <a:rPr lang="en-US" smtClean="0"/>
              <a:t>03.Feb.25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25A8-057F-4319-90CE-59D30AB8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6445-0033-4257-85E7-C3A6279A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AC2-F412-415B-8317-C23128EA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EE22-52CE-4CA4-A199-32F649B4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410A-2125-41DA-B933-384A6824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46D9-16A0-42DC-A3E1-05EE4581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F18-53A9-4570-8352-90DB7229CBC5}" type="datetimeFigureOut">
              <a:rPr lang="en-US" smtClean="0"/>
              <a:t>03.Feb.25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9211-639A-475E-9CAC-810E66F1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B380D-0C71-4CC8-B89E-F461D5C5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AC2-F412-415B-8317-C23128EA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1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DE30-0B39-4FA8-89F4-A6CFE900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99F3-0A50-4596-B8BD-906562033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E68F4-9E91-47A8-BD24-127C06E4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F18-53A9-4570-8352-90DB7229CBC5}" type="datetimeFigureOut">
              <a:rPr lang="en-US" smtClean="0"/>
              <a:t>03.Feb.25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C57D0-6FB4-462C-884C-E1BFA9CE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4CE8-0509-4ACE-A7C0-E5DCF614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AC2-F412-415B-8317-C23128EA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5D19-F26B-4645-AB80-482A1235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08A2-A0F5-4E95-820C-AFE381433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C9E99-F464-4072-8231-F909749E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72B7F-8AC7-4844-BBB0-030D6366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F18-53A9-4570-8352-90DB7229CBC5}" type="datetimeFigureOut">
              <a:rPr lang="en-US" smtClean="0"/>
              <a:t>03.Feb.25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9E5B9-4D1B-4A8C-8124-44CF7E08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9A1C4-2DA5-4B24-9F13-65D9DF74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AC2-F412-415B-8317-C23128EA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7BE6-1D69-40DC-8A47-4AE54B64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C66B6-E4AA-40A0-999A-13E780311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E896C-B34B-4D0C-9767-5A7C36205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8665C-4076-4A04-9BA4-F4628DEFD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33845-9F6E-47EF-AB46-B4097A923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0DFBE-30A0-43D6-A229-CE2B7BA0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F18-53A9-4570-8352-90DB7229CBC5}" type="datetimeFigureOut">
              <a:rPr lang="en-US" smtClean="0"/>
              <a:t>03.Feb.25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BA2B9-171A-4DE3-8AAA-B8328935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6089A-CA7A-40BE-8B14-972E04A4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AC2-F412-415B-8317-C23128EA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515E-1139-4710-A632-D284FA7D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44916-E40B-4044-BB88-804B629A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F18-53A9-4570-8352-90DB7229CBC5}" type="datetimeFigureOut">
              <a:rPr lang="en-US" smtClean="0"/>
              <a:t>03.Feb.25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CD931-5ACB-4EE7-9F90-446BAF31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00D9D-4192-4C61-A31C-3716177E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AC2-F412-415B-8317-C23128EA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87E46-0C55-4F5D-89EF-70E45479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F18-53A9-4570-8352-90DB7229CBC5}" type="datetimeFigureOut">
              <a:rPr lang="en-US" smtClean="0"/>
              <a:t>03.Feb.25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37150-EE26-427C-B083-9CD1E34A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982A0-9768-492E-8FCF-9A328041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AC2-F412-415B-8317-C23128EA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C7BC-557B-4B79-9C26-C4C3577C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3F1FF-6FED-4FFD-A243-E1A5B84F8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D55E2-05DF-4C06-94CC-D7192524B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4B3CB-0168-44F1-9083-978F4C2A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F18-53A9-4570-8352-90DB7229CBC5}" type="datetimeFigureOut">
              <a:rPr lang="en-US" smtClean="0"/>
              <a:t>03.Feb.25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41DD4-4452-4B89-8F7B-BD7021E4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F6625-0513-4EEC-B77F-A6ABEE48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AC2-F412-415B-8317-C23128EA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4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C47A-CDCA-4A39-9EA9-E888EA3C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CE54B-9006-4529-B9B3-A617CD537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EEF24-7845-4E8A-9C8A-C67F4D841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7DCE6-6337-497D-B2F3-6A8FEAAB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0F18-53A9-4570-8352-90DB7229CBC5}" type="datetimeFigureOut">
              <a:rPr lang="en-US" smtClean="0"/>
              <a:t>03.Feb.25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DF95-6FE7-424B-817E-4AA6460C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1C86F-BF9C-4585-81FB-0114589B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1AC2-F412-415B-8317-C23128EA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DED80-BCC7-480E-BA37-B2ED1BCF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03447-14FC-428B-88D0-C58A2ABB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97906-5202-4BE5-9B48-F1AE88556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10F18-53A9-4570-8352-90DB7229CBC5}" type="datetimeFigureOut">
              <a:rPr lang="en-US" smtClean="0"/>
              <a:t>03.Feb.25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82F3-C643-49C9-BD54-7731452C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1D4D9-462D-44A6-A32E-F66451DD1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1AC2-F412-415B-8317-C23128EAD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7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ase" TargetMode="External"/><Relationship Id="rId2" Type="http://schemas.openxmlformats.org/officeDocument/2006/relationships/hyperlink" Target="https://en.wikipedia.org/wiki/Morphe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Sentence_(linguistics)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ext_(language_use)" TargetMode="External"/><Relationship Id="rId2" Type="http://schemas.openxmlformats.org/officeDocument/2006/relationships/hyperlink" Target="https://en.wikipedia.org/wiki/Parts_of_spee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EB64F5-7AC7-4F03-85A4-EFEE35AE811E}"/>
              </a:ext>
            </a:extLst>
          </p:cNvPr>
          <p:cNvSpPr txBox="1"/>
          <p:nvPr/>
        </p:nvSpPr>
        <p:spPr>
          <a:xfrm>
            <a:off x="305872" y="303159"/>
            <a:ext cx="10847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linguistics: Syntax, semantics, morphology, and pragmatics.</a:t>
            </a:r>
            <a:endParaRPr lang="en-US" sz="20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00A10-B660-40C2-881C-FE61B663424D}"/>
              </a:ext>
            </a:extLst>
          </p:cNvPr>
          <p:cNvSpPr txBox="1"/>
          <p:nvPr/>
        </p:nvSpPr>
        <p:spPr>
          <a:xfrm>
            <a:off x="225380" y="974329"/>
            <a:ext cx="1174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syntax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study of how words 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Morpheme"/>
              </a:rPr>
              <a:t>morphemes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combine to form larger units such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Phrase"/>
              </a:rPr>
              <a:t>phrases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Sentence (linguistics)"/>
              </a:rPr>
              <a:t>sentences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3CA56-0838-44E8-A5C8-BD95D3DD9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872" y="1814624"/>
            <a:ext cx="59150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8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94F8C-0299-436D-BDBB-FE4ED7689B11}"/>
              </a:ext>
            </a:extLst>
          </p:cNvPr>
          <p:cNvSpPr txBox="1"/>
          <p:nvPr/>
        </p:nvSpPr>
        <p:spPr>
          <a:xfrm>
            <a:off x="305872" y="303159"/>
            <a:ext cx="10203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Language structure: POS tagging, dependency parsing, and constituency parsing.</a:t>
            </a:r>
            <a:endParaRPr lang="en-US" sz="20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A6E48-D734-4FAA-9E61-05CAD9B911FF}"/>
              </a:ext>
            </a:extLst>
          </p:cNvPr>
          <p:cNvSpPr txBox="1"/>
          <p:nvPr/>
        </p:nvSpPr>
        <p:spPr>
          <a:xfrm>
            <a:off x="743755" y="955113"/>
            <a:ext cx="145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Russian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6871B-B515-4B6B-8F68-A5C756ABC9B2}"/>
              </a:ext>
            </a:extLst>
          </p:cNvPr>
          <p:cNvSpPr txBox="1"/>
          <p:nvPr/>
        </p:nvSpPr>
        <p:spPr>
          <a:xfrm>
            <a:off x="8767293" y="955113"/>
            <a:ext cx="1175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English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B7BF6-CEA2-4911-BD2F-8029E7E5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54"/>
          <a:stretch/>
        </p:blipFill>
        <p:spPr>
          <a:xfrm>
            <a:off x="305872" y="1752869"/>
            <a:ext cx="6277851" cy="1480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2B916-079A-4EC5-93F9-5D6AF9F2A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103" y="1607067"/>
            <a:ext cx="6554115" cy="1771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5C4ED8-7560-43D1-A254-2227EE421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46" y="3662594"/>
            <a:ext cx="6277851" cy="724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A8B476-CFE3-498B-B6BB-DD0D4213E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244" y="3733065"/>
            <a:ext cx="4134427" cy="6858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FA3B9B-2753-4E74-B1EC-5309C176DF49}"/>
              </a:ext>
            </a:extLst>
          </p:cNvPr>
          <p:cNvSpPr txBox="1"/>
          <p:nvPr/>
        </p:nvSpPr>
        <p:spPr>
          <a:xfrm>
            <a:off x="617120" y="5117105"/>
            <a:ext cx="5352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Russian POS tagging is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morphology-heavy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(case, gender, aspect)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843715-2522-4E9E-9EE8-977D2EC1A800}"/>
              </a:ext>
            </a:extLst>
          </p:cNvPr>
          <p:cNvSpPr txBox="1"/>
          <p:nvPr/>
        </p:nvSpPr>
        <p:spPr>
          <a:xfrm>
            <a:off x="7266139" y="5099863"/>
            <a:ext cx="5352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English focuses on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syntactic roles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with minimal inflectional detail.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2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5B9F6B-3635-4AD9-8806-5E5E6824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64" y="785427"/>
            <a:ext cx="11579272" cy="27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4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972E0F-00F7-4736-9B49-5EE64879BF88}"/>
              </a:ext>
            </a:extLst>
          </p:cNvPr>
          <p:cNvSpPr txBox="1"/>
          <p:nvPr/>
        </p:nvSpPr>
        <p:spPr>
          <a:xfrm>
            <a:off x="305872" y="303159"/>
            <a:ext cx="10847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linguistics: Syntax, semantics, morphology, and pragmatics.</a:t>
            </a:r>
            <a:endParaRPr lang="en-US" sz="20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8013F-95B8-43B7-A45B-993F81F2F52E}"/>
              </a:ext>
            </a:extLst>
          </p:cNvPr>
          <p:cNvSpPr txBox="1"/>
          <p:nvPr/>
        </p:nvSpPr>
        <p:spPr>
          <a:xfrm>
            <a:off x="305872" y="1009797"/>
            <a:ext cx="6098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Semantics focuses on the meaning of words, phrases, and sentences.</a:t>
            </a:r>
          </a:p>
          <a:p>
            <a:endParaRPr lang="en-US" dirty="0"/>
          </a:p>
          <a:p>
            <a:r>
              <a:rPr lang="en-US" dirty="0"/>
              <a:t>It explores how meaning is derived from language components.</a:t>
            </a:r>
          </a:p>
          <a:p>
            <a:endParaRPr lang="en-US" dirty="0"/>
          </a:p>
        </p:txBody>
      </p:sp>
      <p:pic>
        <p:nvPicPr>
          <p:cNvPr id="1026" name="Picture 2" descr="Language and its Structure III: Semantics and Pragmatics | Linguistics and  Philosophy | MIT OpenCourseWare">
            <a:extLst>
              <a:ext uri="{FF2B5EF4-FFF2-40B4-BE49-F238E27FC236}">
                <a16:creationId xmlns:a16="http://schemas.microsoft.com/office/drawing/2014/main" id="{7446BA80-166F-40B9-BCC8-960C03004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9" y="2399555"/>
            <a:ext cx="6602329" cy="406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29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09930-9583-4FEC-9251-4CA5806788C5}"/>
              </a:ext>
            </a:extLst>
          </p:cNvPr>
          <p:cNvSpPr txBox="1"/>
          <p:nvPr/>
        </p:nvSpPr>
        <p:spPr>
          <a:xfrm>
            <a:off x="305872" y="303159"/>
            <a:ext cx="6957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linguistics: Syntax, semantics, morphology, and pragmatics.</a:t>
            </a:r>
            <a:endParaRPr lang="en-US" sz="20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6ADA7-2164-4D8B-A17B-2450037EA76E}"/>
              </a:ext>
            </a:extLst>
          </p:cNvPr>
          <p:cNvSpPr txBox="1"/>
          <p:nvPr/>
        </p:nvSpPr>
        <p:spPr>
          <a:xfrm>
            <a:off x="305872" y="1054770"/>
            <a:ext cx="798812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 Morphology studies the structure of words and their formation.</a:t>
            </a:r>
          </a:p>
          <a:p>
            <a:pPr>
              <a:lnSpc>
                <a:spcPct val="150000"/>
              </a:lnSpc>
            </a:pPr>
            <a:r>
              <a:rPr lang="en-US" dirty="0"/>
              <a:t>- It analyzes morphemes, the smallest meaningful units of language.</a:t>
            </a:r>
          </a:p>
        </p:txBody>
      </p:sp>
      <p:pic>
        <p:nvPicPr>
          <p:cNvPr id="2050" name="Picture 2" descr="Using Morphology to Teach Vocabulary ...">
            <a:extLst>
              <a:ext uri="{FF2B5EF4-FFF2-40B4-BE49-F238E27FC236}">
                <a16:creationId xmlns:a16="http://schemas.microsoft.com/office/drawing/2014/main" id="{0BAFEFC6-DA7B-4FA5-982B-937BF87E7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2" y="3008470"/>
            <a:ext cx="10161639" cy="271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97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05CDC-A636-498E-A5E0-B5E0D027D212}"/>
              </a:ext>
            </a:extLst>
          </p:cNvPr>
          <p:cNvSpPr txBox="1"/>
          <p:nvPr/>
        </p:nvSpPr>
        <p:spPr>
          <a:xfrm>
            <a:off x="305872" y="303159"/>
            <a:ext cx="6957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linguistics: Syntax, semantics, morphology, and pragmatics.</a:t>
            </a:r>
            <a:endParaRPr lang="en-US" sz="20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894AB-D5E0-4BFD-845E-3140FE708D5E}"/>
              </a:ext>
            </a:extLst>
          </p:cNvPr>
          <p:cNvSpPr txBox="1"/>
          <p:nvPr/>
        </p:nvSpPr>
        <p:spPr>
          <a:xfrm>
            <a:off x="305872" y="884175"/>
            <a:ext cx="836161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 Pragmatics examines how context influences meaning.</a:t>
            </a:r>
          </a:p>
          <a:p>
            <a:pPr>
              <a:lnSpc>
                <a:spcPct val="150000"/>
              </a:lnSpc>
            </a:pPr>
            <a:r>
              <a:rPr lang="en-US" dirty="0"/>
              <a:t>- It looks at speaker intent, listener interpretation, and situational factors.</a:t>
            </a:r>
          </a:p>
        </p:txBody>
      </p:sp>
    </p:spTree>
    <p:extLst>
      <p:ext uri="{BB962C8B-B14F-4D97-AF65-F5344CB8AC3E}">
        <p14:creationId xmlns:p14="http://schemas.microsoft.com/office/powerpoint/2010/main" val="419818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05CDC-A636-498E-A5E0-B5E0D027D212}"/>
              </a:ext>
            </a:extLst>
          </p:cNvPr>
          <p:cNvSpPr txBox="1"/>
          <p:nvPr/>
        </p:nvSpPr>
        <p:spPr>
          <a:xfrm>
            <a:off x="305872" y="303159"/>
            <a:ext cx="6957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linguistics: Syntax, semantics, morphology, and pragmatics.</a:t>
            </a:r>
            <a:endParaRPr lang="en-US" sz="20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894AB-D5E0-4BFD-845E-3140FE708D5E}"/>
              </a:ext>
            </a:extLst>
          </p:cNvPr>
          <p:cNvSpPr txBox="1"/>
          <p:nvPr/>
        </p:nvSpPr>
        <p:spPr>
          <a:xfrm>
            <a:off x="305872" y="884175"/>
            <a:ext cx="836161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 Pragmatics examines how context influences meaning.</a:t>
            </a:r>
          </a:p>
          <a:p>
            <a:pPr>
              <a:lnSpc>
                <a:spcPct val="150000"/>
              </a:lnSpc>
            </a:pPr>
            <a:r>
              <a:rPr lang="en-US" dirty="0"/>
              <a:t>- It looks at speaker intent, listener interpretation, and situational factors.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BFCC7-2008-489F-8307-46CAD419CCD8}"/>
              </a:ext>
            </a:extLst>
          </p:cNvPr>
          <p:cNvSpPr txBox="1"/>
          <p:nvPr/>
        </p:nvSpPr>
        <p:spPr>
          <a:xfrm>
            <a:off x="4092262" y="1882392"/>
            <a:ext cx="2939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ui-sans-serif"/>
              </a:rPr>
              <a:t>Sentence: "It's cold in here.“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117C9-E26D-4D10-89B2-9FAD20169743}"/>
              </a:ext>
            </a:extLst>
          </p:cNvPr>
          <p:cNvSpPr txBox="1"/>
          <p:nvPr/>
        </p:nvSpPr>
        <p:spPr>
          <a:xfrm>
            <a:off x="1902853" y="2814174"/>
            <a:ext cx="1445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ui-sans-serif"/>
              </a:rPr>
              <a:t>Semantics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C1E78-F6C0-496B-9EE7-F7F006651F3E}"/>
              </a:ext>
            </a:extLst>
          </p:cNvPr>
          <p:cNvSpPr txBox="1"/>
          <p:nvPr/>
        </p:nvSpPr>
        <p:spPr>
          <a:xfrm>
            <a:off x="653603" y="3301354"/>
            <a:ext cx="4665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Literal meaning: The temperature in the room is low.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A3F38A-AF90-432E-AFDA-3B24DC210DAD}"/>
              </a:ext>
            </a:extLst>
          </p:cNvPr>
          <p:cNvSpPr txBox="1"/>
          <p:nvPr/>
        </p:nvSpPr>
        <p:spPr>
          <a:xfrm>
            <a:off x="8854225" y="2870052"/>
            <a:ext cx="2038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ui-sans-serif"/>
              </a:rPr>
              <a:t>Pragmatics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35E23-1ED3-4E2B-9EDE-4CD4FB20A5D1}"/>
              </a:ext>
            </a:extLst>
          </p:cNvPr>
          <p:cNvSpPr txBox="1"/>
          <p:nvPr/>
        </p:nvSpPr>
        <p:spPr>
          <a:xfrm>
            <a:off x="7959144" y="3429000"/>
            <a:ext cx="3828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ui-sans-serif"/>
              </a:rPr>
              <a:t>Contextual meaning: The speaker might be indirectly asking someone to close a window or turn up the heat.</a:t>
            </a:r>
          </a:p>
        </p:txBody>
      </p:sp>
    </p:spTree>
    <p:extLst>
      <p:ext uri="{BB962C8B-B14F-4D97-AF65-F5344CB8AC3E}">
        <p14:creationId xmlns:p14="http://schemas.microsoft.com/office/powerpoint/2010/main" val="380700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05CDC-A636-498E-A5E0-B5E0D027D212}"/>
              </a:ext>
            </a:extLst>
          </p:cNvPr>
          <p:cNvSpPr txBox="1"/>
          <p:nvPr/>
        </p:nvSpPr>
        <p:spPr>
          <a:xfrm>
            <a:off x="305872" y="303159"/>
            <a:ext cx="10203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Language structure: POS tagging, dependency parsing, and constituency parsing.</a:t>
            </a:r>
            <a:endParaRPr lang="en-US" sz="20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B1A52-5E79-4215-9B2E-9F55E10CFA06}"/>
              </a:ext>
            </a:extLst>
          </p:cNvPr>
          <p:cNvSpPr txBox="1"/>
          <p:nvPr/>
        </p:nvSpPr>
        <p:spPr>
          <a:xfrm>
            <a:off x="202841" y="877839"/>
            <a:ext cx="2797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  -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part-of-speech 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66809-B6EC-48E5-B92C-6F698BB262CC}"/>
              </a:ext>
            </a:extLst>
          </p:cNvPr>
          <p:cNvSpPr txBox="1"/>
          <p:nvPr/>
        </p:nvSpPr>
        <p:spPr>
          <a:xfrm>
            <a:off x="202841" y="1452519"/>
            <a:ext cx="11516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also called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grammatical tagging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process of marking up a word in a text (corpus) as corresponding to a particular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Parts of speech"/>
              </a:rPr>
              <a:t>part of speech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based on both its definition and its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Context (language use)"/>
              </a:rPr>
              <a:t>context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0FD2D-BBD0-40E9-A388-6F6DFBF00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5" y="2578455"/>
            <a:ext cx="11406605" cy="35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05CDC-A636-498E-A5E0-B5E0D027D212}"/>
              </a:ext>
            </a:extLst>
          </p:cNvPr>
          <p:cNvSpPr txBox="1"/>
          <p:nvPr/>
        </p:nvSpPr>
        <p:spPr>
          <a:xfrm>
            <a:off x="305872" y="303159"/>
            <a:ext cx="10203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Language structure: POS tagging, dependency parsing, and constituency parsing.</a:t>
            </a:r>
            <a:endParaRPr lang="en-US" sz="20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5122" name="Picture 2" descr="POS (Part of Speech) Tagging in NLP">
            <a:extLst>
              <a:ext uri="{FF2B5EF4-FFF2-40B4-BE49-F238E27FC236}">
                <a16:creationId xmlns:a16="http://schemas.microsoft.com/office/drawing/2014/main" id="{7202F940-CAAA-4632-B56A-9157D704D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2" y="925668"/>
            <a:ext cx="4240370" cy="57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16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94F8C-0299-436D-BDBB-FE4ED7689B11}"/>
              </a:ext>
            </a:extLst>
          </p:cNvPr>
          <p:cNvSpPr txBox="1"/>
          <p:nvPr/>
        </p:nvSpPr>
        <p:spPr>
          <a:xfrm>
            <a:off x="305872" y="303159"/>
            <a:ext cx="10203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Language structure: POS tagging, dependency parsing, and constituency parsing.</a:t>
            </a:r>
            <a:endParaRPr lang="en-US" sz="20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A6E48-D734-4FAA-9E61-05CAD9B911FF}"/>
              </a:ext>
            </a:extLst>
          </p:cNvPr>
          <p:cNvSpPr txBox="1"/>
          <p:nvPr/>
        </p:nvSpPr>
        <p:spPr>
          <a:xfrm>
            <a:off x="743755" y="955113"/>
            <a:ext cx="145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Russian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6871B-B515-4B6B-8F68-A5C756ABC9B2}"/>
              </a:ext>
            </a:extLst>
          </p:cNvPr>
          <p:cNvSpPr txBox="1"/>
          <p:nvPr/>
        </p:nvSpPr>
        <p:spPr>
          <a:xfrm>
            <a:off x="8767293" y="955113"/>
            <a:ext cx="1175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English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3A142-9D01-4DE7-9C05-2F55B4CC338F}"/>
              </a:ext>
            </a:extLst>
          </p:cNvPr>
          <p:cNvSpPr txBox="1"/>
          <p:nvPr/>
        </p:nvSpPr>
        <p:spPr>
          <a:xfrm>
            <a:off x="305872" y="1399317"/>
            <a:ext cx="5875986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fusional language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with rich inflectional morphology (nouns, adjectives, verbs change form based on case, gender, number, tense, aspect, etc.).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POS tags often encode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grammatical features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like case (nominative, accusative, etc.), gender (masculine, feminine, neuter), and verb aspect (perfective vs. imperfective).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EC0B0-62EE-493D-ADD7-7D88A42B115A}"/>
              </a:ext>
            </a:extLst>
          </p:cNvPr>
          <p:cNvSpPr txBox="1"/>
          <p:nvPr/>
        </p:nvSpPr>
        <p:spPr>
          <a:xfrm>
            <a:off x="6761408" y="1399317"/>
            <a:ext cx="495192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buFont typeface="Arial" panose="020B0604020202020204" pitchFamily="34" charset="0"/>
              <a:buChar char="•"/>
              <a:defRPr b="0" i="0">
                <a:solidFill>
                  <a:srgbClr val="404040"/>
                </a:solidFill>
                <a:effectLst/>
                <a:latin typeface="Inter"/>
              </a:defRPr>
            </a:lvl1pPr>
          </a:lstStyle>
          <a:p>
            <a:r>
              <a:rPr lang="en-US" dirty="0"/>
              <a:t>A less inflected language (analytic tendencies). Nouns lack grammatical gender, and verbs have fewer conjugated forms.</a:t>
            </a:r>
          </a:p>
          <a:p>
            <a:r>
              <a:rPr lang="en-US" dirty="0"/>
              <a:t>POS tags focus more on syntactic role (e.g., noun, verb) rather than morphological details.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A1482-B178-47DA-B727-1DF698D68027}"/>
              </a:ext>
            </a:extLst>
          </p:cNvPr>
          <p:cNvSpPr txBox="1"/>
          <p:nvPr/>
        </p:nvSpPr>
        <p:spPr>
          <a:xfrm>
            <a:off x="305872" y="4234059"/>
            <a:ext cx="6098146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buFont typeface="Arial" panose="020B0604020202020204" pitchFamily="34" charset="0"/>
              <a:buChar char="•"/>
              <a:defRPr b="0" i="0">
                <a:solidFill>
                  <a:srgbClr val="404040"/>
                </a:solidFill>
                <a:effectLst/>
                <a:latin typeface="Inter"/>
              </a:defRPr>
            </a:lvl1pPr>
          </a:lstStyle>
          <a:p>
            <a:r>
              <a:rPr lang="en-US" dirty="0"/>
              <a:t>Larger </a:t>
            </a:r>
            <a:r>
              <a:rPr lang="en-US" dirty="0" err="1"/>
              <a:t>tagsets</a:t>
            </a:r>
            <a:r>
              <a:rPr lang="en-US" dirty="0"/>
              <a:t> (e.g., Universal Dependencies (UD) for Russian </a:t>
            </a:r>
            <a:r>
              <a:rPr lang="en-US" b="1" dirty="0"/>
              <a:t>includes ~50 tags </a:t>
            </a:r>
            <a:r>
              <a:rPr lang="en-US" dirty="0"/>
              <a:t>with detailed morphological features).</a:t>
            </a:r>
          </a:p>
          <a:p>
            <a:endParaRPr lang="en-US" dirty="0"/>
          </a:p>
          <a:p>
            <a:r>
              <a:rPr lang="en-US" dirty="0"/>
              <a:t>Tags like </a:t>
            </a:r>
            <a:r>
              <a:rPr lang="en-US" dirty="0" err="1"/>
              <a:t>VERB|Aspect</a:t>
            </a:r>
            <a:r>
              <a:rPr lang="en-US" dirty="0"/>
              <a:t>=</a:t>
            </a:r>
            <a:r>
              <a:rPr lang="en-US" dirty="0" err="1"/>
              <a:t>Perf|Mood</a:t>
            </a:r>
            <a:r>
              <a:rPr lang="en-US" dirty="0"/>
              <a:t>=</a:t>
            </a:r>
            <a:r>
              <a:rPr lang="en-US" dirty="0" err="1"/>
              <a:t>Ind|Number</a:t>
            </a:r>
            <a:r>
              <a:rPr lang="en-US" dirty="0"/>
              <a:t>=Sing are common.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B69734-A987-465C-8EC7-67266459BC31}"/>
              </a:ext>
            </a:extLst>
          </p:cNvPr>
          <p:cNvSpPr txBox="1"/>
          <p:nvPr/>
        </p:nvSpPr>
        <p:spPr>
          <a:xfrm>
            <a:off x="6761408" y="4085343"/>
            <a:ext cx="526746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buFont typeface="Arial" panose="020B0604020202020204" pitchFamily="34" charset="0"/>
              <a:buChar char="•"/>
              <a:defRPr b="0" i="0">
                <a:solidFill>
                  <a:srgbClr val="404040"/>
                </a:solidFill>
                <a:effectLst/>
                <a:latin typeface="Inter"/>
              </a:defRPr>
            </a:lvl1pPr>
          </a:lstStyle>
          <a:p>
            <a:r>
              <a:rPr lang="en-US" dirty="0" err="1"/>
              <a:t>impler</a:t>
            </a:r>
            <a:r>
              <a:rPr lang="en-US" dirty="0"/>
              <a:t> </a:t>
            </a:r>
            <a:r>
              <a:rPr lang="en-US" dirty="0" err="1"/>
              <a:t>tagsets</a:t>
            </a:r>
            <a:r>
              <a:rPr lang="en-US" dirty="0"/>
              <a:t> (e.g., Penn Treebank uses 36 tags, focusing on syntax over morphology).</a:t>
            </a:r>
          </a:p>
          <a:p>
            <a:endParaRPr lang="en-US" dirty="0"/>
          </a:p>
          <a:p>
            <a:r>
              <a:rPr lang="en-US" dirty="0"/>
              <a:t>Tags like VB (verb base form), VBD (past tense), or NNP (proper noun).</a:t>
            </a:r>
          </a:p>
        </p:txBody>
      </p:sp>
    </p:spTree>
    <p:extLst>
      <p:ext uri="{BB962C8B-B14F-4D97-AF65-F5344CB8AC3E}">
        <p14:creationId xmlns:p14="http://schemas.microsoft.com/office/powerpoint/2010/main" val="394039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94F8C-0299-436D-BDBB-FE4ED7689B11}"/>
              </a:ext>
            </a:extLst>
          </p:cNvPr>
          <p:cNvSpPr txBox="1"/>
          <p:nvPr/>
        </p:nvSpPr>
        <p:spPr>
          <a:xfrm>
            <a:off x="305872" y="303159"/>
            <a:ext cx="10203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Language structure: POS tagging, dependency parsing, and constituency parsing.</a:t>
            </a:r>
            <a:endParaRPr lang="en-US" sz="20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A6E48-D734-4FAA-9E61-05CAD9B911FF}"/>
              </a:ext>
            </a:extLst>
          </p:cNvPr>
          <p:cNvSpPr txBox="1"/>
          <p:nvPr/>
        </p:nvSpPr>
        <p:spPr>
          <a:xfrm>
            <a:off x="743755" y="955113"/>
            <a:ext cx="145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Russian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6871B-B515-4B6B-8F68-A5C756ABC9B2}"/>
              </a:ext>
            </a:extLst>
          </p:cNvPr>
          <p:cNvSpPr txBox="1"/>
          <p:nvPr/>
        </p:nvSpPr>
        <p:spPr>
          <a:xfrm>
            <a:off x="8767293" y="955113"/>
            <a:ext cx="1175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English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3A142-9D01-4DE7-9C05-2F55B4CC338F}"/>
              </a:ext>
            </a:extLst>
          </p:cNvPr>
          <p:cNvSpPr txBox="1"/>
          <p:nvPr/>
        </p:nvSpPr>
        <p:spPr>
          <a:xfrm>
            <a:off x="305872" y="1399317"/>
            <a:ext cx="5875986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fusional language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with rich inflectional morphology (nouns, adjectives, verbs change form based on case, gender, number, tense, aspect, etc.).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POS tags often encode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grammatical features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like case (nominative, accusative, etc.), gender (masculine, feminine, neuter), and verb aspect (perfective vs. imperfective).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EC0B0-62EE-493D-ADD7-7D88A42B115A}"/>
              </a:ext>
            </a:extLst>
          </p:cNvPr>
          <p:cNvSpPr txBox="1"/>
          <p:nvPr/>
        </p:nvSpPr>
        <p:spPr>
          <a:xfrm>
            <a:off x="6761408" y="1399317"/>
            <a:ext cx="495192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buFont typeface="Arial" panose="020B0604020202020204" pitchFamily="34" charset="0"/>
              <a:buChar char="•"/>
              <a:defRPr b="0" i="0">
                <a:solidFill>
                  <a:srgbClr val="404040"/>
                </a:solidFill>
                <a:effectLst/>
                <a:latin typeface="Inter"/>
              </a:defRPr>
            </a:lvl1pPr>
          </a:lstStyle>
          <a:p>
            <a:r>
              <a:rPr lang="en-US" dirty="0"/>
              <a:t>A less inflected language (analytic tendencies). Nouns lack grammatical gender, and verbs have fewer conjugated forms.</a:t>
            </a:r>
          </a:p>
          <a:p>
            <a:r>
              <a:rPr lang="en-US" dirty="0"/>
              <a:t>POS tags focus more on syntactic role (e.g., noun, verb) rather than morphological details.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A1482-B178-47DA-B727-1DF698D68027}"/>
              </a:ext>
            </a:extLst>
          </p:cNvPr>
          <p:cNvSpPr txBox="1"/>
          <p:nvPr/>
        </p:nvSpPr>
        <p:spPr>
          <a:xfrm>
            <a:off x="305872" y="4234059"/>
            <a:ext cx="6098146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buFont typeface="Arial" panose="020B0604020202020204" pitchFamily="34" charset="0"/>
              <a:buChar char="•"/>
              <a:defRPr b="0" i="0">
                <a:solidFill>
                  <a:srgbClr val="404040"/>
                </a:solidFill>
                <a:effectLst/>
                <a:latin typeface="Inter"/>
              </a:defRPr>
            </a:lvl1pPr>
          </a:lstStyle>
          <a:p>
            <a:r>
              <a:rPr lang="en-US" dirty="0"/>
              <a:t>Larger </a:t>
            </a:r>
            <a:r>
              <a:rPr lang="en-US" dirty="0" err="1"/>
              <a:t>tagsets</a:t>
            </a:r>
            <a:r>
              <a:rPr lang="en-US" dirty="0"/>
              <a:t> (e.g., Universal Dependencies (UD) for Russian </a:t>
            </a:r>
            <a:r>
              <a:rPr lang="en-US" b="1" dirty="0"/>
              <a:t>includes ~50 tags </a:t>
            </a:r>
            <a:r>
              <a:rPr lang="en-US" dirty="0"/>
              <a:t>with detailed morphological features).</a:t>
            </a:r>
          </a:p>
          <a:p>
            <a:endParaRPr lang="en-US" dirty="0"/>
          </a:p>
          <a:p>
            <a:r>
              <a:rPr lang="en-US" dirty="0"/>
              <a:t>Tags like </a:t>
            </a:r>
            <a:r>
              <a:rPr lang="en-US" dirty="0" err="1"/>
              <a:t>VERB|Aspect</a:t>
            </a:r>
            <a:r>
              <a:rPr lang="en-US" dirty="0"/>
              <a:t>=</a:t>
            </a:r>
            <a:r>
              <a:rPr lang="en-US" dirty="0" err="1"/>
              <a:t>Perf|Mood</a:t>
            </a:r>
            <a:r>
              <a:rPr lang="en-US" dirty="0"/>
              <a:t>=</a:t>
            </a:r>
            <a:r>
              <a:rPr lang="en-US" dirty="0" err="1"/>
              <a:t>Ind|Number</a:t>
            </a:r>
            <a:r>
              <a:rPr lang="en-US" dirty="0"/>
              <a:t>=Sing are common.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B69734-A987-465C-8EC7-67266459BC31}"/>
              </a:ext>
            </a:extLst>
          </p:cNvPr>
          <p:cNvSpPr txBox="1"/>
          <p:nvPr/>
        </p:nvSpPr>
        <p:spPr>
          <a:xfrm>
            <a:off x="6761408" y="4085343"/>
            <a:ext cx="526746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buFont typeface="Arial" panose="020B0604020202020204" pitchFamily="34" charset="0"/>
              <a:buChar char="•"/>
              <a:defRPr b="0" i="0">
                <a:solidFill>
                  <a:srgbClr val="404040"/>
                </a:solidFill>
                <a:effectLst/>
                <a:latin typeface="Inter"/>
              </a:defRPr>
            </a:lvl1pPr>
          </a:lstStyle>
          <a:p>
            <a:r>
              <a:rPr lang="en-US" dirty="0" err="1"/>
              <a:t>impler</a:t>
            </a:r>
            <a:r>
              <a:rPr lang="en-US" dirty="0"/>
              <a:t> </a:t>
            </a:r>
            <a:r>
              <a:rPr lang="en-US" dirty="0" err="1"/>
              <a:t>tagsets</a:t>
            </a:r>
            <a:r>
              <a:rPr lang="en-US" dirty="0"/>
              <a:t> (e.g., Penn Treebank uses 36 tags, focusing on syntax over morphology).</a:t>
            </a:r>
          </a:p>
          <a:p>
            <a:endParaRPr lang="en-US" dirty="0"/>
          </a:p>
          <a:p>
            <a:r>
              <a:rPr lang="en-US" dirty="0"/>
              <a:t>Tags like VB (verb base form), VBD (past tense), or NNP (proper noun).</a:t>
            </a:r>
          </a:p>
        </p:txBody>
      </p:sp>
    </p:spTree>
    <p:extLst>
      <p:ext uri="{BB962C8B-B14F-4D97-AF65-F5344CB8AC3E}">
        <p14:creationId xmlns:p14="http://schemas.microsoft.com/office/powerpoint/2010/main" val="303011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736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Inter</vt:lpstr>
      <vt:lpstr>Roboto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fofans89</dc:creator>
  <cp:lastModifiedBy>fofans89</cp:lastModifiedBy>
  <cp:revision>38</cp:revision>
  <dcterms:created xsi:type="dcterms:W3CDTF">2025-01-21T08:28:41Z</dcterms:created>
  <dcterms:modified xsi:type="dcterms:W3CDTF">2025-02-03T08:20:07Z</dcterms:modified>
</cp:coreProperties>
</file>