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 Bold" panose="00000800000000000000" pitchFamily="2" charset="0"/>
      <p:bold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  <p:embeddedFont>
      <p:font typeface="Source Sans Pro Bold" panose="020B0703030403020204" pitchFamily="34" charset="0"/>
      <p:bold r:id="rId20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0" d="100"/>
          <a:sy n="40" d="100"/>
        </p:scale>
        <p:origin x="34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36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1643896"/>
            <a:ext cx="7416403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Analyse des Ventes, Promotions &amp; Pertes – Dashboard Power BI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50198" y="4117896"/>
            <a:ext cx="741640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Ce tableau de bord Power BI offre une vue synthétique des performances commerciales pour juin 2025.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350198" y="5135880"/>
            <a:ext cx="741640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Il vise à optimiser nos stratégies de ventes et de marketing grâce à une analyse approfondie des données.</a:t>
            </a:r>
            <a:endParaRPr lang="en-US" sz="1900" dirty="0"/>
          </a:p>
        </p:txBody>
      </p:sp>
      <p:sp>
        <p:nvSpPr>
          <p:cNvPr id="6" name="Shape 3"/>
          <p:cNvSpPr/>
          <p:nvPr/>
        </p:nvSpPr>
        <p:spPr>
          <a:xfrm>
            <a:off x="6350198" y="6172319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38383C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818" y="6179939"/>
            <a:ext cx="379690" cy="37969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868478" y="6153864"/>
            <a:ext cx="2748677" cy="431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E2E6E9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par Donatien Fofana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9847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55665" y="2422565"/>
            <a:ext cx="4668679" cy="4510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Introduction et Objectifs</a:t>
            </a:r>
            <a:endParaRPr lang="en-US" sz="2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65" y="3111698"/>
            <a:ext cx="793909" cy="117002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08284" y="3270409"/>
            <a:ext cx="3034427" cy="225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Identifier les Produits Rentables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1508284" y="3591044"/>
            <a:ext cx="12566452" cy="2382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Cibler les meilleurs contributeurs de marge.</a:t>
            </a:r>
            <a:endParaRPr lang="en-US" sz="1250" dirty="0"/>
          </a:p>
        </p:txBody>
      </p:sp>
      <p:sp>
        <p:nvSpPr>
          <p:cNvPr id="7" name="Text 3"/>
          <p:cNvSpPr/>
          <p:nvPr/>
        </p:nvSpPr>
        <p:spPr>
          <a:xfrm>
            <a:off x="1508284" y="3884771"/>
            <a:ext cx="12566452" cy="2382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Ex: Brocoli, Lotus Roots.</a:t>
            </a:r>
            <a:endParaRPr lang="en-US" sz="12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65" y="4281726"/>
            <a:ext cx="793909" cy="11700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508284" y="4440436"/>
            <a:ext cx="3177183" cy="225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Analyser l'Impact des Promotions</a:t>
            </a:r>
            <a:endParaRPr lang="en-US" sz="1400" dirty="0"/>
          </a:p>
        </p:txBody>
      </p:sp>
      <p:sp>
        <p:nvSpPr>
          <p:cNvPr id="10" name="Text 5"/>
          <p:cNvSpPr/>
          <p:nvPr/>
        </p:nvSpPr>
        <p:spPr>
          <a:xfrm>
            <a:off x="1508284" y="4761071"/>
            <a:ext cx="12566452" cy="2382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Évaluer leur effet réel sur la marge.</a:t>
            </a:r>
            <a:endParaRPr lang="en-US" sz="1250" dirty="0"/>
          </a:p>
        </p:txBody>
      </p:sp>
      <p:sp>
        <p:nvSpPr>
          <p:cNvPr id="11" name="Text 6"/>
          <p:cNvSpPr/>
          <p:nvPr/>
        </p:nvSpPr>
        <p:spPr>
          <a:xfrm>
            <a:off x="1508284" y="5054798"/>
            <a:ext cx="12566452" cy="2382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Optimiser le retour sur investissement.</a:t>
            </a:r>
            <a:endParaRPr lang="en-US" sz="12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65" y="5451753"/>
            <a:ext cx="793909" cy="117002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508284" y="5610463"/>
            <a:ext cx="3055977" cy="225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Détecter et Quantifier les Pertes</a:t>
            </a:r>
            <a:endParaRPr lang="en-US" sz="1400" dirty="0"/>
          </a:p>
        </p:txBody>
      </p:sp>
      <p:sp>
        <p:nvSpPr>
          <p:cNvPr id="14" name="Text 8"/>
          <p:cNvSpPr/>
          <p:nvPr/>
        </p:nvSpPr>
        <p:spPr>
          <a:xfrm>
            <a:off x="1508284" y="5931098"/>
            <a:ext cx="12566452" cy="2382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Identifier les sources de pertes financières.</a:t>
            </a:r>
            <a:endParaRPr lang="en-US" sz="1250" dirty="0"/>
          </a:p>
        </p:txBody>
      </p:sp>
      <p:sp>
        <p:nvSpPr>
          <p:cNvPr id="15" name="Text 9"/>
          <p:cNvSpPr/>
          <p:nvPr/>
        </p:nvSpPr>
        <p:spPr>
          <a:xfrm>
            <a:off x="1508284" y="6224826"/>
            <a:ext cx="12566452" cy="2382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Mesurer leur ampleur précise.</a:t>
            </a:r>
            <a:endParaRPr lang="en-US" sz="125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665" y="6621780"/>
            <a:ext cx="793909" cy="1170027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1508284" y="6780490"/>
            <a:ext cx="3093839" cy="2253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Formuler des Recommandations</a:t>
            </a:r>
            <a:endParaRPr lang="en-US" sz="1400" dirty="0"/>
          </a:p>
        </p:txBody>
      </p:sp>
      <p:sp>
        <p:nvSpPr>
          <p:cNvPr id="18" name="Text 11"/>
          <p:cNvSpPr/>
          <p:nvPr/>
        </p:nvSpPr>
        <p:spPr>
          <a:xfrm>
            <a:off x="1508284" y="7101126"/>
            <a:ext cx="12566452" cy="2382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Proposer des actions stratégiques basées sur les données.</a:t>
            </a:r>
            <a:endParaRPr lang="en-US" sz="1250" dirty="0"/>
          </a:p>
        </p:txBody>
      </p:sp>
      <p:sp>
        <p:nvSpPr>
          <p:cNvPr id="19" name="Text 12"/>
          <p:cNvSpPr/>
          <p:nvPr/>
        </p:nvSpPr>
        <p:spPr>
          <a:xfrm>
            <a:off x="1508284" y="7394853"/>
            <a:ext cx="12566452" cy="2382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Améliorer efficacité et rentabilité.</a:t>
            </a:r>
            <a:endParaRPr lang="en-US" sz="12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145149"/>
            <a:ext cx="11013400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Méthodologie et Sources de Données</a:t>
            </a:r>
            <a:endParaRPr lang="en-US" sz="440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93D9253-8304-421B-8B10-238870586A61}"/>
              </a:ext>
            </a:extLst>
          </p:cNvPr>
          <p:cNvGrpSpPr/>
          <p:nvPr/>
        </p:nvGrpSpPr>
        <p:grpSpPr>
          <a:xfrm>
            <a:off x="3011575" y="3649503"/>
            <a:ext cx="9541788" cy="2515077"/>
            <a:chOff x="863798" y="3463409"/>
            <a:chExt cx="9541788" cy="2515077"/>
          </a:xfrm>
        </p:grpSpPr>
        <p:sp>
          <p:nvSpPr>
            <p:cNvPr id="3" name="Text 1"/>
            <p:cNvSpPr/>
            <p:nvPr/>
          </p:nvSpPr>
          <p:spPr>
            <a:xfrm>
              <a:off x="863798" y="3463409"/>
              <a:ext cx="2774037" cy="70127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FFFFFF"/>
                  </a:solidFill>
                  <a:latin typeface="Montserrat Bold" pitchFamily="34" charset="0"/>
                  <a:ea typeface="Montserrat Bold" pitchFamily="34" charset="-122"/>
                  <a:cs typeface="Montserrat Bold" pitchFamily="34" charset="-120"/>
                </a:rPr>
                <a:t>Sources de Données</a:t>
              </a:r>
              <a:endParaRPr lang="en-US" sz="2200" dirty="0"/>
            </a:p>
          </p:txBody>
        </p:sp>
        <p:sp>
          <p:nvSpPr>
            <p:cNvPr id="4" name="Text 2"/>
            <p:cNvSpPr/>
            <p:nvPr/>
          </p:nvSpPr>
          <p:spPr>
            <a:xfrm>
              <a:off x="863798" y="4411504"/>
              <a:ext cx="2774037" cy="74033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342900" indent="-342900" algn="l">
                <a:lnSpc>
                  <a:spcPts val="2900"/>
                </a:lnSpc>
                <a:buSzPct val="100000"/>
                <a:buChar char="•"/>
              </a:pPr>
              <a:r>
                <a:rPr lang="en-US" sz="1900" dirty="0">
                  <a:solidFill>
                    <a:srgbClr val="E2E6E9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Données historiques de 2020 à 2023.</a:t>
              </a:r>
              <a:endParaRPr lang="en-US" sz="1900" dirty="0"/>
            </a:p>
          </p:txBody>
        </p:sp>
        <p:sp>
          <p:nvSpPr>
            <p:cNvPr id="5" name="Text 3"/>
            <p:cNvSpPr/>
            <p:nvPr/>
          </p:nvSpPr>
          <p:spPr>
            <a:xfrm>
              <a:off x="863798" y="5238155"/>
              <a:ext cx="2774037" cy="74033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342900" indent="-342900" algn="l">
                <a:lnSpc>
                  <a:spcPts val="2900"/>
                </a:lnSpc>
                <a:buSzPct val="100000"/>
                <a:buChar char="•"/>
              </a:pPr>
              <a:r>
                <a:rPr lang="en-US" sz="1900" dirty="0">
                  <a:solidFill>
                    <a:srgbClr val="E2E6E9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Kaggle</a:t>
              </a:r>
              <a:endParaRPr lang="en-US" sz="1900" dirty="0"/>
            </a:p>
          </p:txBody>
        </p:sp>
        <p:sp>
          <p:nvSpPr>
            <p:cNvPr id="6" name="Text 4"/>
            <p:cNvSpPr/>
            <p:nvPr/>
          </p:nvSpPr>
          <p:spPr>
            <a:xfrm>
              <a:off x="4247674" y="3463409"/>
              <a:ext cx="2774037" cy="35063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FFFFFF"/>
                  </a:solidFill>
                  <a:latin typeface="Montserrat Bold" pitchFamily="34" charset="0"/>
                  <a:ea typeface="Montserrat Bold" pitchFamily="34" charset="-122"/>
                  <a:cs typeface="Montserrat Bold" pitchFamily="34" charset="-120"/>
                </a:rPr>
                <a:t>Outils et Calculs</a:t>
              </a:r>
              <a:endParaRPr lang="en-US" sz="2200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4247674" y="4060865"/>
              <a:ext cx="2774037" cy="74033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342900" indent="-342900" algn="l">
                <a:lnSpc>
                  <a:spcPts val="2900"/>
                </a:lnSpc>
                <a:buSzPct val="100000"/>
                <a:buChar char="•"/>
              </a:pPr>
              <a:r>
                <a:rPr lang="en-US" sz="1900" dirty="0">
                  <a:solidFill>
                    <a:srgbClr val="E2E6E9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Power BI pour la visualisation.</a:t>
              </a:r>
              <a:endParaRPr lang="en-US" sz="1900" dirty="0"/>
            </a:p>
          </p:txBody>
        </p:sp>
        <p:sp>
          <p:nvSpPr>
            <p:cNvPr id="8" name="Text 6"/>
            <p:cNvSpPr/>
            <p:nvPr/>
          </p:nvSpPr>
          <p:spPr>
            <a:xfrm>
              <a:off x="4247674" y="4887516"/>
              <a:ext cx="2774037" cy="74033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342900" indent="-342900" algn="l">
                <a:lnSpc>
                  <a:spcPts val="2900"/>
                </a:lnSpc>
                <a:buSzPct val="100000"/>
                <a:buChar char="•"/>
              </a:pPr>
              <a:r>
                <a:rPr lang="en-US" sz="1900" dirty="0">
                  <a:solidFill>
                    <a:srgbClr val="E2E6E9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DAX pour les calculs avancés.</a:t>
              </a:r>
              <a:endParaRPr lang="en-US" sz="1900" dirty="0"/>
            </a:p>
          </p:txBody>
        </p:sp>
        <p:sp>
          <p:nvSpPr>
            <p:cNvPr id="9" name="Text 7"/>
            <p:cNvSpPr/>
            <p:nvPr/>
          </p:nvSpPr>
          <p:spPr>
            <a:xfrm>
              <a:off x="7631549" y="3463409"/>
              <a:ext cx="2774037" cy="35063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FFFFFF"/>
                  </a:solidFill>
                  <a:latin typeface="Montserrat Bold" pitchFamily="34" charset="0"/>
                  <a:ea typeface="Montserrat Bold" pitchFamily="34" charset="-122"/>
                  <a:cs typeface="Montserrat Bold" pitchFamily="34" charset="-120"/>
                </a:rPr>
                <a:t>Tables Clés</a:t>
              </a:r>
              <a:endParaRPr lang="en-US" sz="2200" dirty="0"/>
            </a:p>
          </p:txBody>
        </p:sp>
        <p:sp>
          <p:nvSpPr>
            <p:cNvPr id="10" name="Text 8"/>
            <p:cNvSpPr/>
            <p:nvPr/>
          </p:nvSpPr>
          <p:spPr>
            <a:xfrm>
              <a:off x="7631549" y="4060865"/>
              <a:ext cx="2774037" cy="111049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342900" indent="-342900" algn="l">
                <a:lnSpc>
                  <a:spcPts val="2900"/>
                </a:lnSpc>
                <a:buSzPct val="100000"/>
                <a:buChar char="•"/>
              </a:pPr>
              <a:r>
                <a:rPr lang="en-US" sz="1900" dirty="0">
                  <a:solidFill>
                    <a:srgbClr val="E2E6E9"/>
                  </a:solidFill>
                  <a:latin typeface="Source Sans Pro" pitchFamily="34" charset="0"/>
                  <a:ea typeface="Source Sans Pro" pitchFamily="34" charset="-122"/>
                  <a:cs typeface="Source Sans Pro" pitchFamily="34" charset="-120"/>
                </a:rPr>
                <a:t>Sales, Product, Promotion, Loss.</a:t>
              </a:r>
              <a:endParaRPr lang="en-US" sz="1900" dirty="0"/>
            </a:p>
          </p:txBody>
        </p:sp>
      </p:grpSp>
      <p:sp>
        <p:nvSpPr>
          <p:cNvPr id="11" name="Text 9"/>
          <p:cNvSpPr/>
          <p:nvPr/>
        </p:nvSpPr>
        <p:spPr>
          <a:xfrm>
            <a:off x="7631549" y="5257681"/>
            <a:ext cx="277403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3AA0DFF-A57B-4A10-9762-A1D604A28854}"/>
              </a:ext>
            </a:extLst>
          </p:cNvPr>
          <p:cNvSpPr/>
          <p:nvPr/>
        </p:nvSpPr>
        <p:spPr>
          <a:xfrm>
            <a:off x="2982671" y="2447760"/>
            <a:ext cx="2837197" cy="171911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E32EF93-E3CA-41D4-A6A8-6A7151CD5FD3}"/>
              </a:ext>
            </a:extLst>
          </p:cNvPr>
          <p:cNvSpPr/>
          <p:nvPr/>
        </p:nvSpPr>
        <p:spPr>
          <a:xfrm>
            <a:off x="5878577" y="2447759"/>
            <a:ext cx="2507280" cy="171912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FA3A450-DF98-4FEA-94C1-DA83462960B4}"/>
              </a:ext>
            </a:extLst>
          </p:cNvPr>
          <p:cNvSpPr/>
          <p:nvPr/>
        </p:nvSpPr>
        <p:spPr>
          <a:xfrm>
            <a:off x="108024" y="2447761"/>
            <a:ext cx="2837197" cy="17191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C80B9DAB-1F68-42D9-8A15-432E03AB099A}"/>
              </a:ext>
            </a:extLst>
          </p:cNvPr>
          <p:cNvSpPr/>
          <p:nvPr/>
        </p:nvSpPr>
        <p:spPr>
          <a:xfrm>
            <a:off x="1145652" y="4711104"/>
            <a:ext cx="3240374" cy="17194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 0"/>
          <p:cNvSpPr/>
          <p:nvPr/>
        </p:nvSpPr>
        <p:spPr>
          <a:xfrm>
            <a:off x="731639" y="732115"/>
            <a:ext cx="7680722" cy="11877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Vue d'Ensemble des Ventes </a:t>
            </a:r>
            <a:r>
              <a:rPr lang="en-US" sz="3700" b="1" dirty="0" err="1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totale</a:t>
            </a:r>
            <a:r>
              <a:rPr lang="en-US" sz="37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 (2020 à 2023)</a:t>
            </a:r>
            <a:endParaRPr lang="en-US" sz="3700" dirty="0"/>
          </a:p>
        </p:txBody>
      </p:sp>
      <p:sp>
        <p:nvSpPr>
          <p:cNvPr id="4" name="Text 1"/>
          <p:cNvSpPr/>
          <p:nvPr/>
        </p:nvSpPr>
        <p:spPr>
          <a:xfrm>
            <a:off x="402032" y="2773729"/>
            <a:ext cx="2386013" cy="689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54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$3,37M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407152" y="3724681"/>
            <a:ext cx="2375654" cy="296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5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Chiffre d'Affaires</a:t>
            </a:r>
            <a:endParaRPr lang="en-US" sz="1850" dirty="0">
              <a:solidFill>
                <a:schemeClr val="bg1"/>
              </a:solidFill>
            </a:endParaRPr>
          </a:p>
        </p:txBody>
      </p:sp>
      <p:sp>
        <p:nvSpPr>
          <p:cNvPr id="7" name="Text 4"/>
          <p:cNvSpPr/>
          <p:nvPr/>
        </p:nvSpPr>
        <p:spPr>
          <a:xfrm>
            <a:off x="3187485" y="2773729"/>
            <a:ext cx="2386132" cy="689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54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+20,6%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3125077" y="3543785"/>
            <a:ext cx="2386132" cy="593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5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Croissance des Ventes</a:t>
            </a:r>
            <a:endParaRPr lang="en-US" sz="1850" dirty="0">
              <a:solidFill>
                <a:schemeClr val="bg1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6004963" y="2773729"/>
            <a:ext cx="2386132" cy="689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54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36,91%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6010202" y="3724681"/>
            <a:ext cx="2375654" cy="296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5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Marge Brute</a:t>
            </a:r>
            <a:endParaRPr lang="en-US" sz="1850" dirty="0">
              <a:solidFill>
                <a:schemeClr val="bg1"/>
              </a:solidFill>
            </a:endParaRPr>
          </a:p>
        </p:txBody>
      </p:sp>
      <p:sp>
        <p:nvSpPr>
          <p:cNvPr id="13" name="Text 10"/>
          <p:cNvSpPr/>
          <p:nvPr/>
        </p:nvSpPr>
        <p:spPr>
          <a:xfrm>
            <a:off x="1572133" y="5134371"/>
            <a:ext cx="2386132" cy="689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5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ontserrat Bold" pitchFamily="34" charset="0"/>
                <a:ea typeface="Montserrat Bold" pitchFamily="34" charset="-122"/>
              </a:rPr>
              <a:t>470,98K</a:t>
            </a:r>
            <a:endParaRPr lang="en-US" sz="5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 11"/>
          <p:cNvSpPr/>
          <p:nvPr/>
        </p:nvSpPr>
        <p:spPr>
          <a:xfrm>
            <a:off x="1577371" y="6085323"/>
            <a:ext cx="2375654" cy="296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50" b="1" dirty="0">
                <a:solidFill>
                  <a:schemeClr val="tx2">
                    <a:lumMod val="40000"/>
                    <a:lumOff val="60000"/>
                  </a:schemeClr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Unités Vendues</a:t>
            </a:r>
            <a:endParaRPr lang="en-US" sz="185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 12"/>
          <p:cNvSpPr/>
          <p:nvPr/>
        </p:nvSpPr>
        <p:spPr>
          <a:xfrm>
            <a:off x="3378875" y="6635115"/>
            <a:ext cx="2386132" cy="313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endParaRPr lang="en-US" sz="1600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E3D2597-62D2-4A64-9898-E00044099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122" y="106117"/>
            <a:ext cx="6141204" cy="3740553"/>
          </a:xfrm>
          <a:prstGeom prst="rect">
            <a:avLst/>
          </a:prstGeom>
        </p:spPr>
      </p:pic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3AFE44E-0FDC-4C16-960A-7058066BA3C4}"/>
              </a:ext>
            </a:extLst>
          </p:cNvPr>
          <p:cNvSpPr/>
          <p:nvPr/>
        </p:nvSpPr>
        <p:spPr>
          <a:xfrm>
            <a:off x="4691334" y="4634180"/>
            <a:ext cx="2995999" cy="179641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92E306E3-E7D4-40A3-BA87-9C32DF296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3535" y="3882390"/>
            <a:ext cx="6141205" cy="4241091"/>
          </a:xfrm>
          <a:prstGeom prst="rect">
            <a:avLst/>
          </a:prstGeom>
        </p:spPr>
      </p:pic>
      <p:sp>
        <p:nvSpPr>
          <p:cNvPr id="27" name="Text 10">
            <a:extLst>
              <a:ext uri="{FF2B5EF4-FFF2-40B4-BE49-F238E27FC236}">
                <a16:creationId xmlns:a16="http://schemas.microsoft.com/office/drawing/2014/main" id="{48B7EA0F-94CA-4E16-8350-78C951948BB2}"/>
              </a:ext>
            </a:extLst>
          </p:cNvPr>
          <p:cNvSpPr/>
          <p:nvPr/>
        </p:nvSpPr>
        <p:spPr>
          <a:xfrm>
            <a:off x="5001133" y="5032215"/>
            <a:ext cx="2386132" cy="689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540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</a:rPr>
              <a:t>9,97%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5F16EF4C-E01E-4EB7-B147-65C8C7C90E1D}"/>
              </a:ext>
            </a:extLst>
          </p:cNvPr>
          <p:cNvSpPr/>
          <p:nvPr/>
        </p:nvSpPr>
        <p:spPr>
          <a:xfrm>
            <a:off x="5006371" y="5983167"/>
            <a:ext cx="2375654" cy="2968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50" b="1" dirty="0">
                <a:solidFill>
                  <a:schemeClr val="bg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Perte réalisée</a:t>
            </a:r>
            <a:endParaRPr lang="en-US" sz="18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76129" y="543639"/>
            <a:ext cx="5446514" cy="5598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Top Produits Rentables</a:t>
            </a:r>
            <a:endParaRPr lang="en-US" sz="3500" dirty="0"/>
          </a:p>
        </p:txBody>
      </p:sp>
      <p:sp>
        <p:nvSpPr>
          <p:cNvPr id="4" name="Shape 1"/>
          <p:cNvSpPr/>
          <p:nvPr/>
        </p:nvSpPr>
        <p:spPr>
          <a:xfrm>
            <a:off x="6176129" y="1398984"/>
            <a:ext cx="7764542" cy="1501497"/>
          </a:xfrm>
          <a:prstGeom prst="roundRect">
            <a:avLst>
              <a:gd name="adj" fmla="val 1969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6373178" y="1596033"/>
            <a:ext cx="2239566" cy="2799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Brocoli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373178" y="1994178"/>
            <a:ext cx="7370445" cy="295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  de 0,27M total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6373178" y="2407920"/>
            <a:ext cx="7370445" cy="295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Marge Brute de +33,40%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6176129" y="3097530"/>
            <a:ext cx="7764542" cy="1501497"/>
          </a:xfrm>
          <a:prstGeom prst="roundRect">
            <a:avLst>
              <a:gd name="adj" fmla="val 1969"/>
            </a:avLst>
          </a:prstGeom>
          <a:solidFill>
            <a:srgbClr val="303132"/>
          </a:solidFill>
          <a:ln/>
        </p:spPr>
      </p:sp>
      <p:sp>
        <p:nvSpPr>
          <p:cNvPr id="9" name="Text 6"/>
          <p:cNvSpPr/>
          <p:nvPr/>
        </p:nvSpPr>
        <p:spPr>
          <a:xfrm>
            <a:off x="6373178" y="3294578"/>
            <a:ext cx="2239566" cy="2799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Lotus Roots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373178" y="3692723"/>
            <a:ext cx="7370445" cy="295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 de 0,21M</a:t>
            </a:r>
            <a:endParaRPr lang="en-US" sz="1550" dirty="0"/>
          </a:p>
        </p:txBody>
      </p:sp>
      <p:sp>
        <p:nvSpPr>
          <p:cNvPr id="11" name="Text 8"/>
          <p:cNvSpPr/>
          <p:nvPr/>
        </p:nvSpPr>
        <p:spPr>
          <a:xfrm>
            <a:off x="6373178" y="4106466"/>
            <a:ext cx="7370445" cy="295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Marge Nette de 42.8%.</a:t>
            </a:r>
            <a:endParaRPr lang="en-US" sz="1550" dirty="0"/>
          </a:p>
        </p:txBody>
      </p:sp>
      <p:sp>
        <p:nvSpPr>
          <p:cNvPr id="12" name="Shape 9"/>
          <p:cNvSpPr/>
          <p:nvPr/>
        </p:nvSpPr>
        <p:spPr>
          <a:xfrm>
            <a:off x="6176129" y="4796076"/>
            <a:ext cx="7764542" cy="1087755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</p:sp>
      <p:sp>
        <p:nvSpPr>
          <p:cNvPr id="13" name="Text 10"/>
          <p:cNvSpPr/>
          <p:nvPr/>
        </p:nvSpPr>
        <p:spPr>
          <a:xfrm>
            <a:off x="6373178" y="4993124"/>
            <a:ext cx="2239566" cy="2799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 err="1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Xivia</a:t>
            </a:r>
            <a:r>
              <a:rPr lang="en-US" sz="17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 Mushroom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6373178" y="5391269"/>
            <a:ext cx="7370445" cy="295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</a:rPr>
              <a:t>CA de 0,21M</a:t>
            </a:r>
            <a:endParaRPr lang="en-US" sz="1550" dirty="0"/>
          </a:p>
        </p:txBody>
      </p:sp>
      <p:sp>
        <p:nvSpPr>
          <p:cNvPr id="15" name="Shape 12"/>
          <p:cNvSpPr/>
          <p:nvPr/>
        </p:nvSpPr>
        <p:spPr>
          <a:xfrm>
            <a:off x="6176129" y="6080879"/>
            <a:ext cx="7764542" cy="1087755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</p:sp>
      <p:sp>
        <p:nvSpPr>
          <p:cNvPr id="16" name="Text 13"/>
          <p:cNvSpPr/>
          <p:nvPr/>
        </p:nvSpPr>
        <p:spPr>
          <a:xfrm>
            <a:off x="6373178" y="6277928"/>
            <a:ext cx="2429113" cy="2799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Produits Gourmands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6373178" y="6676073"/>
            <a:ext cx="7370445" cy="295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Marge unitaire moyenne de 55€.</a:t>
            </a:r>
            <a:endParaRPr lang="en-US" sz="1550" dirty="0"/>
          </a:p>
        </p:txBody>
      </p:sp>
      <p:sp>
        <p:nvSpPr>
          <p:cNvPr id="18" name="Text 15"/>
          <p:cNvSpPr/>
          <p:nvPr/>
        </p:nvSpPr>
        <p:spPr>
          <a:xfrm>
            <a:off x="6176129" y="7390328"/>
            <a:ext cx="7764542" cy="295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Les 10 premiers produits génèrent 65% de la marge totale de l'entreprise.</a:t>
            </a:r>
            <a:endParaRPr lang="en-US" sz="155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950E626-ACF1-4E75-9DA4-4BCAECFDB28F}"/>
              </a:ext>
            </a:extLst>
          </p:cNvPr>
          <p:cNvSpPr/>
          <p:nvPr/>
        </p:nvSpPr>
        <p:spPr>
          <a:xfrm>
            <a:off x="287079" y="467833"/>
            <a:ext cx="5692002" cy="7517218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53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3916085"/>
            <a:ext cx="6872764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Impact des Promotions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4987528"/>
            <a:ext cx="12902803" cy="1393269"/>
          </a:xfrm>
          <a:prstGeom prst="roundRect">
            <a:avLst>
              <a:gd name="adj" fmla="val 2657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79038" y="5002768"/>
            <a:ext cx="12871013" cy="68139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127403" y="5158383"/>
            <a:ext cx="37923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Achat 1, Obtenez 1 (Jus de Fruits)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5421035" y="5158383"/>
            <a:ext cx="378856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+30%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9710857" y="5158383"/>
            <a:ext cx="37923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-10%</a:t>
            </a:r>
            <a:endParaRPr lang="en-US" sz="1900" dirty="0"/>
          </a:p>
        </p:txBody>
      </p:sp>
      <p:sp>
        <p:nvSpPr>
          <p:cNvPr id="9" name="Shape 6"/>
          <p:cNvSpPr/>
          <p:nvPr/>
        </p:nvSpPr>
        <p:spPr>
          <a:xfrm>
            <a:off x="879038" y="5684163"/>
            <a:ext cx="12871013" cy="68139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1127403" y="5839778"/>
            <a:ext cx="37923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Réduction 20% (Céréales)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5421035" y="5839778"/>
            <a:ext cx="378856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+22%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9710857" y="5839778"/>
            <a:ext cx="37923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-3%</a:t>
            </a:r>
            <a:endParaRPr lang="en-US" sz="1900" dirty="0"/>
          </a:p>
        </p:txBody>
      </p:sp>
      <p:sp>
        <p:nvSpPr>
          <p:cNvPr id="13" name="Text 10"/>
          <p:cNvSpPr/>
          <p:nvPr/>
        </p:nvSpPr>
        <p:spPr>
          <a:xfrm>
            <a:off x="863798" y="6658451"/>
            <a:ext cx="1290280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45% des promotions n'atteignent pas le ROI cible de 1.5x. Le coût total des promotions s'élève à 2.1M€ en 2024. Notons que 60% des promotions concernent des produits à faible rotation.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5905" y="452557"/>
            <a:ext cx="6261973" cy="467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r>
              <a:rPr lang="en-US" sz="2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Détection et Analyse des Pertes</a:t>
            </a:r>
            <a:endParaRPr lang="en-US" sz="2900" dirty="0"/>
          </a:p>
        </p:txBody>
      </p:sp>
      <p:sp>
        <p:nvSpPr>
          <p:cNvPr id="3" name="Shape 1"/>
          <p:cNvSpPr/>
          <p:nvPr/>
        </p:nvSpPr>
        <p:spPr>
          <a:xfrm>
            <a:off x="575905" y="1249085"/>
            <a:ext cx="13478589" cy="7547967"/>
          </a:xfrm>
          <a:prstGeom prst="roundRect">
            <a:avLst>
              <a:gd name="adj" fmla="val 327"/>
            </a:avLst>
          </a:prstGeom>
          <a:solidFill>
            <a:srgbClr val="4D4D51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253" y="4858464"/>
            <a:ext cx="287893" cy="32908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75905" y="8982194"/>
            <a:ext cx="13478589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2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Les retours clients représentent 4.7% du CA brut, avec un coût de traitement de 15€ par retour. De plus, 3 points de vente affichent des pertes anormalement élevées, dépassant de 15% la moyenne.</a:t>
            </a:r>
            <a:endParaRPr lang="en-US" sz="12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6872" y="938213"/>
            <a:ext cx="7770257" cy="1115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5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Recommandations et Prochaines Étapes</a:t>
            </a:r>
            <a:endParaRPr lang="en-US" sz="35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72" y="2347674"/>
            <a:ext cx="490657" cy="49065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22797" y="2464118"/>
            <a:ext cx="1690568" cy="5574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Optimiser les Promotions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1422797" y="3139321"/>
            <a:ext cx="1690568" cy="882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Cibler les produits à forte marge pour un ROI supérieur à 2x.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634" y="2347674"/>
            <a:ext cx="490657" cy="49065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094559" y="2464118"/>
            <a:ext cx="1690688" cy="5574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Gérer les Stocks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4094559" y="3139321"/>
            <a:ext cx="1690688" cy="1177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Réduire les invendus de 15% par des prévisions améliorées.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0516" y="2347674"/>
            <a:ext cx="490657" cy="49065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766441" y="2464118"/>
            <a:ext cx="1690568" cy="5574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Renforcer la Sécurité</a:t>
            </a: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6766441" y="3139321"/>
            <a:ext cx="1690568" cy="11772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Mettre en place des mesures (ex: RFID) pour réduire le vol de 25%.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872" y="4807268"/>
            <a:ext cx="490657" cy="490657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422797" y="4923711"/>
            <a:ext cx="1690568" cy="5574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Former le Personnel</a:t>
            </a:r>
            <a:endParaRPr lang="en-US" sz="1750" dirty="0"/>
          </a:p>
        </p:txBody>
      </p:sp>
      <p:sp>
        <p:nvSpPr>
          <p:cNvPr id="15" name="Text 8"/>
          <p:cNvSpPr/>
          <p:nvPr/>
        </p:nvSpPr>
        <p:spPr>
          <a:xfrm>
            <a:off x="1422797" y="5598914"/>
            <a:ext cx="1690568" cy="882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Sensibiliser aux pertes et à la gestion efficace des retours.</a:t>
            </a:r>
            <a:endParaRPr lang="en-US" sz="1500" dirty="0"/>
          </a:p>
        </p:txBody>
      </p:sp>
      <p:sp>
        <p:nvSpPr>
          <p:cNvPr id="16" name="Text 9"/>
          <p:cNvSpPr/>
          <p:nvPr/>
        </p:nvSpPr>
        <p:spPr>
          <a:xfrm>
            <a:off x="686872" y="6702623"/>
            <a:ext cx="7770257" cy="5886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prochaine version du dashboard (V2) intégrera des prévisions de ventes et une analyse de la saisonnalité.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457</Words>
  <Application>Microsoft Office PowerPoint</Application>
  <PresentationFormat>Personnalisé</PresentationFormat>
  <Paragraphs>77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Source Sans Pro</vt:lpstr>
      <vt:lpstr>Montserrat Bold</vt:lpstr>
      <vt:lpstr>Source Sans Pro Bold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donatien</cp:lastModifiedBy>
  <cp:revision>8</cp:revision>
  <dcterms:created xsi:type="dcterms:W3CDTF">2025-06-15T21:50:15Z</dcterms:created>
  <dcterms:modified xsi:type="dcterms:W3CDTF">2025-06-15T23:18:52Z</dcterms:modified>
</cp:coreProperties>
</file>