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078610-A969-4466-A80B-F742C30779A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33C824B8-7C7C-4ACD-B410-62B8BB5917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A479202-3560-4004-93FA-384737E7227A}"/>
              </a:ext>
            </a:extLst>
          </p:cNvPr>
          <p:cNvSpPr>
            <a:spLocks noGrp="1"/>
          </p:cNvSpPr>
          <p:nvPr>
            <p:ph type="dt" sz="half" idx="10"/>
          </p:nvPr>
        </p:nvSpPr>
        <p:spPr/>
        <p:txBody>
          <a:bodyPr/>
          <a:lstStyle/>
          <a:p>
            <a:fld id="{BC2B5EC4-F9F4-4830-A610-D25BDC1B72F4}" type="datetimeFigureOut">
              <a:rPr lang="es-MX" smtClean="0"/>
              <a:t>18/11/2023</a:t>
            </a:fld>
            <a:endParaRPr lang="es-MX"/>
          </a:p>
        </p:txBody>
      </p:sp>
      <p:sp>
        <p:nvSpPr>
          <p:cNvPr id="5" name="Marcador de pie de página 4">
            <a:extLst>
              <a:ext uri="{FF2B5EF4-FFF2-40B4-BE49-F238E27FC236}">
                <a16:creationId xmlns:a16="http://schemas.microsoft.com/office/drawing/2014/main" id="{ACC55B26-8CF8-4A47-A142-E5AAC3FAE18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9B33328-21A3-415A-AA3B-8ABD7CE9EE77}"/>
              </a:ext>
            </a:extLst>
          </p:cNvPr>
          <p:cNvSpPr>
            <a:spLocks noGrp="1"/>
          </p:cNvSpPr>
          <p:nvPr>
            <p:ph type="sldNum" sz="quarter" idx="12"/>
          </p:nvPr>
        </p:nvSpPr>
        <p:spPr/>
        <p:txBody>
          <a:bodyPr/>
          <a:lstStyle/>
          <a:p>
            <a:fld id="{BC4E3434-C76A-4B0A-901A-B9FBF71EE5D6}" type="slidenum">
              <a:rPr lang="es-MX" smtClean="0"/>
              <a:t>‹Nº›</a:t>
            </a:fld>
            <a:endParaRPr lang="es-MX"/>
          </a:p>
        </p:txBody>
      </p:sp>
    </p:spTree>
    <p:extLst>
      <p:ext uri="{BB962C8B-B14F-4D97-AF65-F5344CB8AC3E}">
        <p14:creationId xmlns:p14="http://schemas.microsoft.com/office/powerpoint/2010/main" val="3952284785"/>
      </p:ext>
    </p:extLst>
  </p:cSld>
  <p:clrMapOvr>
    <a:masterClrMapping/>
  </p:clrMapOvr>
  <p:transition spd="slow">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3AD3E-7AFA-4A57-AA4E-81463B85C50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14280C2-AD1C-43A0-BE9A-4FF06FE4074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DB1377E-51E4-4E3B-AC51-C8EE4F8C7370}"/>
              </a:ext>
            </a:extLst>
          </p:cNvPr>
          <p:cNvSpPr>
            <a:spLocks noGrp="1"/>
          </p:cNvSpPr>
          <p:nvPr>
            <p:ph type="dt" sz="half" idx="10"/>
          </p:nvPr>
        </p:nvSpPr>
        <p:spPr/>
        <p:txBody>
          <a:bodyPr/>
          <a:lstStyle/>
          <a:p>
            <a:fld id="{BC2B5EC4-F9F4-4830-A610-D25BDC1B72F4}" type="datetimeFigureOut">
              <a:rPr lang="es-MX" smtClean="0"/>
              <a:t>18/11/2023</a:t>
            </a:fld>
            <a:endParaRPr lang="es-MX"/>
          </a:p>
        </p:txBody>
      </p:sp>
      <p:sp>
        <p:nvSpPr>
          <p:cNvPr id="5" name="Marcador de pie de página 4">
            <a:extLst>
              <a:ext uri="{FF2B5EF4-FFF2-40B4-BE49-F238E27FC236}">
                <a16:creationId xmlns:a16="http://schemas.microsoft.com/office/drawing/2014/main" id="{4518B278-4681-49E7-A806-F35C4F45456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47FA4BE-8441-4039-B6C9-13D45B76F2DB}"/>
              </a:ext>
            </a:extLst>
          </p:cNvPr>
          <p:cNvSpPr>
            <a:spLocks noGrp="1"/>
          </p:cNvSpPr>
          <p:nvPr>
            <p:ph type="sldNum" sz="quarter" idx="12"/>
          </p:nvPr>
        </p:nvSpPr>
        <p:spPr/>
        <p:txBody>
          <a:bodyPr/>
          <a:lstStyle/>
          <a:p>
            <a:fld id="{BC4E3434-C76A-4B0A-901A-B9FBF71EE5D6}" type="slidenum">
              <a:rPr lang="es-MX" smtClean="0"/>
              <a:t>‹Nº›</a:t>
            </a:fld>
            <a:endParaRPr lang="es-MX"/>
          </a:p>
        </p:txBody>
      </p:sp>
    </p:spTree>
    <p:extLst>
      <p:ext uri="{BB962C8B-B14F-4D97-AF65-F5344CB8AC3E}">
        <p14:creationId xmlns:p14="http://schemas.microsoft.com/office/powerpoint/2010/main" val="3735099036"/>
      </p:ext>
    </p:extLst>
  </p:cSld>
  <p:clrMapOvr>
    <a:masterClrMapping/>
  </p:clrMapOvr>
  <p:transition spd="slow">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0F6435-5057-4F51-9EE0-680BFE850C6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190D776-CDAC-4D63-B162-CED576CC0B8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A197101-F9FB-4AE9-BF05-547605B7CD68}"/>
              </a:ext>
            </a:extLst>
          </p:cNvPr>
          <p:cNvSpPr>
            <a:spLocks noGrp="1"/>
          </p:cNvSpPr>
          <p:nvPr>
            <p:ph type="dt" sz="half" idx="10"/>
          </p:nvPr>
        </p:nvSpPr>
        <p:spPr/>
        <p:txBody>
          <a:bodyPr/>
          <a:lstStyle/>
          <a:p>
            <a:fld id="{BC2B5EC4-F9F4-4830-A610-D25BDC1B72F4}" type="datetimeFigureOut">
              <a:rPr lang="es-MX" smtClean="0"/>
              <a:t>18/11/2023</a:t>
            </a:fld>
            <a:endParaRPr lang="es-MX"/>
          </a:p>
        </p:txBody>
      </p:sp>
      <p:sp>
        <p:nvSpPr>
          <p:cNvPr id="5" name="Marcador de pie de página 4">
            <a:extLst>
              <a:ext uri="{FF2B5EF4-FFF2-40B4-BE49-F238E27FC236}">
                <a16:creationId xmlns:a16="http://schemas.microsoft.com/office/drawing/2014/main" id="{2E8AB2DE-2BA8-4254-B6E7-59F0C704540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F563884-3702-4430-B49E-2DF9CB112453}"/>
              </a:ext>
            </a:extLst>
          </p:cNvPr>
          <p:cNvSpPr>
            <a:spLocks noGrp="1"/>
          </p:cNvSpPr>
          <p:nvPr>
            <p:ph type="sldNum" sz="quarter" idx="12"/>
          </p:nvPr>
        </p:nvSpPr>
        <p:spPr/>
        <p:txBody>
          <a:bodyPr/>
          <a:lstStyle/>
          <a:p>
            <a:fld id="{BC4E3434-C76A-4B0A-901A-B9FBF71EE5D6}" type="slidenum">
              <a:rPr lang="es-MX" smtClean="0"/>
              <a:t>‹Nº›</a:t>
            </a:fld>
            <a:endParaRPr lang="es-MX"/>
          </a:p>
        </p:txBody>
      </p:sp>
    </p:spTree>
    <p:extLst>
      <p:ext uri="{BB962C8B-B14F-4D97-AF65-F5344CB8AC3E}">
        <p14:creationId xmlns:p14="http://schemas.microsoft.com/office/powerpoint/2010/main" val="637069678"/>
      </p:ext>
    </p:extLst>
  </p:cSld>
  <p:clrMapOvr>
    <a:masterClrMapping/>
  </p:clrMapOvr>
  <p:transition spd="slow">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D411B0-4091-48EE-AD00-2EBF7EE558B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7165422-AAE6-486C-BE44-3C8AA8BF857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10E7265-2928-40C6-B886-2CC5666D1241}"/>
              </a:ext>
            </a:extLst>
          </p:cNvPr>
          <p:cNvSpPr>
            <a:spLocks noGrp="1"/>
          </p:cNvSpPr>
          <p:nvPr>
            <p:ph type="dt" sz="half" idx="10"/>
          </p:nvPr>
        </p:nvSpPr>
        <p:spPr/>
        <p:txBody>
          <a:bodyPr/>
          <a:lstStyle/>
          <a:p>
            <a:fld id="{BC2B5EC4-F9F4-4830-A610-D25BDC1B72F4}" type="datetimeFigureOut">
              <a:rPr lang="es-MX" smtClean="0"/>
              <a:t>18/11/2023</a:t>
            </a:fld>
            <a:endParaRPr lang="es-MX"/>
          </a:p>
        </p:txBody>
      </p:sp>
      <p:sp>
        <p:nvSpPr>
          <p:cNvPr id="5" name="Marcador de pie de página 4">
            <a:extLst>
              <a:ext uri="{FF2B5EF4-FFF2-40B4-BE49-F238E27FC236}">
                <a16:creationId xmlns:a16="http://schemas.microsoft.com/office/drawing/2014/main" id="{91E4F1F1-3FBF-43CF-B37D-8EEF388D81D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8D4E29-735A-4CE4-A05A-83624FC25E96}"/>
              </a:ext>
            </a:extLst>
          </p:cNvPr>
          <p:cNvSpPr>
            <a:spLocks noGrp="1"/>
          </p:cNvSpPr>
          <p:nvPr>
            <p:ph type="sldNum" sz="quarter" idx="12"/>
          </p:nvPr>
        </p:nvSpPr>
        <p:spPr/>
        <p:txBody>
          <a:bodyPr/>
          <a:lstStyle/>
          <a:p>
            <a:fld id="{BC4E3434-C76A-4B0A-901A-B9FBF71EE5D6}" type="slidenum">
              <a:rPr lang="es-MX" smtClean="0"/>
              <a:t>‹Nº›</a:t>
            </a:fld>
            <a:endParaRPr lang="es-MX"/>
          </a:p>
        </p:txBody>
      </p:sp>
    </p:spTree>
    <p:extLst>
      <p:ext uri="{BB962C8B-B14F-4D97-AF65-F5344CB8AC3E}">
        <p14:creationId xmlns:p14="http://schemas.microsoft.com/office/powerpoint/2010/main" val="3145356717"/>
      </p:ext>
    </p:extLst>
  </p:cSld>
  <p:clrMapOvr>
    <a:masterClrMapping/>
  </p:clrMapOvr>
  <p:transition spd="slow">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F6822-B2B0-4786-B1E3-90B9008ADA9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E261C88-6E63-40B9-B18A-57A12D3FA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3DA670E-7E0F-44D7-978F-A07DAF75C513}"/>
              </a:ext>
            </a:extLst>
          </p:cNvPr>
          <p:cNvSpPr>
            <a:spLocks noGrp="1"/>
          </p:cNvSpPr>
          <p:nvPr>
            <p:ph type="dt" sz="half" idx="10"/>
          </p:nvPr>
        </p:nvSpPr>
        <p:spPr/>
        <p:txBody>
          <a:bodyPr/>
          <a:lstStyle/>
          <a:p>
            <a:fld id="{BC2B5EC4-F9F4-4830-A610-D25BDC1B72F4}" type="datetimeFigureOut">
              <a:rPr lang="es-MX" smtClean="0"/>
              <a:t>18/11/2023</a:t>
            </a:fld>
            <a:endParaRPr lang="es-MX"/>
          </a:p>
        </p:txBody>
      </p:sp>
      <p:sp>
        <p:nvSpPr>
          <p:cNvPr id="5" name="Marcador de pie de página 4">
            <a:extLst>
              <a:ext uri="{FF2B5EF4-FFF2-40B4-BE49-F238E27FC236}">
                <a16:creationId xmlns:a16="http://schemas.microsoft.com/office/drawing/2014/main" id="{CB10ED27-A49E-497D-B5CB-B96115136D0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67C679F-2213-461F-8FB1-7C4975B8DA4B}"/>
              </a:ext>
            </a:extLst>
          </p:cNvPr>
          <p:cNvSpPr>
            <a:spLocks noGrp="1"/>
          </p:cNvSpPr>
          <p:nvPr>
            <p:ph type="sldNum" sz="quarter" idx="12"/>
          </p:nvPr>
        </p:nvSpPr>
        <p:spPr/>
        <p:txBody>
          <a:bodyPr/>
          <a:lstStyle/>
          <a:p>
            <a:fld id="{BC4E3434-C76A-4B0A-901A-B9FBF71EE5D6}" type="slidenum">
              <a:rPr lang="es-MX" smtClean="0"/>
              <a:t>‹Nº›</a:t>
            </a:fld>
            <a:endParaRPr lang="es-MX"/>
          </a:p>
        </p:txBody>
      </p:sp>
    </p:spTree>
    <p:extLst>
      <p:ext uri="{BB962C8B-B14F-4D97-AF65-F5344CB8AC3E}">
        <p14:creationId xmlns:p14="http://schemas.microsoft.com/office/powerpoint/2010/main" val="3812284172"/>
      </p:ext>
    </p:extLst>
  </p:cSld>
  <p:clrMapOvr>
    <a:masterClrMapping/>
  </p:clrMapOvr>
  <p:transition spd="slow">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E521-73AF-4304-906E-3D57CFAEC97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23D7042-9140-4071-9E3B-B35EF1A088F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F1F8BFB-888C-444D-BC36-774758CEFEC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7823B90-9BFA-446B-93D0-E7E32CD681DE}"/>
              </a:ext>
            </a:extLst>
          </p:cNvPr>
          <p:cNvSpPr>
            <a:spLocks noGrp="1"/>
          </p:cNvSpPr>
          <p:nvPr>
            <p:ph type="dt" sz="half" idx="10"/>
          </p:nvPr>
        </p:nvSpPr>
        <p:spPr/>
        <p:txBody>
          <a:bodyPr/>
          <a:lstStyle/>
          <a:p>
            <a:fld id="{BC2B5EC4-F9F4-4830-A610-D25BDC1B72F4}" type="datetimeFigureOut">
              <a:rPr lang="es-MX" smtClean="0"/>
              <a:t>18/11/2023</a:t>
            </a:fld>
            <a:endParaRPr lang="es-MX"/>
          </a:p>
        </p:txBody>
      </p:sp>
      <p:sp>
        <p:nvSpPr>
          <p:cNvPr id="6" name="Marcador de pie de página 5">
            <a:extLst>
              <a:ext uri="{FF2B5EF4-FFF2-40B4-BE49-F238E27FC236}">
                <a16:creationId xmlns:a16="http://schemas.microsoft.com/office/drawing/2014/main" id="{E0238671-6597-479E-9B30-E6E285B02FA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DDFFD0E-5AD0-4B91-A00F-21D76B9C59B9}"/>
              </a:ext>
            </a:extLst>
          </p:cNvPr>
          <p:cNvSpPr>
            <a:spLocks noGrp="1"/>
          </p:cNvSpPr>
          <p:nvPr>
            <p:ph type="sldNum" sz="quarter" idx="12"/>
          </p:nvPr>
        </p:nvSpPr>
        <p:spPr/>
        <p:txBody>
          <a:bodyPr/>
          <a:lstStyle/>
          <a:p>
            <a:fld id="{BC4E3434-C76A-4B0A-901A-B9FBF71EE5D6}" type="slidenum">
              <a:rPr lang="es-MX" smtClean="0"/>
              <a:t>‹Nº›</a:t>
            </a:fld>
            <a:endParaRPr lang="es-MX"/>
          </a:p>
        </p:txBody>
      </p:sp>
    </p:spTree>
    <p:extLst>
      <p:ext uri="{BB962C8B-B14F-4D97-AF65-F5344CB8AC3E}">
        <p14:creationId xmlns:p14="http://schemas.microsoft.com/office/powerpoint/2010/main" val="1210747756"/>
      </p:ext>
    </p:extLst>
  </p:cSld>
  <p:clrMapOvr>
    <a:masterClrMapping/>
  </p:clrMapOvr>
  <p:transition spd="slow">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B2A37-DC8B-4DB9-89B9-5324AC1ECD9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2C6ED5D-BC26-465D-9851-53CEC4ABC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7D8C052-A3C4-4584-8451-5C401309075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5A69F1B-5409-471B-BE43-597762ECC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C07178D-DE5E-47D0-BB56-4F00746F72A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E78B92F3-D1D3-494E-8034-D7FFA3B89042}"/>
              </a:ext>
            </a:extLst>
          </p:cNvPr>
          <p:cNvSpPr>
            <a:spLocks noGrp="1"/>
          </p:cNvSpPr>
          <p:nvPr>
            <p:ph type="dt" sz="half" idx="10"/>
          </p:nvPr>
        </p:nvSpPr>
        <p:spPr/>
        <p:txBody>
          <a:bodyPr/>
          <a:lstStyle/>
          <a:p>
            <a:fld id="{BC2B5EC4-F9F4-4830-A610-D25BDC1B72F4}" type="datetimeFigureOut">
              <a:rPr lang="es-MX" smtClean="0"/>
              <a:t>18/11/2023</a:t>
            </a:fld>
            <a:endParaRPr lang="es-MX"/>
          </a:p>
        </p:txBody>
      </p:sp>
      <p:sp>
        <p:nvSpPr>
          <p:cNvPr id="8" name="Marcador de pie de página 7">
            <a:extLst>
              <a:ext uri="{FF2B5EF4-FFF2-40B4-BE49-F238E27FC236}">
                <a16:creationId xmlns:a16="http://schemas.microsoft.com/office/drawing/2014/main" id="{6BBBA091-5B90-44F2-8132-0CBA4EE41C5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7DD2C7B-A1CC-4756-8EFC-7366272B0345}"/>
              </a:ext>
            </a:extLst>
          </p:cNvPr>
          <p:cNvSpPr>
            <a:spLocks noGrp="1"/>
          </p:cNvSpPr>
          <p:nvPr>
            <p:ph type="sldNum" sz="quarter" idx="12"/>
          </p:nvPr>
        </p:nvSpPr>
        <p:spPr/>
        <p:txBody>
          <a:bodyPr/>
          <a:lstStyle/>
          <a:p>
            <a:fld id="{BC4E3434-C76A-4B0A-901A-B9FBF71EE5D6}" type="slidenum">
              <a:rPr lang="es-MX" smtClean="0"/>
              <a:t>‹Nº›</a:t>
            </a:fld>
            <a:endParaRPr lang="es-MX"/>
          </a:p>
        </p:txBody>
      </p:sp>
    </p:spTree>
    <p:extLst>
      <p:ext uri="{BB962C8B-B14F-4D97-AF65-F5344CB8AC3E}">
        <p14:creationId xmlns:p14="http://schemas.microsoft.com/office/powerpoint/2010/main" val="2600937165"/>
      </p:ext>
    </p:extLst>
  </p:cSld>
  <p:clrMapOvr>
    <a:masterClrMapping/>
  </p:clrMapOvr>
  <p:transition spd="slow">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1C2C68-53AE-47AB-89D5-83C5192341F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1FB4CC84-FAB8-4A17-AA78-61A948AFC7B5}"/>
              </a:ext>
            </a:extLst>
          </p:cNvPr>
          <p:cNvSpPr>
            <a:spLocks noGrp="1"/>
          </p:cNvSpPr>
          <p:nvPr>
            <p:ph type="dt" sz="half" idx="10"/>
          </p:nvPr>
        </p:nvSpPr>
        <p:spPr/>
        <p:txBody>
          <a:bodyPr/>
          <a:lstStyle/>
          <a:p>
            <a:fld id="{BC2B5EC4-F9F4-4830-A610-D25BDC1B72F4}" type="datetimeFigureOut">
              <a:rPr lang="es-MX" smtClean="0"/>
              <a:t>18/11/2023</a:t>
            </a:fld>
            <a:endParaRPr lang="es-MX"/>
          </a:p>
        </p:txBody>
      </p:sp>
      <p:sp>
        <p:nvSpPr>
          <p:cNvPr id="4" name="Marcador de pie de página 3">
            <a:extLst>
              <a:ext uri="{FF2B5EF4-FFF2-40B4-BE49-F238E27FC236}">
                <a16:creationId xmlns:a16="http://schemas.microsoft.com/office/drawing/2014/main" id="{65AD6572-CBB1-4FFC-B1BC-696334F725F0}"/>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3DE70BE-8929-4B05-BCB7-60EDD90D485C}"/>
              </a:ext>
            </a:extLst>
          </p:cNvPr>
          <p:cNvSpPr>
            <a:spLocks noGrp="1"/>
          </p:cNvSpPr>
          <p:nvPr>
            <p:ph type="sldNum" sz="quarter" idx="12"/>
          </p:nvPr>
        </p:nvSpPr>
        <p:spPr/>
        <p:txBody>
          <a:bodyPr/>
          <a:lstStyle/>
          <a:p>
            <a:fld id="{BC4E3434-C76A-4B0A-901A-B9FBF71EE5D6}" type="slidenum">
              <a:rPr lang="es-MX" smtClean="0"/>
              <a:t>‹Nº›</a:t>
            </a:fld>
            <a:endParaRPr lang="es-MX"/>
          </a:p>
        </p:txBody>
      </p:sp>
    </p:spTree>
    <p:extLst>
      <p:ext uri="{BB962C8B-B14F-4D97-AF65-F5344CB8AC3E}">
        <p14:creationId xmlns:p14="http://schemas.microsoft.com/office/powerpoint/2010/main" val="996517630"/>
      </p:ext>
    </p:extLst>
  </p:cSld>
  <p:clrMapOvr>
    <a:masterClrMapping/>
  </p:clrMapOvr>
  <p:transition spd="slow">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41F4FC2-8399-47DD-842D-D30462F835BB}"/>
              </a:ext>
            </a:extLst>
          </p:cNvPr>
          <p:cNvSpPr>
            <a:spLocks noGrp="1"/>
          </p:cNvSpPr>
          <p:nvPr>
            <p:ph type="dt" sz="half" idx="10"/>
          </p:nvPr>
        </p:nvSpPr>
        <p:spPr/>
        <p:txBody>
          <a:bodyPr/>
          <a:lstStyle/>
          <a:p>
            <a:fld id="{BC2B5EC4-F9F4-4830-A610-D25BDC1B72F4}" type="datetimeFigureOut">
              <a:rPr lang="es-MX" smtClean="0"/>
              <a:t>18/11/2023</a:t>
            </a:fld>
            <a:endParaRPr lang="es-MX"/>
          </a:p>
        </p:txBody>
      </p:sp>
      <p:sp>
        <p:nvSpPr>
          <p:cNvPr id="3" name="Marcador de pie de página 2">
            <a:extLst>
              <a:ext uri="{FF2B5EF4-FFF2-40B4-BE49-F238E27FC236}">
                <a16:creationId xmlns:a16="http://schemas.microsoft.com/office/drawing/2014/main" id="{764FF3A1-7B31-451F-A38D-9221B329DC59}"/>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4BC02644-456D-4607-8FCC-3D4CEF5B5173}"/>
              </a:ext>
            </a:extLst>
          </p:cNvPr>
          <p:cNvSpPr>
            <a:spLocks noGrp="1"/>
          </p:cNvSpPr>
          <p:nvPr>
            <p:ph type="sldNum" sz="quarter" idx="12"/>
          </p:nvPr>
        </p:nvSpPr>
        <p:spPr/>
        <p:txBody>
          <a:bodyPr/>
          <a:lstStyle/>
          <a:p>
            <a:fld id="{BC4E3434-C76A-4B0A-901A-B9FBF71EE5D6}" type="slidenum">
              <a:rPr lang="es-MX" smtClean="0"/>
              <a:t>‹Nº›</a:t>
            </a:fld>
            <a:endParaRPr lang="es-MX"/>
          </a:p>
        </p:txBody>
      </p:sp>
    </p:spTree>
    <p:extLst>
      <p:ext uri="{BB962C8B-B14F-4D97-AF65-F5344CB8AC3E}">
        <p14:creationId xmlns:p14="http://schemas.microsoft.com/office/powerpoint/2010/main" val="3329514463"/>
      </p:ext>
    </p:extLst>
  </p:cSld>
  <p:clrMapOvr>
    <a:masterClrMapping/>
  </p:clrMapOvr>
  <p:transition spd="slow">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D71BF-8DF1-476E-B94E-A423062E90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96C92E2-22F0-4045-9311-C5DBA9F0A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45EB2028-9EB8-4265-BBF5-40BC634DE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53DC56B-B139-43FE-836B-928CA72A0513}"/>
              </a:ext>
            </a:extLst>
          </p:cNvPr>
          <p:cNvSpPr>
            <a:spLocks noGrp="1"/>
          </p:cNvSpPr>
          <p:nvPr>
            <p:ph type="dt" sz="half" idx="10"/>
          </p:nvPr>
        </p:nvSpPr>
        <p:spPr/>
        <p:txBody>
          <a:bodyPr/>
          <a:lstStyle/>
          <a:p>
            <a:fld id="{BC2B5EC4-F9F4-4830-A610-D25BDC1B72F4}" type="datetimeFigureOut">
              <a:rPr lang="es-MX" smtClean="0"/>
              <a:t>18/11/2023</a:t>
            </a:fld>
            <a:endParaRPr lang="es-MX"/>
          </a:p>
        </p:txBody>
      </p:sp>
      <p:sp>
        <p:nvSpPr>
          <p:cNvPr id="6" name="Marcador de pie de página 5">
            <a:extLst>
              <a:ext uri="{FF2B5EF4-FFF2-40B4-BE49-F238E27FC236}">
                <a16:creationId xmlns:a16="http://schemas.microsoft.com/office/drawing/2014/main" id="{BBAFC44E-3017-40B5-A808-DBAC2BAAE86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37AE2D4-D500-4FB1-8F94-AF2D20F7C333}"/>
              </a:ext>
            </a:extLst>
          </p:cNvPr>
          <p:cNvSpPr>
            <a:spLocks noGrp="1"/>
          </p:cNvSpPr>
          <p:nvPr>
            <p:ph type="sldNum" sz="quarter" idx="12"/>
          </p:nvPr>
        </p:nvSpPr>
        <p:spPr/>
        <p:txBody>
          <a:bodyPr/>
          <a:lstStyle/>
          <a:p>
            <a:fld id="{BC4E3434-C76A-4B0A-901A-B9FBF71EE5D6}" type="slidenum">
              <a:rPr lang="es-MX" smtClean="0"/>
              <a:t>‹Nº›</a:t>
            </a:fld>
            <a:endParaRPr lang="es-MX"/>
          </a:p>
        </p:txBody>
      </p:sp>
    </p:spTree>
    <p:extLst>
      <p:ext uri="{BB962C8B-B14F-4D97-AF65-F5344CB8AC3E}">
        <p14:creationId xmlns:p14="http://schemas.microsoft.com/office/powerpoint/2010/main" val="1487583567"/>
      </p:ext>
    </p:extLst>
  </p:cSld>
  <p:clrMapOvr>
    <a:masterClrMapping/>
  </p:clrMapOvr>
  <p:transition spd="slow">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E1E6FB-37BF-4411-9456-5CC5FA5FFA5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D6E5648-BB2E-4A5E-A1DD-B2E40CCFA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05352BB7-ACB9-4737-A67E-13B35AB91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219DA4-1227-428C-8111-E7AF65778A82}"/>
              </a:ext>
            </a:extLst>
          </p:cNvPr>
          <p:cNvSpPr>
            <a:spLocks noGrp="1"/>
          </p:cNvSpPr>
          <p:nvPr>
            <p:ph type="dt" sz="half" idx="10"/>
          </p:nvPr>
        </p:nvSpPr>
        <p:spPr/>
        <p:txBody>
          <a:bodyPr/>
          <a:lstStyle/>
          <a:p>
            <a:fld id="{BC2B5EC4-F9F4-4830-A610-D25BDC1B72F4}" type="datetimeFigureOut">
              <a:rPr lang="es-MX" smtClean="0"/>
              <a:t>18/11/2023</a:t>
            </a:fld>
            <a:endParaRPr lang="es-MX"/>
          </a:p>
        </p:txBody>
      </p:sp>
      <p:sp>
        <p:nvSpPr>
          <p:cNvPr id="6" name="Marcador de pie de página 5">
            <a:extLst>
              <a:ext uri="{FF2B5EF4-FFF2-40B4-BE49-F238E27FC236}">
                <a16:creationId xmlns:a16="http://schemas.microsoft.com/office/drawing/2014/main" id="{3ACE0208-4CA7-481F-BEFA-00DF9BFF984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40127C9-7227-4463-AB9A-ADC655B5E74E}"/>
              </a:ext>
            </a:extLst>
          </p:cNvPr>
          <p:cNvSpPr>
            <a:spLocks noGrp="1"/>
          </p:cNvSpPr>
          <p:nvPr>
            <p:ph type="sldNum" sz="quarter" idx="12"/>
          </p:nvPr>
        </p:nvSpPr>
        <p:spPr/>
        <p:txBody>
          <a:bodyPr/>
          <a:lstStyle/>
          <a:p>
            <a:fld id="{BC4E3434-C76A-4B0A-901A-B9FBF71EE5D6}" type="slidenum">
              <a:rPr lang="es-MX" smtClean="0"/>
              <a:t>‹Nº›</a:t>
            </a:fld>
            <a:endParaRPr lang="es-MX"/>
          </a:p>
        </p:txBody>
      </p:sp>
    </p:spTree>
    <p:extLst>
      <p:ext uri="{BB962C8B-B14F-4D97-AF65-F5344CB8AC3E}">
        <p14:creationId xmlns:p14="http://schemas.microsoft.com/office/powerpoint/2010/main" val="2710593480"/>
      </p:ext>
    </p:extLst>
  </p:cSld>
  <p:clrMapOvr>
    <a:masterClrMapping/>
  </p:clrMapOvr>
  <p:transition spd="slow">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stretch>
            <a:fillRect t="-6000" b="-6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5B0149F-FD4F-45E3-9F34-A3B9363A15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5ABF0F0-A3B2-461D-9330-1EE55D5C9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25D1B2A-8C5E-47B7-BB79-F9726F428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B5EC4-F9F4-4830-A610-D25BDC1B72F4}" type="datetimeFigureOut">
              <a:rPr lang="es-MX" smtClean="0"/>
              <a:t>18/11/2023</a:t>
            </a:fld>
            <a:endParaRPr lang="es-MX"/>
          </a:p>
        </p:txBody>
      </p:sp>
      <p:sp>
        <p:nvSpPr>
          <p:cNvPr id="5" name="Marcador de pie de página 4">
            <a:extLst>
              <a:ext uri="{FF2B5EF4-FFF2-40B4-BE49-F238E27FC236}">
                <a16:creationId xmlns:a16="http://schemas.microsoft.com/office/drawing/2014/main" id="{D9A424D0-328A-42C7-9ED1-7EB0B30FC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A87BE217-AC09-4CEE-9508-387F79FB75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E3434-C76A-4B0A-901A-B9FBF71EE5D6}" type="slidenum">
              <a:rPr lang="es-MX" smtClean="0"/>
              <a:t>‹Nº›</a:t>
            </a:fld>
            <a:endParaRPr lang="es-MX"/>
          </a:p>
        </p:txBody>
      </p:sp>
    </p:spTree>
    <p:extLst>
      <p:ext uri="{BB962C8B-B14F-4D97-AF65-F5344CB8AC3E}">
        <p14:creationId xmlns:p14="http://schemas.microsoft.com/office/powerpoint/2010/main" val="2103404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dissolv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F21FB-CECB-416D-B612-F2151A743DD6}"/>
              </a:ext>
            </a:extLst>
          </p:cNvPr>
          <p:cNvSpPr>
            <a:spLocks noGrp="1"/>
          </p:cNvSpPr>
          <p:nvPr>
            <p:ph type="ctrTitle"/>
          </p:nvPr>
        </p:nvSpPr>
        <p:spPr>
          <a:xfrm>
            <a:off x="1524000" y="2008473"/>
            <a:ext cx="9144000" cy="970388"/>
          </a:xfrm>
        </p:spPr>
        <p:txBody>
          <a:bodyPr>
            <a:normAutofit/>
          </a:bodyPr>
          <a:lstStyle/>
          <a:p>
            <a:r>
              <a:rPr lang="es-ES" sz="5000" dirty="0"/>
              <a:t>Maestría en Ciencia de Datos</a:t>
            </a:r>
            <a:endParaRPr lang="es-MX" sz="5000" dirty="0"/>
          </a:p>
        </p:txBody>
      </p:sp>
      <p:sp>
        <p:nvSpPr>
          <p:cNvPr id="4" name="CuadroTexto 3">
            <a:extLst>
              <a:ext uri="{FF2B5EF4-FFF2-40B4-BE49-F238E27FC236}">
                <a16:creationId xmlns:a16="http://schemas.microsoft.com/office/drawing/2014/main" id="{95934F5C-75C6-49C9-A08F-8C64645B9D8F}"/>
              </a:ext>
            </a:extLst>
          </p:cNvPr>
          <p:cNvSpPr txBox="1"/>
          <p:nvPr/>
        </p:nvSpPr>
        <p:spPr>
          <a:xfrm>
            <a:off x="4656843" y="4308053"/>
            <a:ext cx="4081806" cy="2461058"/>
          </a:xfrm>
          <a:prstGeom prst="rect">
            <a:avLst/>
          </a:prstGeom>
          <a:noFill/>
        </p:spPr>
        <p:txBody>
          <a:bodyPr wrap="square" rtlCol="0">
            <a:spAutoFit/>
          </a:bodyPr>
          <a:lstStyle/>
          <a:p>
            <a:pPr>
              <a:lnSpc>
                <a:spcPct val="107000"/>
              </a:lnSpc>
              <a:spcAft>
                <a:spcPts val="800"/>
              </a:spcAft>
            </a:pPr>
            <a:r>
              <a:rPr lang="es-MX" sz="2400" dirty="0">
                <a:effectLst/>
                <a:latin typeface="Calibri" panose="020F0502020204030204" pitchFamily="34" charset="0"/>
                <a:ea typeface="Calibri" panose="020F0502020204030204" pitchFamily="34" charset="0"/>
                <a:cs typeface="Times New Roman" panose="02020603050405020304" pitchFamily="18" charset="0"/>
              </a:rPr>
              <a:t>Autores:</a:t>
            </a:r>
          </a:p>
          <a:p>
            <a:pPr marL="285750" indent="-285750">
              <a:lnSpc>
                <a:spcPct val="107000"/>
              </a:lnSpc>
              <a:spcAft>
                <a:spcPts val="800"/>
              </a:spcAft>
              <a:buFont typeface="Arial" panose="020B0604020202020204" pitchFamily="34" charset="0"/>
              <a:buChar char="•"/>
            </a:pPr>
            <a:r>
              <a:rPr lang="es-MX" sz="2400" dirty="0">
                <a:effectLst/>
                <a:latin typeface="Calibri" panose="020F0502020204030204" pitchFamily="34" charset="0"/>
                <a:ea typeface="Calibri" panose="020F0502020204030204" pitchFamily="34" charset="0"/>
                <a:cs typeface="Times New Roman" panose="02020603050405020304" pitchFamily="18" charset="0"/>
              </a:rPr>
              <a:t>Andrés Burruel.</a:t>
            </a:r>
          </a:p>
          <a:p>
            <a:pPr marL="285750" indent="-285750">
              <a:lnSpc>
                <a:spcPct val="107000"/>
              </a:lnSpc>
              <a:spcAft>
                <a:spcPts val="800"/>
              </a:spcAft>
              <a:buFont typeface="Arial" panose="020B0604020202020204" pitchFamily="34" charset="0"/>
              <a:buChar char="•"/>
            </a:pPr>
            <a:r>
              <a:rPr lang="es-MX" sz="2400" dirty="0">
                <a:effectLst/>
                <a:latin typeface="Calibri" panose="020F0502020204030204" pitchFamily="34" charset="0"/>
                <a:ea typeface="Calibri" panose="020F0502020204030204" pitchFamily="34" charset="0"/>
                <a:cs typeface="Times New Roman" panose="02020603050405020304" pitchFamily="18" charset="0"/>
              </a:rPr>
              <a:t>David Peña.</a:t>
            </a:r>
          </a:p>
          <a:p>
            <a:pPr marL="285750" indent="-285750">
              <a:lnSpc>
                <a:spcPct val="107000"/>
              </a:lnSpc>
              <a:spcAft>
                <a:spcPts val="800"/>
              </a:spcAft>
              <a:buFont typeface="Arial" panose="020B0604020202020204" pitchFamily="34" charset="0"/>
              <a:buChar char="•"/>
            </a:pPr>
            <a:r>
              <a:rPr lang="es-MX" sz="2400" dirty="0">
                <a:effectLst/>
                <a:latin typeface="Calibri" panose="020F0502020204030204" pitchFamily="34" charset="0"/>
                <a:ea typeface="Calibri" panose="020F0502020204030204" pitchFamily="34" charset="0"/>
                <a:cs typeface="Times New Roman" panose="02020603050405020304" pitchFamily="18" charset="0"/>
              </a:rPr>
              <a:t>Rodolfo Jaramillo.</a:t>
            </a:r>
          </a:p>
          <a:p>
            <a:pPr marL="285750" indent="-285750">
              <a:lnSpc>
                <a:spcPct val="107000"/>
              </a:lnSpc>
              <a:spcAft>
                <a:spcPts val="800"/>
              </a:spcAft>
              <a:buFont typeface="Arial" panose="020B0604020202020204" pitchFamily="34" charset="0"/>
              <a:buChar char="•"/>
            </a:pPr>
            <a:r>
              <a:rPr lang="es-MX" sz="2400" dirty="0" err="1">
                <a:effectLst/>
                <a:latin typeface="Calibri" panose="020F0502020204030204" pitchFamily="34" charset="0"/>
                <a:ea typeface="Calibri" panose="020F0502020204030204" pitchFamily="34" charset="0"/>
                <a:cs typeface="Times New Roman" panose="02020603050405020304" pitchFamily="18" charset="0"/>
              </a:rPr>
              <a:t>Viowi</a:t>
            </a:r>
            <a:r>
              <a:rPr lang="es-MX" sz="2400" dirty="0">
                <a:effectLst/>
                <a:latin typeface="Calibri" panose="020F0502020204030204" pitchFamily="34" charset="0"/>
                <a:ea typeface="Calibri" panose="020F0502020204030204" pitchFamily="34" charset="0"/>
                <a:cs typeface="Times New Roman" panose="02020603050405020304" pitchFamily="18" charset="0"/>
              </a:rPr>
              <a:t> </a:t>
            </a:r>
            <a:r>
              <a:rPr lang="es-MX" sz="2400" dirty="0" err="1">
                <a:effectLst/>
                <a:latin typeface="Calibri" panose="020F0502020204030204" pitchFamily="34" charset="0"/>
                <a:ea typeface="Calibri" panose="020F0502020204030204" pitchFamily="34" charset="0"/>
                <a:cs typeface="Times New Roman" panose="02020603050405020304" pitchFamily="18" charset="0"/>
              </a:rPr>
              <a:t>Cabrisas</a:t>
            </a:r>
            <a:r>
              <a:rPr lang="es-MX" sz="2400" dirty="0">
                <a:effectLst/>
                <a:latin typeface="Calibri" panose="020F0502020204030204" pitchFamily="34" charset="0"/>
                <a:ea typeface="Calibri" panose="020F0502020204030204" pitchFamily="34" charset="0"/>
                <a:cs typeface="Times New Roman" panose="02020603050405020304" pitchFamily="18" charset="0"/>
              </a:rPr>
              <a:t>.</a:t>
            </a:r>
            <a:endParaRPr lang="es-MX" sz="2400" dirty="0"/>
          </a:p>
        </p:txBody>
      </p:sp>
      <p:sp>
        <p:nvSpPr>
          <p:cNvPr id="5" name="CuadroTexto 4">
            <a:extLst>
              <a:ext uri="{FF2B5EF4-FFF2-40B4-BE49-F238E27FC236}">
                <a16:creationId xmlns:a16="http://schemas.microsoft.com/office/drawing/2014/main" id="{9D3A034C-4992-435B-9F28-C78A35C287CA}"/>
              </a:ext>
            </a:extLst>
          </p:cNvPr>
          <p:cNvSpPr txBox="1"/>
          <p:nvPr/>
        </p:nvSpPr>
        <p:spPr>
          <a:xfrm>
            <a:off x="716437" y="160256"/>
            <a:ext cx="10294070" cy="461665"/>
          </a:xfrm>
          <a:prstGeom prst="rect">
            <a:avLst/>
          </a:prstGeom>
          <a:noFill/>
        </p:spPr>
        <p:txBody>
          <a:bodyPr wrap="square" rtlCol="0">
            <a:spAutoFit/>
          </a:bodyPr>
          <a:lstStyle/>
          <a:p>
            <a:pPr algn="ctr"/>
            <a:r>
              <a:rPr lang="es-ES" sz="2400" dirty="0"/>
              <a:t>Universidad de Sonora</a:t>
            </a:r>
            <a:endParaRPr lang="es-MX" sz="2400" dirty="0"/>
          </a:p>
        </p:txBody>
      </p:sp>
      <p:sp>
        <p:nvSpPr>
          <p:cNvPr id="6" name="CuadroTexto 5">
            <a:extLst>
              <a:ext uri="{FF2B5EF4-FFF2-40B4-BE49-F238E27FC236}">
                <a16:creationId xmlns:a16="http://schemas.microsoft.com/office/drawing/2014/main" id="{EAE46484-4EFC-492F-A9D5-162E3764AB29}"/>
              </a:ext>
            </a:extLst>
          </p:cNvPr>
          <p:cNvSpPr txBox="1"/>
          <p:nvPr/>
        </p:nvSpPr>
        <p:spPr>
          <a:xfrm>
            <a:off x="1621410" y="2941154"/>
            <a:ext cx="8908330" cy="1200329"/>
          </a:xfrm>
          <a:prstGeom prst="rect">
            <a:avLst/>
          </a:prstGeom>
          <a:noFill/>
        </p:spPr>
        <p:txBody>
          <a:bodyPr wrap="square" rtlCol="0">
            <a:spAutoFit/>
          </a:bodyPr>
          <a:lstStyle/>
          <a:p>
            <a:pPr algn="ctr"/>
            <a:r>
              <a:rPr lang="es-ES" sz="2400" dirty="0"/>
              <a:t>Contando historias con Datos: Una Historia sobre los datos del proceso de selección de los aspirantes de la Maestría en Ciencia de Datos de la Universidad de Sonora. 2020 - 2023.</a:t>
            </a:r>
            <a:endParaRPr lang="es-MX" sz="2400" dirty="0"/>
          </a:p>
        </p:txBody>
      </p:sp>
      <p:pic>
        <p:nvPicPr>
          <p:cNvPr id="10" name="Imagen 9">
            <a:extLst>
              <a:ext uri="{FF2B5EF4-FFF2-40B4-BE49-F238E27FC236}">
                <a16:creationId xmlns:a16="http://schemas.microsoft.com/office/drawing/2014/main" id="{350B23C5-5155-4EEE-AE06-32D46A4ED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982" y="592034"/>
            <a:ext cx="1154979" cy="1443724"/>
          </a:xfrm>
          <a:prstGeom prst="rect">
            <a:avLst/>
          </a:prstGeom>
        </p:spPr>
      </p:pic>
      <p:pic>
        <p:nvPicPr>
          <p:cNvPr id="12" name="Imagen 11">
            <a:extLst>
              <a:ext uri="{FF2B5EF4-FFF2-40B4-BE49-F238E27FC236}">
                <a16:creationId xmlns:a16="http://schemas.microsoft.com/office/drawing/2014/main" id="{8D570C13-C7E4-4AB0-A7C6-AB626D6FA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9334" y="160256"/>
            <a:ext cx="952500" cy="952500"/>
          </a:xfrm>
          <a:prstGeom prst="rect">
            <a:avLst/>
          </a:prstGeom>
        </p:spPr>
      </p:pic>
    </p:spTree>
    <p:extLst>
      <p:ext uri="{BB962C8B-B14F-4D97-AF65-F5344CB8AC3E}">
        <p14:creationId xmlns:p14="http://schemas.microsoft.com/office/powerpoint/2010/main" val="2675657406"/>
      </p:ext>
    </p:extLst>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F21FB-CECB-416D-B612-F2151A743DD6}"/>
              </a:ext>
            </a:extLst>
          </p:cNvPr>
          <p:cNvSpPr>
            <a:spLocks noGrp="1"/>
          </p:cNvSpPr>
          <p:nvPr>
            <p:ph type="ctrTitle"/>
          </p:nvPr>
        </p:nvSpPr>
        <p:spPr>
          <a:xfrm>
            <a:off x="1524000" y="2961783"/>
            <a:ext cx="9144000" cy="970388"/>
          </a:xfrm>
        </p:spPr>
        <p:txBody>
          <a:bodyPr>
            <a:normAutofit/>
          </a:bodyPr>
          <a:lstStyle/>
          <a:p>
            <a:r>
              <a:rPr lang="es-ES" sz="5000" dirty="0"/>
              <a:t>Gracias!!!</a:t>
            </a:r>
            <a:endParaRPr lang="es-MX" sz="5000" dirty="0"/>
          </a:p>
        </p:txBody>
      </p:sp>
      <p:pic>
        <p:nvPicPr>
          <p:cNvPr id="12" name="Imagen 11">
            <a:extLst>
              <a:ext uri="{FF2B5EF4-FFF2-40B4-BE49-F238E27FC236}">
                <a16:creationId xmlns:a16="http://schemas.microsoft.com/office/drawing/2014/main" id="{8D570C13-C7E4-4AB0-A7C6-AB626D6FA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9334" y="160256"/>
            <a:ext cx="952500" cy="952500"/>
          </a:xfrm>
          <a:prstGeom prst="rect">
            <a:avLst/>
          </a:prstGeom>
        </p:spPr>
      </p:pic>
    </p:spTree>
    <p:extLst>
      <p:ext uri="{BB962C8B-B14F-4D97-AF65-F5344CB8AC3E}">
        <p14:creationId xmlns:p14="http://schemas.microsoft.com/office/powerpoint/2010/main" val="452483105"/>
      </p:ext>
    </p:extLst>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F21FB-CECB-416D-B612-F2151A743DD6}"/>
              </a:ext>
            </a:extLst>
          </p:cNvPr>
          <p:cNvSpPr>
            <a:spLocks noGrp="1"/>
          </p:cNvSpPr>
          <p:nvPr>
            <p:ph type="ctrTitle"/>
          </p:nvPr>
        </p:nvSpPr>
        <p:spPr>
          <a:xfrm>
            <a:off x="184826" y="111574"/>
            <a:ext cx="10483174" cy="970388"/>
          </a:xfrm>
        </p:spPr>
        <p:txBody>
          <a:bodyPr>
            <a:normAutofit/>
          </a:bodyPr>
          <a:lstStyle/>
          <a:p>
            <a:pPr algn="l"/>
            <a:r>
              <a:rPr lang="es-ES" sz="5000" dirty="0"/>
              <a:t>Contando historias con datos</a:t>
            </a:r>
            <a:endParaRPr lang="es-MX" sz="5000" dirty="0"/>
          </a:p>
        </p:txBody>
      </p:sp>
      <p:sp>
        <p:nvSpPr>
          <p:cNvPr id="6" name="CuadroTexto 5">
            <a:extLst>
              <a:ext uri="{FF2B5EF4-FFF2-40B4-BE49-F238E27FC236}">
                <a16:creationId xmlns:a16="http://schemas.microsoft.com/office/drawing/2014/main" id="{EAE46484-4EFC-492F-A9D5-162E3764AB29}"/>
              </a:ext>
            </a:extLst>
          </p:cNvPr>
          <p:cNvSpPr txBox="1"/>
          <p:nvPr/>
        </p:nvSpPr>
        <p:spPr>
          <a:xfrm>
            <a:off x="194553" y="1809348"/>
            <a:ext cx="11789923" cy="1200329"/>
          </a:xfrm>
          <a:prstGeom prst="rect">
            <a:avLst/>
          </a:prstGeom>
          <a:noFill/>
        </p:spPr>
        <p:txBody>
          <a:bodyPr wrap="square" rtlCol="0">
            <a:spAutoFit/>
          </a:bodyPr>
          <a:lstStyle/>
          <a:p>
            <a:pPr algn="just"/>
            <a:r>
              <a:rPr lang="es-MX" sz="2400" dirty="0"/>
              <a:t>El tema central de la historia a contar se va a enfocar en caracterizar el proceso de selección de los aspirantes a la Maestría en Ciencia de Datos de la Universidad de Sonora, desde su inicio en el 2020 hasta el presente 2023; y la heterogeneidad de los aceptados.</a:t>
            </a:r>
          </a:p>
        </p:txBody>
      </p:sp>
      <p:pic>
        <p:nvPicPr>
          <p:cNvPr id="12" name="Imagen 11">
            <a:extLst>
              <a:ext uri="{FF2B5EF4-FFF2-40B4-BE49-F238E27FC236}">
                <a16:creationId xmlns:a16="http://schemas.microsoft.com/office/drawing/2014/main" id="{8D570C13-C7E4-4AB0-A7C6-AB626D6FA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9334" y="160256"/>
            <a:ext cx="952500" cy="952500"/>
          </a:xfrm>
          <a:prstGeom prst="rect">
            <a:avLst/>
          </a:prstGeom>
        </p:spPr>
      </p:pic>
      <p:sp>
        <p:nvSpPr>
          <p:cNvPr id="3" name="CuadroTexto 2">
            <a:extLst>
              <a:ext uri="{FF2B5EF4-FFF2-40B4-BE49-F238E27FC236}">
                <a16:creationId xmlns:a16="http://schemas.microsoft.com/office/drawing/2014/main" id="{4A2F5A7A-98E0-44E5-8886-931EFFF118F5}"/>
              </a:ext>
            </a:extLst>
          </p:cNvPr>
          <p:cNvSpPr txBox="1"/>
          <p:nvPr/>
        </p:nvSpPr>
        <p:spPr>
          <a:xfrm>
            <a:off x="207524" y="1130602"/>
            <a:ext cx="10483174" cy="553998"/>
          </a:xfrm>
          <a:prstGeom prst="rect">
            <a:avLst/>
          </a:prstGeom>
          <a:noFill/>
        </p:spPr>
        <p:txBody>
          <a:bodyPr wrap="square" rtlCol="0">
            <a:spAutoFit/>
          </a:bodyPr>
          <a:lstStyle/>
          <a:p>
            <a:r>
              <a:rPr lang="es-ES" sz="3000" dirty="0"/>
              <a:t>Tema central:</a:t>
            </a:r>
            <a:endParaRPr lang="es-MX" sz="3000" dirty="0"/>
          </a:p>
        </p:txBody>
      </p:sp>
      <p:sp>
        <p:nvSpPr>
          <p:cNvPr id="11" name="CuadroTexto 10">
            <a:extLst>
              <a:ext uri="{FF2B5EF4-FFF2-40B4-BE49-F238E27FC236}">
                <a16:creationId xmlns:a16="http://schemas.microsoft.com/office/drawing/2014/main" id="{8383E6AB-0F48-494C-94AD-FD2CEC7B13A8}"/>
              </a:ext>
            </a:extLst>
          </p:cNvPr>
          <p:cNvSpPr txBox="1"/>
          <p:nvPr/>
        </p:nvSpPr>
        <p:spPr>
          <a:xfrm>
            <a:off x="191308" y="3858644"/>
            <a:ext cx="11789923" cy="1200329"/>
          </a:xfrm>
          <a:prstGeom prst="rect">
            <a:avLst/>
          </a:prstGeom>
          <a:noFill/>
        </p:spPr>
        <p:txBody>
          <a:bodyPr wrap="square" rtlCol="0">
            <a:spAutoFit/>
          </a:bodyPr>
          <a:lstStyle/>
          <a:p>
            <a:pPr algn="just"/>
            <a:r>
              <a:rPr lang="es-MX" sz="2400" dirty="0"/>
              <a:t>SIPO UNISON. Contiene datos sociodemográficos de los aspirantes tales como: la edad, nacionalidad, sexo, estado civil, número de hijos. Datos académicos tales como la titulación y experiencia laboral de los aspirantes; y finalmente el status del aspirante, así como su id.</a:t>
            </a:r>
          </a:p>
        </p:txBody>
      </p:sp>
      <p:sp>
        <p:nvSpPr>
          <p:cNvPr id="13" name="CuadroTexto 12">
            <a:extLst>
              <a:ext uri="{FF2B5EF4-FFF2-40B4-BE49-F238E27FC236}">
                <a16:creationId xmlns:a16="http://schemas.microsoft.com/office/drawing/2014/main" id="{829F8802-D01E-4718-A705-5FFD321FCD70}"/>
              </a:ext>
            </a:extLst>
          </p:cNvPr>
          <p:cNvSpPr txBox="1"/>
          <p:nvPr/>
        </p:nvSpPr>
        <p:spPr>
          <a:xfrm>
            <a:off x="204279" y="3179898"/>
            <a:ext cx="10483174" cy="553998"/>
          </a:xfrm>
          <a:prstGeom prst="rect">
            <a:avLst/>
          </a:prstGeom>
          <a:noFill/>
        </p:spPr>
        <p:txBody>
          <a:bodyPr wrap="square" rtlCol="0">
            <a:spAutoFit/>
          </a:bodyPr>
          <a:lstStyle/>
          <a:p>
            <a:r>
              <a:rPr lang="es-ES" sz="3000" dirty="0"/>
              <a:t>Fuente de los datos:</a:t>
            </a:r>
            <a:endParaRPr lang="es-MX" sz="3000" dirty="0"/>
          </a:p>
        </p:txBody>
      </p:sp>
      <p:sp>
        <p:nvSpPr>
          <p:cNvPr id="15" name="CuadroTexto 14">
            <a:extLst>
              <a:ext uri="{FF2B5EF4-FFF2-40B4-BE49-F238E27FC236}">
                <a16:creationId xmlns:a16="http://schemas.microsoft.com/office/drawing/2014/main" id="{AA8B5077-4F7F-485E-AC6B-BA24EDA4428A}"/>
              </a:ext>
            </a:extLst>
          </p:cNvPr>
          <p:cNvSpPr txBox="1"/>
          <p:nvPr/>
        </p:nvSpPr>
        <p:spPr>
          <a:xfrm>
            <a:off x="188065" y="5839855"/>
            <a:ext cx="11789923" cy="461665"/>
          </a:xfrm>
          <a:prstGeom prst="rect">
            <a:avLst/>
          </a:prstGeom>
          <a:noFill/>
        </p:spPr>
        <p:txBody>
          <a:bodyPr wrap="square" rtlCol="0">
            <a:spAutoFit/>
          </a:bodyPr>
          <a:lstStyle/>
          <a:p>
            <a:pPr algn="just"/>
            <a:r>
              <a:rPr lang="es-MX" sz="2400" dirty="0"/>
              <a:t>Limitada a las relaciones entre los aspirantes y los aceptados, en función variables dadas.</a:t>
            </a:r>
          </a:p>
        </p:txBody>
      </p:sp>
      <p:sp>
        <p:nvSpPr>
          <p:cNvPr id="16" name="CuadroTexto 15">
            <a:extLst>
              <a:ext uri="{FF2B5EF4-FFF2-40B4-BE49-F238E27FC236}">
                <a16:creationId xmlns:a16="http://schemas.microsoft.com/office/drawing/2014/main" id="{C54C1B50-AC8E-4C19-A42B-A33733B0836F}"/>
              </a:ext>
            </a:extLst>
          </p:cNvPr>
          <p:cNvSpPr txBox="1"/>
          <p:nvPr/>
        </p:nvSpPr>
        <p:spPr>
          <a:xfrm>
            <a:off x="201036" y="5161109"/>
            <a:ext cx="10483174" cy="553998"/>
          </a:xfrm>
          <a:prstGeom prst="rect">
            <a:avLst/>
          </a:prstGeom>
          <a:noFill/>
        </p:spPr>
        <p:txBody>
          <a:bodyPr wrap="square" rtlCol="0">
            <a:spAutoFit/>
          </a:bodyPr>
          <a:lstStyle/>
          <a:p>
            <a:r>
              <a:rPr lang="es-ES" sz="3000" dirty="0"/>
              <a:t>Delimitación:</a:t>
            </a:r>
            <a:endParaRPr lang="es-MX" sz="3000" dirty="0"/>
          </a:p>
        </p:txBody>
      </p:sp>
    </p:spTree>
    <p:extLst>
      <p:ext uri="{BB962C8B-B14F-4D97-AF65-F5344CB8AC3E}">
        <p14:creationId xmlns:p14="http://schemas.microsoft.com/office/powerpoint/2010/main" val="1333631309"/>
      </p:ext>
    </p:extLst>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F21FB-CECB-416D-B612-F2151A743DD6}"/>
              </a:ext>
            </a:extLst>
          </p:cNvPr>
          <p:cNvSpPr>
            <a:spLocks noGrp="1"/>
          </p:cNvSpPr>
          <p:nvPr>
            <p:ph type="ctrTitle"/>
          </p:nvPr>
        </p:nvSpPr>
        <p:spPr>
          <a:xfrm>
            <a:off x="184826" y="111574"/>
            <a:ext cx="10483174" cy="970388"/>
          </a:xfrm>
        </p:spPr>
        <p:txBody>
          <a:bodyPr>
            <a:normAutofit/>
          </a:bodyPr>
          <a:lstStyle/>
          <a:p>
            <a:pPr algn="l"/>
            <a:r>
              <a:rPr lang="es-ES" sz="5000" dirty="0"/>
              <a:t>Contando historias con datos</a:t>
            </a:r>
            <a:endParaRPr lang="es-MX" sz="5000" dirty="0"/>
          </a:p>
        </p:txBody>
      </p:sp>
      <p:sp>
        <p:nvSpPr>
          <p:cNvPr id="6" name="CuadroTexto 5">
            <a:extLst>
              <a:ext uri="{FF2B5EF4-FFF2-40B4-BE49-F238E27FC236}">
                <a16:creationId xmlns:a16="http://schemas.microsoft.com/office/drawing/2014/main" id="{EAE46484-4EFC-492F-A9D5-162E3764AB29}"/>
              </a:ext>
            </a:extLst>
          </p:cNvPr>
          <p:cNvSpPr txBox="1"/>
          <p:nvPr/>
        </p:nvSpPr>
        <p:spPr>
          <a:xfrm>
            <a:off x="194553" y="1809348"/>
            <a:ext cx="11789923" cy="4154984"/>
          </a:xfrm>
          <a:prstGeom prst="rect">
            <a:avLst/>
          </a:prstGeom>
          <a:noFill/>
        </p:spPr>
        <p:txBody>
          <a:bodyPr wrap="square" rtlCol="0">
            <a:spAutoFit/>
          </a:bodyPr>
          <a:lstStyle/>
          <a:p>
            <a:pPr algn="just"/>
            <a:r>
              <a:rPr lang="es-MX" sz="2400" dirty="0"/>
              <a:t>Durante el proceso de selección de aplicantes a la maestría en Ciencia de Datos de la Universidad de Sonora, se aspira a que el conjunto de estudiantes seleccionados o aceptados sea: el que mejor desempeño tenga, que represente de la forma más acertada a la población total de aplicantes y que sea lo más heterogénea posible. Ante esto, una problemática que se tiene es: ¿Los criterios actuales de evaluación están admitiendo un grupo de estudiantes con estas características?</a:t>
            </a:r>
          </a:p>
          <a:p>
            <a:pPr algn="just"/>
            <a:r>
              <a:rPr lang="es-MX" sz="2400" dirty="0"/>
              <a:t>Para analizar este dilema, se tienen disponibles los datos de aplicantes a la maestría en Ciencia de Datos de los últimos cuatro años. De estos datos, se seleccionaron características como sexo, edad y promedio de licenciatura.</a:t>
            </a:r>
          </a:p>
          <a:p>
            <a:pPr algn="just"/>
            <a:r>
              <a:rPr lang="es-MX" sz="2400" dirty="0"/>
              <a:t>La historia que intentamos contar se va a enfocar en estudiar las relaciones entre los aspirantes y los aceptados, en función variables dadas.</a:t>
            </a:r>
          </a:p>
        </p:txBody>
      </p:sp>
      <p:pic>
        <p:nvPicPr>
          <p:cNvPr id="12" name="Imagen 11">
            <a:extLst>
              <a:ext uri="{FF2B5EF4-FFF2-40B4-BE49-F238E27FC236}">
                <a16:creationId xmlns:a16="http://schemas.microsoft.com/office/drawing/2014/main" id="{8D570C13-C7E4-4AB0-A7C6-AB626D6FA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9334" y="160256"/>
            <a:ext cx="952500" cy="952500"/>
          </a:xfrm>
          <a:prstGeom prst="rect">
            <a:avLst/>
          </a:prstGeom>
        </p:spPr>
      </p:pic>
      <p:sp>
        <p:nvSpPr>
          <p:cNvPr id="3" name="CuadroTexto 2">
            <a:extLst>
              <a:ext uri="{FF2B5EF4-FFF2-40B4-BE49-F238E27FC236}">
                <a16:creationId xmlns:a16="http://schemas.microsoft.com/office/drawing/2014/main" id="{4A2F5A7A-98E0-44E5-8886-931EFFF118F5}"/>
              </a:ext>
            </a:extLst>
          </p:cNvPr>
          <p:cNvSpPr txBox="1"/>
          <p:nvPr/>
        </p:nvSpPr>
        <p:spPr>
          <a:xfrm>
            <a:off x="207524" y="1130602"/>
            <a:ext cx="10483174" cy="553998"/>
          </a:xfrm>
          <a:prstGeom prst="rect">
            <a:avLst/>
          </a:prstGeom>
          <a:noFill/>
        </p:spPr>
        <p:txBody>
          <a:bodyPr wrap="square" rtlCol="0">
            <a:spAutoFit/>
          </a:bodyPr>
          <a:lstStyle/>
          <a:p>
            <a:r>
              <a:rPr lang="es-ES" sz="3000" dirty="0"/>
              <a:t>Arco narrativo:</a:t>
            </a:r>
            <a:endParaRPr lang="es-MX" sz="3000" dirty="0"/>
          </a:p>
        </p:txBody>
      </p:sp>
    </p:spTree>
    <p:extLst>
      <p:ext uri="{BB962C8B-B14F-4D97-AF65-F5344CB8AC3E}">
        <p14:creationId xmlns:p14="http://schemas.microsoft.com/office/powerpoint/2010/main" val="3720230570"/>
      </p:ext>
    </p:extLst>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F21FB-CECB-416D-B612-F2151A743DD6}"/>
              </a:ext>
            </a:extLst>
          </p:cNvPr>
          <p:cNvSpPr>
            <a:spLocks noGrp="1"/>
          </p:cNvSpPr>
          <p:nvPr>
            <p:ph type="ctrTitle"/>
          </p:nvPr>
        </p:nvSpPr>
        <p:spPr>
          <a:xfrm>
            <a:off x="184826" y="111574"/>
            <a:ext cx="10483174" cy="970388"/>
          </a:xfrm>
        </p:spPr>
        <p:txBody>
          <a:bodyPr>
            <a:normAutofit/>
          </a:bodyPr>
          <a:lstStyle/>
          <a:p>
            <a:pPr algn="l"/>
            <a:r>
              <a:rPr lang="es-ES" sz="5000" dirty="0"/>
              <a:t>Contando historias con datos</a:t>
            </a:r>
            <a:endParaRPr lang="es-MX" sz="5000" dirty="0"/>
          </a:p>
        </p:txBody>
      </p:sp>
      <p:sp>
        <p:nvSpPr>
          <p:cNvPr id="6" name="CuadroTexto 5">
            <a:extLst>
              <a:ext uri="{FF2B5EF4-FFF2-40B4-BE49-F238E27FC236}">
                <a16:creationId xmlns:a16="http://schemas.microsoft.com/office/drawing/2014/main" id="{EAE46484-4EFC-492F-A9D5-162E3764AB29}"/>
              </a:ext>
            </a:extLst>
          </p:cNvPr>
          <p:cNvSpPr txBox="1"/>
          <p:nvPr/>
        </p:nvSpPr>
        <p:spPr>
          <a:xfrm>
            <a:off x="194553" y="1809348"/>
            <a:ext cx="11789923" cy="4524315"/>
          </a:xfrm>
          <a:prstGeom prst="rect">
            <a:avLst/>
          </a:prstGeom>
          <a:noFill/>
        </p:spPr>
        <p:txBody>
          <a:bodyPr wrap="square" rtlCol="0">
            <a:spAutoFit/>
          </a:bodyPr>
          <a:lstStyle/>
          <a:p>
            <a:pPr algn="just"/>
            <a:r>
              <a:rPr lang="es-MX" sz="2400" dirty="0"/>
              <a:t>Durante el análisis de los datos se encontraron diferencias notables entre los aspirantes no aceptados y los aceptados, entre las cuales se encuentran que:</a:t>
            </a:r>
          </a:p>
          <a:p>
            <a:pPr algn="just"/>
            <a:r>
              <a:rPr lang="es-MX" sz="2400" dirty="0"/>
              <a:t>El promedio mínimo de los aceptados resultó ser de 75 puntos. La edad máxima de 51 años, mientras que predominaron los adultos jóvenes en el grupo de aceptados. El máximo de experiencia fue de 17 años, mientras que predominaron los aceptados con experiencia laboral entre 0 y 5 años. La proporción de mujeres aceptadas resultó ser curiosamente mayor que la proporción de hombres aceptados, aunque en cuanto a la cantidad predominaron siempre los hombres en todo el proceso. Y de forma similar se observó un predominio de los estudiantes nacionales.</a:t>
            </a:r>
          </a:p>
          <a:p>
            <a:pPr algn="just"/>
            <a:r>
              <a:rPr lang="es-MX" sz="2400" dirty="0"/>
              <a:t>Todos estos resultados se tabularon en forma de gráficos y tablas. Encontrando finalmente a partir de la generación de un KPI que resumiera todos estos aspectos que existió una media de 66 puntos para los no aceptados y de 71 para los aceptados.</a:t>
            </a:r>
          </a:p>
        </p:txBody>
      </p:sp>
      <p:pic>
        <p:nvPicPr>
          <p:cNvPr id="12" name="Imagen 11">
            <a:extLst>
              <a:ext uri="{FF2B5EF4-FFF2-40B4-BE49-F238E27FC236}">
                <a16:creationId xmlns:a16="http://schemas.microsoft.com/office/drawing/2014/main" id="{8D570C13-C7E4-4AB0-A7C6-AB626D6FA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9334" y="160256"/>
            <a:ext cx="952500" cy="952500"/>
          </a:xfrm>
          <a:prstGeom prst="rect">
            <a:avLst/>
          </a:prstGeom>
        </p:spPr>
      </p:pic>
      <p:sp>
        <p:nvSpPr>
          <p:cNvPr id="3" name="CuadroTexto 2">
            <a:extLst>
              <a:ext uri="{FF2B5EF4-FFF2-40B4-BE49-F238E27FC236}">
                <a16:creationId xmlns:a16="http://schemas.microsoft.com/office/drawing/2014/main" id="{4A2F5A7A-98E0-44E5-8886-931EFFF118F5}"/>
              </a:ext>
            </a:extLst>
          </p:cNvPr>
          <p:cNvSpPr txBox="1"/>
          <p:nvPr/>
        </p:nvSpPr>
        <p:spPr>
          <a:xfrm>
            <a:off x="207524" y="1130602"/>
            <a:ext cx="10483174" cy="553998"/>
          </a:xfrm>
          <a:prstGeom prst="rect">
            <a:avLst/>
          </a:prstGeom>
          <a:noFill/>
        </p:spPr>
        <p:txBody>
          <a:bodyPr wrap="square" rtlCol="0">
            <a:spAutoFit/>
          </a:bodyPr>
          <a:lstStyle/>
          <a:p>
            <a:r>
              <a:rPr lang="es-ES" sz="3000" dirty="0"/>
              <a:t>Arco narrativo:</a:t>
            </a:r>
            <a:endParaRPr lang="es-MX" sz="3000" dirty="0"/>
          </a:p>
        </p:txBody>
      </p:sp>
    </p:spTree>
    <p:extLst>
      <p:ext uri="{BB962C8B-B14F-4D97-AF65-F5344CB8AC3E}">
        <p14:creationId xmlns:p14="http://schemas.microsoft.com/office/powerpoint/2010/main" val="1116964211"/>
      </p:ext>
    </p:extLst>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F21FB-CECB-416D-B612-F2151A743DD6}"/>
              </a:ext>
            </a:extLst>
          </p:cNvPr>
          <p:cNvSpPr>
            <a:spLocks noGrp="1"/>
          </p:cNvSpPr>
          <p:nvPr>
            <p:ph type="ctrTitle"/>
          </p:nvPr>
        </p:nvSpPr>
        <p:spPr>
          <a:xfrm>
            <a:off x="184826" y="111574"/>
            <a:ext cx="10483174" cy="970388"/>
          </a:xfrm>
        </p:spPr>
        <p:txBody>
          <a:bodyPr>
            <a:normAutofit/>
          </a:bodyPr>
          <a:lstStyle/>
          <a:p>
            <a:pPr algn="l"/>
            <a:r>
              <a:rPr lang="es-ES" sz="5000" dirty="0"/>
              <a:t>Contando historias con datos</a:t>
            </a:r>
            <a:endParaRPr lang="es-MX" sz="5000" dirty="0"/>
          </a:p>
        </p:txBody>
      </p:sp>
      <p:pic>
        <p:nvPicPr>
          <p:cNvPr id="12" name="Imagen 11">
            <a:extLst>
              <a:ext uri="{FF2B5EF4-FFF2-40B4-BE49-F238E27FC236}">
                <a16:creationId xmlns:a16="http://schemas.microsoft.com/office/drawing/2014/main" id="{8D570C13-C7E4-4AB0-A7C6-AB626D6FA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9334" y="160256"/>
            <a:ext cx="952500" cy="952500"/>
          </a:xfrm>
          <a:prstGeom prst="rect">
            <a:avLst/>
          </a:prstGeom>
        </p:spPr>
      </p:pic>
      <p:sp>
        <p:nvSpPr>
          <p:cNvPr id="3" name="CuadroTexto 2">
            <a:extLst>
              <a:ext uri="{FF2B5EF4-FFF2-40B4-BE49-F238E27FC236}">
                <a16:creationId xmlns:a16="http://schemas.microsoft.com/office/drawing/2014/main" id="{4A2F5A7A-98E0-44E5-8886-931EFFF118F5}"/>
              </a:ext>
            </a:extLst>
          </p:cNvPr>
          <p:cNvSpPr txBox="1"/>
          <p:nvPr/>
        </p:nvSpPr>
        <p:spPr>
          <a:xfrm>
            <a:off x="207524" y="1130602"/>
            <a:ext cx="10483174" cy="553998"/>
          </a:xfrm>
          <a:prstGeom prst="rect">
            <a:avLst/>
          </a:prstGeom>
          <a:noFill/>
        </p:spPr>
        <p:txBody>
          <a:bodyPr wrap="square" rtlCol="0">
            <a:spAutoFit/>
          </a:bodyPr>
          <a:lstStyle/>
          <a:p>
            <a:r>
              <a:rPr lang="es-ES" sz="3000" dirty="0"/>
              <a:t>KPI: </a:t>
            </a:r>
            <a:r>
              <a:rPr lang="es-MX" sz="3000" dirty="0"/>
              <a:t>Índice de Aprobación de los aspirantes (IA-A):</a:t>
            </a:r>
          </a:p>
        </p:txBody>
      </p:sp>
      <p:pic>
        <p:nvPicPr>
          <p:cNvPr id="7" name="Imagen 6">
            <a:extLst>
              <a:ext uri="{FF2B5EF4-FFF2-40B4-BE49-F238E27FC236}">
                <a16:creationId xmlns:a16="http://schemas.microsoft.com/office/drawing/2014/main" id="{8FAA2BD7-C264-4680-87F4-334E69CBB882}"/>
              </a:ext>
            </a:extLst>
          </p:cNvPr>
          <p:cNvPicPr/>
          <p:nvPr/>
        </p:nvPicPr>
        <p:blipFill rotWithShape="1">
          <a:blip r:embed="rId3">
            <a:extLst>
              <a:ext uri="{28A0092B-C50C-407E-A947-70E740481C1C}">
                <a14:useLocalDpi xmlns:a14="http://schemas.microsoft.com/office/drawing/2010/main" val="0"/>
              </a:ext>
            </a:extLst>
          </a:blip>
          <a:srcRect l="6818" t="6308" r="2192" b="13692"/>
          <a:stretch/>
        </p:blipFill>
        <p:spPr bwMode="auto">
          <a:xfrm>
            <a:off x="1939336" y="1840243"/>
            <a:ext cx="8728664" cy="47219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6819396"/>
      </p:ext>
    </p:extLst>
  </p:cSld>
  <p:clrMapOvr>
    <a:masterClrMapping/>
  </p:clrMapOvr>
  <p:transition spd="slow">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96A85BE2-CD09-4772-B20E-431EF816CE57}"/>
              </a:ext>
            </a:extLst>
          </p:cNvPr>
          <p:cNvPicPr/>
          <p:nvPr/>
        </p:nvPicPr>
        <p:blipFill rotWithShape="1">
          <a:blip r:embed="rId2">
            <a:extLst>
              <a:ext uri="{28A0092B-C50C-407E-A947-70E740481C1C}">
                <a14:useLocalDpi xmlns:a14="http://schemas.microsoft.com/office/drawing/2010/main" val="0"/>
              </a:ext>
            </a:extLst>
          </a:blip>
          <a:srcRect l="8048" t="6462" r="905" b="14456"/>
          <a:stretch/>
        </p:blipFill>
        <p:spPr bwMode="auto">
          <a:xfrm>
            <a:off x="1939336" y="1840243"/>
            <a:ext cx="8832186" cy="4721908"/>
          </a:xfrm>
          <a:prstGeom prst="rect">
            <a:avLst/>
          </a:prstGeom>
          <a:ln>
            <a:noFill/>
          </a:ln>
          <a:extLst>
            <a:ext uri="{53640926-AAD7-44D8-BBD7-CCE9431645EC}">
              <a14:shadowObscured xmlns:a14="http://schemas.microsoft.com/office/drawing/2010/main"/>
            </a:ext>
          </a:extLst>
        </p:spPr>
      </p:pic>
      <p:sp>
        <p:nvSpPr>
          <p:cNvPr id="2" name="Título 1">
            <a:extLst>
              <a:ext uri="{FF2B5EF4-FFF2-40B4-BE49-F238E27FC236}">
                <a16:creationId xmlns:a16="http://schemas.microsoft.com/office/drawing/2014/main" id="{D5DF21FB-CECB-416D-B612-F2151A743DD6}"/>
              </a:ext>
            </a:extLst>
          </p:cNvPr>
          <p:cNvSpPr>
            <a:spLocks noGrp="1"/>
          </p:cNvSpPr>
          <p:nvPr>
            <p:ph type="ctrTitle"/>
          </p:nvPr>
        </p:nvSpPr>
        <p:spPr>
          <a:xfrm>
            <a:off x="184826" y="111574"/>
            <a:ext cx="10483174" cy="970388"/>
          </a:xfrm>
        </p:spPr>
        <p:txBody>
          <a:bodyPr>
            <a:normAutofit/>
          </a:bodyPr>
          <a:lstStyle/>
          <a:p>
            <a:pPr algn="l"/>
            <a:r>
              <a:rPr lang="es-ES" sz="5000" dirty="0"/>
              <a:t>Contando historias con datos</a:t>
            </a:r>
            <a:endParaRPr lang="es-MX" sz="5000" dirty="0"/>
          </a:p>
        </p:txBody>
      </p:sp>
      <p:pic>
        <p:nvPicPr>
          <p:cNvPr id="12" name="Imagen 11">
            <a:extLst>
              <a:ext uri="{FF2B5EF4-FFF2-40B4-BE49-F238E27FC236}">
                <a16:creationId xmlns:a16="http://schemas.microsoft.com/office/drawing/2014/main" id="{8D570C13-C7E4-4AB0-A7C6-AB626D6FA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9334" y="160256"/>
            <a:ext cx="952500" cy="952500"/>
          </a:xfrm>
          <a:prstGeom prst="rect">
            <a:avLst/>
          </a:prstGeom>
        </p:spPr>
      </p:pic>
      <p:sp>
        <p:nvSpPr>
          <p:cNvPr id="3" name="CuadroTexto 2">
            <a:extLst>
              <a:ext uri="{FF2B5EF4-FFF2-40B4-BE49-F238E27FC236}">
                <a16:creationId xmlns:a16="http://schemas.microsoft.com/office/drawing/2014/main" id="{4A2F5A7A-98E0-44E5-8886-931EFFF118F5}"/>
              </a:ext>
            </a:extLst>
          </p:cNvPr>
          <p:cNvSpPr txBox="1"/>
          <p:nvPr/>
        </p:nvSpPr>
        <p:spPr>
          <a:xfrm>
            <a:off x="207524" y="1130602"/>
            <a:ext cx="10483174" cy="553998"/>
          </a:xfrm>
          <a:prstGeom prst="rect">
            <a:avLst/>
          </a:prstGeom>
          <a:noFill/>
        </p:spPr>
        <p:txBody>
          <a:bodyPr wrap="square" rtlCol="0">
            <a:spAutoFit/>
          </a:bodyPr>
          <a:lstStyle/>
          <a:p>
            <a:r>
              <a:rPr lang="es-ES" sz="3000" dirty="0"/>
              <a:t>KPI: </a:t>
            </a:r>
            <a:r>
              <a:rPr lang="es-MX" sz="3000" dirty="0"/>
              <a:t>Serie de tiempo de promedios de Licenciatura.</a:t>
            </a:r>
          </a:p>
        </p:txBody>
      </p:sp>
    </p:spTree>
    <p:extLst>
      <p:ext uri="{BB962C8B-B14F-4D97-AF65-F5344CB8AC3E}">
        <p14:creationId xmlns:p14="http://schemas.microsoft.com/office/powerpoint/2010/main" val="4133951783"/>
      </p:ext>
    </p:extLst>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F21FB-CECB-416D-B612-F2151A743DD6}"/>
              </a:ext>
            </a:extLst>
          </p:cNvPr>
          <p:cNvSpPr>
            <a:spLocks noGrp="1"/>
          </p:cNvSpPr>
          <p:nvPr>
            <p:ph type="ctrTitle"/>
          </p:nvPr>
        </p:nvSpPr>
        <p:spPr>
          <a:xfrm>
            <a:off x="184826" y="111574"/>
            <a:ext cx="10483174" cy="970388"/>
          </a:xfrm>
        </p:spPr>
        <p:txBody>
          <a:bodyPr>
            <a:normAutofit/>
          </a:bodyPr>
          <a:lstStyle/>
          <a:p>
            <a:pPr algn="l"/>
            <a:r>
              <a:rPr lang="es-ES" sz="5000" dirty="0"/>
              <a:t>Contando historias con datos</a:t>
            </a:r>
            <a:endParaRPr lang="es-MX" sz="5000" dirty="0"/>
          </a:p>
        </p:txBody>
      </p:sp>
      <p:pic>
        <p:nvPicPr>
          <p:cNvPr id="12" name="Imagen 11">
            <a:extLst>
              <a:ext uri="{FF2B5EF4-FFF2-40B4-BE49-F238E27FC236}">
                <a16:creationId xmlns:a16="http://schemas.microsoft.com/office/drawing/2014/main" id="{8D570C13-C7E4-4AB0-A7C6-AB626D6FA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9334" y="160256"/>
            <a:ext cx="952500" cy="952500"/>
          </a:xfrm>
          <a:prstGeom prst="rect">
            <a:avLst/>
          </a:prstGeom>
        </p:spPr>
      </p:pic>
      <p:sp>
        <p:nvSpPr>
          <p:cNvPr id="3" name="CuadroTexto 2">
            <a:extLst>
              <a:ext uri="{FF2B5EF4-FFF2-40B4-BE49-F238E27FC236}">
                <a16:creationId xmlns:a16="http://schemas.microsoft.com/office/drawing/2014/main" id="{4A2F5A7A-98E0-44E5-8886-931EFFF118F5}"/>
              </a:ext>
            </a:extLst>
          </p:cNvPr>
          <p:cNvSpPr txBox="1"/>
          <p:nvPr/>
        </p:nvSpPr>
        <p:spPr>
          <a:xfrm>
            <a:off x="207524" y="1130602"/>
            <a:ext cx="10483174" cy="553998"/>
          </a:xfrm>
          <a:prstGeom prst="rect">
            <a:avLst/>
          </a:prstGeom>
          <a:noFill/>
        </p:spPr>
        <p:txBody>
          <a:bodyPr wrap="square" rtlCol="0">
            <a:spAutoFit/>
          </a:bodyPr>
          <a:lstStyle/>
          <a:p>
            <a:r>
              <a:rPr lang="es-ES" sz="3000" dirty="0"/>
              <a:t>KPI: </a:t>
            </a:r>
            <a:r>
              <a:rPr lang="es-MX" sz="3000" dirty="0"/>
              <a:t>Proporción estudiantes extranjeros y nacionales.</a:t>
            </a:r>
          </a:p>
        </p:txBody>
      </p:sp>
      <p:pic>
        <p:nvPicPr>
          <p:cNvPr id="6" name="Imagen 5">
            <a:extLst>
              <a:ext uri="{FF2B5EF4-FFF2-40B4-BE49-F238E27FC236}">
                <a16:creationId xmlns:a16="http://schemas.microsoft.com/office/drawing/2014/main" id="{692290B5-BB2B-4AC3-8A22-A3F594E84BCF}"/>
              </a:ext>
            </a:extLst>
          </p:cNvPr>
          <p:cNvPicPr/>
          <p:nvPr/>
        </p:nvPicPr>
        <p:blipFill>
          <a:blip r:embed="rId3">
            <a:extLst>
              <a:ext uri="{28A0092B-C50C-407E-A947-70E740481C1C}">
                <a14:useLocalDpi xmlns:a14="http://schemas.microsoft.com/office/drawing/2010/main" val="0"/>
              </a:ext>
            </a:extLst>
          </a:blip>
          <a:stretch>
            <a:fillRect/>
          </a:stretch>
        </p:blipFill>
        <p:spPr>
          <a:xfrm>
            <a:off x="3049841" y="1909209"/>
            <a:ext cx="5299955" cy="4598595"/>
          </a:xfrm>
          <a:prstGeom prst="rect">
            <a:avLst/>
          </a:prstGeom>
        </p:spPr>
      </p:pic>
    </p:spTree>
    <p:extLst>
      <p:ext uri="{BB962C8B-B14F-4D97-AF65-F5344CB8AC3E}">
        <p14:creationId xmlns:p14="http://schemas.microsoft.com/office/powerpoint/2010/main" val="2022670820"/>
      </p:ext>
    </p:extLst>
  </p:cSld>
  <p:clrMapOvr>
    <a:masterClrMapping/>
  </p:clrMapOvr>
  <p:transition spd="slow">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F21FB-CECB-416D-B612-F2151A743DD6}"/>
              </a:ext>
            </a:extLst>
          </p:cNvPr>
          <p:cNvSpPr>
            <a:spLocks noGrp="1"/>
          </p:cNvSpPr>
          <p:nvPr>
            <p:ph type="ctrTitle"/>
          </p:nvPr>
        </p:nvSpPr>
        <p:spPr>
          <a:xfrm>
            <a:off x="184826" y="111574"/>
            <a:ext cx="10483174" cy="970388"/>
          </a:xfrm>
        </p:spPr>
        <p:txBody>
          <a:bodyPr>
            <a:normAutofit/>
          </a:bodyPr>
          <a:lstStyle/>
          <a:p>
            <a:pPr algn="l"/>
            <a:r>
              <a:rPr lang="es-ES" sz="5000" dirty="0"/>
              <a:t>Contando historias con datos</a:t>
            </a:r>
            <a:endParaRPr lang="es-MX" sz="5000" dirty="0"/>
          </a:p>
        </p:txBody>
      </p:sp>
      <p:pic>
        <p:nvPicPr>
          <p:cNvPr id="12" name="Imagen 11">
            <a:extLst>
              <a:ext uri="{FF2B5EF4-FFF2-40B4-BE49-F238E27FC236}">
                <a16:creationId xmlns:a16="http://schemas.microsoft.com/office/drawing/2014/main" id="{8D570C13-C7E4-4AB0-A7C6-AB626D6FA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9334" y="160256"/>
            <a:ext cx="952500" cy="952500"/>
          </a:xfrm>
          <a:prstGeom prst="rect">
            <a:avLst/>
          </a:prstGeom>
        </p:spPr>
      </p:pic>
      <p:sp>
        <p:nvSpPr>
          <p:cNvPr id="3" name="CuadroTexto 2">
            <a:extLst>
              <a:ext uri="{FF2B5EF4-FFF2-40B4-BE49-F238E27FC236}">
                <a16:creationId xmlns:a16="http://schemas.microsoft.com/office/drawing/2014/main" id="{4A2F5A7A-98E0-44E5-8886-931EFFF118F5}"/>
              </a:ext>
            </a:extLst>
          </p:cNvPr>
          <p:cNvSpPr txBox="1"/>
          <p:nvPr/>
        </p:nvSpPr>
        <p:spPr>
          <a:xfrm>
            <a:off x="207524" y="1130602"/>
            <a:ext cx="10483174" cy="553998"/>
          </a:xfrm>
          <a:prstGeom prst="rect">
            <a:avLst/>
          </a:prstGeom>
          <a:noFill/>
        </p:spPr>
        <p:txBody>
          <a:bodyPr wrap="square" rtlCol="0">
            <a:spAutoFit/>
          </a:bodyPr>
          <a:lstStyle/>
          <a:p>
            <a:r>
              <a:rPr lang="es-ES" sz="3000" dirty="0"/>
              <a:t>KPI: </a:t>
            </a:r>
            <a:r>
              <a:rPr lang="es-MX" sz="3000" dirty="0"/>
              <a:t>Proporción de Mujeres aceptadas.</a:t>
            </a:r>
          </a:p>
        </p:txBody>
      </p:sp>
      <p:pic>
        <p:nvPicPr>
          <p:cNvPr id="7" name="Imagen 6">
            <a:extLst>
              <a:ext uri="{FF2B5EF4-FFF2-40B4-BE49-F238E27FC236}">
                <a16:creationId xmlns:a16="http://schemas.microsoft.com/office/drawing/2014/main" id="{1CC3CCAF-6345-4FDA-AD14-C51642ACB811}"/>
              </a:ext>
            </a:extLst>
          </p:cNvPr>
          <p:cNvPicPr/>
          <p:nvPr/>
        </p:nvPicPr>
        <p:blipFill>
          <a:blip r:embed="rId3">
            <a:extLst>
              <a:ext uri="{28A0092B-C50C-407E-A947-70E740481C1C}">
                <a14:useLocalDpi xmlns:a14="http://schemas.microsoft.com/office/drawing/2010/main" val="0"/>
              </a:ext>
            </a:extLst>
          </a:blip>
          <a:stretch>
            <a:fillRect/>
          </a:stretch>
        </p:blipFill>
        <p:spPr>
          <a:xfrm>
            <a:off x="3035030" y="1897460"/>
            <a:ext cx="5259637" cy="4731177"/>
          </a:xfrm>
          <a:prstGeom prst="rect">
            <a:avLst/>
          </a:prstGeom>
        </p:spPr>
      </p:pic>
    </p:spTree>
    <p:extLst>
      <p:ext uri="{BB962C8B-B14F-4D97-AF65-F5344CB8AC3E}">
        <p14:creationId xmlns:p14="http://schemas.microsoft.com/office/powerpoint/2010/main" val="983932920"/>
      </p:ext>
    </p:extLst>
  </p:cSld>
  <p:clrMapOvr>
    <a:masterClrMapping/>
  </p:clrMapOvr>
  <p:transition spd="slow">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F21FB-CECB-416D-B612-F2151A743DD6}"/>
              </a:ext>
            </a:extLst>
          </p:cNvPr>
          <p:cNvSpPr>
            <a:spLocks noGrp="1"/>
          </p:cNvSpPr>
          <p:nvPr>
            <p:ph type="ctrTitle"/>
          </p:nvPr>
        </p:nvSpPr>
        <p:spPr>
          <a:xfrm>
            <a:off x="184826" y="111574"/>
            <a:ext cx="10483174" cy="970388"/>
          </a:xfrm>
        </p:spPr>
        <p:txBody>
          <a:bodyPr>
            <a:normAutofit/>
          </a:bodyPr>
          <a:lstStyle/>
          <a:p>
            <a:pPr algn="l"/>
            <a:r>
              <a:rPr lang="es-ES" sz="5000" dirty="0"/>
              <a:t>Contando historias con datos</a:t>
            </a:r>
            <a:endParaRPr lang="es-MX" sz="5000" dirty="0"/>
          </a:p>
        </p:txBody>
      </p:sp>
      <p:pic>
        <p:nvPicPr>
          <p:cNvPr id="12" name="Imagen 11">
            <a:extLst>
              <a:ext uri="{FF2B5EF4-FFF2-40B4-BE49-F238E27FC236}">
                <a16:creationId xmlns:a16="http://schemas.microsoft.com/office/drawing/2014/main" id="{8D570C13-C7E4-4AB0-A7C6-AB626D6FA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9334" y="160256"/>
            <a:ext cx="952500" cy="952500"/>
          </a:xfrm>
          <a:prstGeom prst="rect">
            <a:avLst/>
          </a:prstGeom>
        </p:spPr>
      </p:pic>
      <p:sp>
        <p:nvSpPr>
          <p:cNvPr id="3" name="CuadroTexto 2">
            <a:extLst>
              <a:ext uri="{FF2B5EF4-FFF2-40B4-BE49-F238E27FC236}">
                <a16:creationId xmlns:a16="http://schemas.microsoft.com/office/drawing/2014/main" id="{4A2F5A7A-98E0-44E5-8886-931EFFF118F5}"/>
              </a:ext>
            </a:extLst>
          </p:cNvPr>
          <p:cNvSpPr txBox="1"/>
          <p:nvPr/>
        </p:nvSpPr>
        <p:spPr>
          <a:xfrm>
            <a:off x="207524" y="1130602"/>
            <a:ext cx="10483174" cy="553998"/>
          </a:xfrm>
          <a:prstGeom prst="rect">
            <a:avLst/>
          </a:prstGeom>
          <a:noFill/>
        </p:spPr>
        <p:txBody>
          <a:bodyPr wrap="square" rtlCol="0">
            <a:spAutoFit/>
          </a:bodyPr>
          <a:lstStyle/>
          <a:p>
            <a:r>
              <a:rPr lang="es-ES" sz="3000" dirty="0"/>
              <a:t>KPI: </a:t>
            </a:r>
            <a:r>
              <a:rPr lang="es-MX" sz="3000" dirty="0"/>
              <a:t>Proporción de edades de aspirantes y aceptados.</a:t>
            </a:r>
          </a:p>
        </p:txBody>
      </p:sp>
      <p:pic>
        <p:nvPicPr>
          <p:cNvPr id="6" name="Imagen 5">
            <a:extLst>
              <a:ext uri="{FF2B5EF4-FFF2-40B4-BE49-F238E27FC236}">
                <a16:creationId xmlns:a16="http://schemas.microsoft.com/office/drawing/2014/main" id="{93513BF7-0E1C-4A62-A78B-12D59E11D751}"/>
              </a:ext>
            </a:extLst>
          </p:cNvPr>
          <p:cNvPicPr/>
          <p:nvPr/>
        </p:nvPicPr>
        <p:blipFill rotWithShape="1">
          <a:blip r:embed="rId3">
            <a:extLst>
              <a:ext uri="{28A0092B-C50C-407E-A947-70E740481C1C}">
                <a14:useLocalDpi xmlns:a14="http://schemas.microsoft.com/office/drawing/2010/main" val="0"/>
              </a:ext>
            </a:extLst>
          </a:blip>
          <a:srcRect l="3055" t="2808" b="7778"/>
          <a:stretch/>
        </p:blipFill>
        <p:spPr bwMode="auto">
          <a:xfrm>
            <a:off x="414412" y="1957529"/>
            <a:ext cx="11363175" cy="44919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193026"/>
      </p:ext>
    </p:extLst>
  </p:cSld>
  <p:clrMapOvr>
    <a:masterClrMapping/>
  </p:clrMapOvr>
  <p:transition spd="slow">
    <p:dissolv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592</Words>
  <Application>Microsoft Office PowerPoint</Application>
  <PresentationFormat>Panorámica</PresentationFormat>
  <Paragraphs>36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Maestría en Ciencia de Datos</vt:lpstr>
      <vt:lpstr>Contando historias con datos</vt:lpstr>
      <vt:lpstr>Contando historias con datos</vt:lpstr>
      <vt:lpstr>Contando historias con datos</vt:lpstr>
      <vt:lpstr>Contando historias con datos</vt:lpstr>
      <vt:lpstr>Contando historias con datos</vt:lpstr>
      <vt:lpstr>Contando historias con datos</vt:lpstr>
      <vt:lpstr>Contando historias con datos</vt:lpstr>
      <vt:lpstr>Contando historias con datos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Maestría en Ciencia de Datos</dc:title>
  <dc:creator>VIOWI YIRMEIAH CABRISAS  AMUEDO</dc:creator>
  <cp:lastModifiedBy>VIOWI YIRMEIAH CABRISAS  AMUEDO</cp:lastModifiedBy>
  <cp:revision>7</cp:revision>
  <dcterms:created xsi:type="dcterms:W3CDTF">2023-11-18T09:53:31Z</dcterms:created>
  <dcterms:modified xsi:type="dcterms:W3CDTF">2023-11-18T10:31:44Z</dcterms:modified>
</cp:coreProperties>
</file>