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62" r:id="rId5"/>
    <p:sldId id="314" r:id="rId6"/>
    <p:sldId id="304" r:id="rId7"/>
    <p:sldId id="303" r:id="rId8"/>
    <p:sldId id="305" r:id="rId9"/>
    <p:sldId id="316" r:id="rId10"/>
    <p:sldId id="317" r:id="rId11"/>
    <p:sldId id="332" r:id="rId12"/>
    <p:sldId id="319" r:id="rId13"/>
    <p:sldId id="320" r:id="rId14"/>
    <p:sldId id="321" r:id="rId15"/>
    <p:sldId id="322" r:id="rId16"/>
    <p:sldId id="323" r:id="rId17"/>
    <p:sldId id="324" r:id="rId18"/>
    <p:sldId id="326" r:id="rId19"/>
    <p:sldId id="333" r:id="rId20"/>
    <p:sldId id="334" r:id="rId21"/>
    <p:sldId id="335" r:id="rId22"/>
    <p:sldId id="336" r:id="rId23"/>
    <p:sldId id="338" r:id="rId24"/>
    <p:sldId id="339" r:id="rId25"/>
    <p:sldId id="345" r:id="rId26"/>
    <p:sldId id="347" r:id="rId27"/>
    <p:sldId id="348" r:id="rId28"/>
    <p:sldId id="350" r:id="rId29"/>
    <p:sldId id="352" r:id="rId30"/>
    <p:sldId id="353" r:id="rId31"/>
    <p:sldId id="343" r:id="rId32"/>
    <p:sldId id="355" r:id="rId33"/>
    <p:sldId id="356" r:id="rId34"/>
    <p:sldId id="357" r:id="rId35"/>
    <p:sldId id="358" r:id="rId36"/>
    <p:sldId id="359" r:id="rId37"/>
    <p:sldId id="360" r:id="rId38"/>
  </p:sldIdLst>
  <p:sldSz cx="9144000" cy="6858000" type="screen4x3"/>
  <p:notesSz cx="6858000" cy="9144000"/>
  <p:defaultTextStyle>
    <a:defPPr>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77442" autoAdjust="0"/>
  </p:normalViewPr>
  <p:slideViewPr>
    <p:cSldViewPr snapToGrid="0" snapToObjects="1">
      <p:cViewPr varScale="1">
        <p:scale>
          <a:sx n="64" d="100"/>
          <a:sy n="64" d="100"/>
        </p:scale>
        <p:origin x="-24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516A2-5941-41EC-88BF-74FEED18A05A}" type="doc">
      <dgm:prSet loTypeId="urn:microsoft.com/office/officeart/2005/8/layout/equation1" loCatId="process" qsTypeId="urn:microsoft.com/office/officeart/2005/8/quickstyle/simple1" qsCatId="simple" csTypeId="urn:microsoft.com/office/officeart/2005/8/colors/colorful4" csCatId="colorful" phldr="1"/>
      <dgm:spPr/>
      <dgm:t>
        <a:bodyPr/>
        <a:lstStyle/>
        <a:p>
          <a:endParaRPr lang="ru-RU"/>
        </a:p>
      </dgm:t>
    </dgm:pt>
    <dgm:pt modelId="{B578E3EE-772F-491F-8BF3-D40762D0D0ED}">
      <dgm:prSet phldrT="[Текст]" custT="1"/>
      <dgm:spPr/>
      <dgm:t>
        <a:bodyPr/>
        <a:lstStyle/>
        <a:p>
          <a:r>
            <a:rPr lang="en-US" sz="2000" dirty="0" smtClean="0"/>
            <a:t>Theory tests</a:t>
          </a:r>
          <a:endParaRPr lang="ru-RU" sz="2000" dirty="0"/>
        </a:p>
      </dgm:t>
    </dgm:pt>
    <dgm:pt modelId="{546E8EEA-A64F-4B9B-ACF3-1B56765A5002}" type="parTrans" cxnId="{B3467A62-DF57-4B8D-98D0-43026E8CF467}">
      <dgm:prSet/>
      <dgm:spPr/>
      <dgm:t>
        <a:bodyPr/>
        <a:lstStyle/>
        <a:p>
          <a:endParaRPr lang="ru-RU" sz="2000"/>
        </a:p>
      </dgm:t>
    </dgm:pt>
    <dgm:pt modelId="{B4F7CEBD-D419-4F99-8122-8A7F0BCBBE28}" type="sibTrans" cxnId="{B3467A62-DF57-4B8D-98D0-43026E8CF467}">
      <dgm:prSet custT="1"/>
      <dgm:spPr/>
      <dgm:t>
        <a:bodyPr/>
        <a:lstStyle/>
        <a:p>
          <a:endParaRPr lang="ru-RU" sz="1200"/>
        </a:p>
      </dgm:t>
    </dgm:pt>
    <dgm:pt modelId="{C2DF8541-931A-4CA2-A330-24CC6CCD6AB5}">
      <dgm:prSet phldrT="[Текст]" custT="1"/>
      <dgm:spPr/>
      <dgm:t>
        <a:bodyPr/>
        <a:lstStyle/>
        <a:p>
          <a:r>
            <a:rPr lang="en-US" sz="2000" dirty="0" smtClean="0"/>
            <a:t>Practical work</a:t>
          </a:r>
          <a:endParaRPr lang="ru-RU" sz="2000" dirty="0"/>
        </a:p>
      </dgm:t>
    </dgm:pt>
    <dgm:pt modelId="{0564EADB-5E36-4FF8-983B-C0AC63818FC5}" type="parTrans" cxnId="{6AC17297-E05E-4E7F-BAFC-EB89D80D86CA}">
      <dgm:prSet/>
      <dgm:spPr/>
      <dgm:t>
        <a:bodyPr/>
        <a:lstStyle/>
        <a:p>
          <a:endParaRPr lang="ru-RU" sz="2000"/>
        </a:p>
      </dgm:t>
    </dgm:pt>
    <dgm:pt modelId="{40B5CA47-B142-4DFF-A99D-87B74425B365}" type="sibTrans" cxnId="{6AC17297-E05E-4E7F-BAFC-EB89D80D86CA}">
      <dgm:prSet custT="1"/>
      <dgm:spPr/>
      <dgm:t>
        <a:bodyPr/>
        <a:lstStyle/>
        <a:p>
          <a:endParaRPr lang="ru-RU" sz="1200" dirty="0"/>
        </a:p>
      </dgm:t>
    </dgm:pt>
    <dgm:pt modelId="{0D318DC7-C041-4A30-8BE7-0F5679AD1D7D}">
      <dgm:prSet phldrT="[Текст]" custT="1"/>
      <dgm:spPr/>
      <dgm:t>
        <a:bodyPr/>
        <a:lstStyle/>
        <a:p>
          <a:r>
            <a:rPr lang="en-US" sz="2000" dirty="0" smtClean="0"/>
            <a:t>Competitions</a:t>
          </a:r>
          <a:endParaRPr lang="ru-RU" sz="2000" dirty="0"/>
        </a:p>
      </dgm:t>
    </dgm:pt>
    <dgm:pt modelId="{9222391D-40A9-4E8A-BDB1-F9400F6DFB7A}" type="parTrans" cxnId="{DF2F82CA-F798-4A1B-821E-F998B8C96EE1}">
      <dgm:prSet/>
      <dgm:spPr/>
      <dgm:t>
        <a:bodyPr/>
        <a:lstStyle/>
        <a:p>
          <a:endParaRPr lang="ru-RU" sz="2000"/>
        </a:p>
      </dgm:t>
    </dgm:pt>
    <dgm:pt modelId="{44CE4F2B-60D7-4966-A5A8-E9EB64895D4C}" type="sibTrans" cxnId="{DF2F82CA-F798-4A1B-821E-F998B8C96EE1}">
      <dgm:prSet custT="1"/>
      <dgm:spPr/>
      <dgm:t>
        <a:bodyPr/>
        <a:lstStyle/>
        <a:p>
          <a:endParaRPr lang="ru-RU" sz="1800"/>
        </a:p>
      </dgm:t>
    </dgm:pt>
    <dgm:pt modelId="{E2514929-3832-41D9-9102-8660984361BD}">
      <dgm:prSet phldrT="[Текст]" custT="1"/>
      <dgm:spPr/>
      <dgm:t>
        <a:bodyPr/>
        <a:lstStyle/>
        <a:p>
          <a:r>
            <a:rPr lang="en-US" sz="2800" dirty="0" smtClean="0"/>
            <a:t>Mark</a:t>
          </a:r>
          <a:endParaRPr lang="ru-RU" sz="2800" dirty="0"/>
        </a:p>
      </dgm:t>
    </dgm:pt>
    <dgm:pt modelId="{9D7730DA-7930-41D7-A849-2932D8CB2324}" type="sibTrans" cxnId="{5E89DAED-3FE5-4A4B-87BA-36584E4E220A}">
      <dgm:prSet/>
      <dgm:spPr/>
      <dgm:t>
        <a:bodyPr/>
        <a:lstStyle/>
        <a:p>
          <a:endParaRPr lang="ru-RU" sz="2000"/>
        </a:p>
      </dgm:t>
    </dgm:pt>
    <dgm:pt modelId="{9D514CA2-F22B-4F56-AD70-CB7BA74B1566}" type="parTrans" cxnId="{5E89DAED-3FE5-4A4B-87BA-36584E4E220A}">
      <dgm:prSet/>
      <dgm:spPr/>
      <dgm:t>
        <a:bodyPr/>
        <a:lstStyle/>
        <a:p>
          <a:endParaRPr lang="ru-RU" sz="2000"/>
        </a:p>
      </dgm:t>
    </dgm:pt>
    <dgm:pt modelId="{6017BBA6-A189-47D3-90E9-8E5A1399B000}" type="pres">
      <dgm:prSet presAssocID="{5BB516A2-5941-41EC-88BF-74FEED18A05A}" presName="linearFlow" presStyleCnt="0">
        <dgm:presLayoutVars>
          <dgm:dir/>
          <dgm:resizeHandles val="exact"/>
        </dgm:presLayoutVars>
      </dgm:prSet>
      <dgm:spPr/>
      <dgm:t>
        <a:bodyPr/>
        <a:lstStyle/>
        <a:p>
          <a:endParaRPr lang="ru-RU"/>
        </a:p>
      </dgm:t>
    </dgm:pt>
    <dgm:pt modelId="{380BADBF-3C01-45D0-A429-58C84557E3ED}" type="pres">
      <dgm:prSet presAssocID="{B578E3EE-772F-491F-8BF3-D40762D0D0ED}" presName="node" presStyleLbl="node1" presStyleIdx="0" presStyleCnt="4" custScaleX="322810" custScaleY="322809" custLinFactY="-100000" custLinFactNeighborX="-1680" custLinFactNeighborY="-130572">
        <dgm:presLayoutVars>
          <dgm:bulletEnabled val="1"/>
        </dgm:presLayoutVars>
      </dgm:prSet>
      <dgm:spPr/>
      <dgm:t>
        <a:bodyPr/>
        <a:lstStyle/>
        <a:p>
          <a:endParaRPr lang="ru-RU"/>
        </a:p>
      </dgm:t>
    </dgm:pt>
    <dgm:pt modelId="{1C3D1B8B-0C8F-4F27-AB34-41021CFFC4DC}" type="pres">
      <dgm:prSet presAssocID="{B4F7CEBD-D419-4F99-8122-8A7F0BCBBE28}" presName="spacerL" presStyleCnt="0"/>
      <dgm:spPr/>
    </dgm:pt>
    <dgm:pt modelId="{091CA4F5-4D61-48B9-8442-9F43861E829D}" type="pres">
      <dgm:prSet presAssocID="{B4F7CEBD-D419-4F99-8122-8A7F0BCBBE28}" presName="sibTrans" presStyleLbl="sibTrans2D1" presStyleIdx="0" presStyleCnt="3" custScaleX="325393" custScaleY="273921" custLinFactX="62124" custLinFactY="-200000" custLinFactNeighborX="100000" custLinFactNeighborY="-201221"/>
      <dgm:spPr/>
      <dgm:t>
        <a:bodyPr/>
        <a:lstStyle/>
        <a:p>
          <a:endParaRPr lang="ru-RU"/>
        </a:p>
      </dgm:t>
    </dgm:pt>
    <dgm:pt modelId="{13930880-057C-4F66-B483-8693368E125A}" type="pres">
      <dgm:prSet presAssocID="{B4F7CEBD-D419-4F99-8122-8A7F0BCBBE28}" presName="spacerR" presStyleCnt="0"/>
      <dgm:spPr/>
    </dgm:pt>
    <dgm:pt modelId="{7222306A-350F-43AB-A9CF-1E717CCB7493}" type="pres">
      <dgm:prSet presAssocID="{C2DF8541-931A-4CA2-A330-24CC6CCD6AB5}" presName="node" presStyleLbl="node1" presStyleIdx="1" presStyleCnt="4" custScaleX="362457" custScaleY="384476" custLinFactX="120703" custLinFactY="-100000" custLinFactNeighborX="200000" custLinFactNeighborY="-133558">
        <dgm:presLayoutVars>
          <dgm:bulletEnabled val="1"/>
        </dgm:presLayoutVars>
      </dgm:prSet>
      <dgm:spPr/>
      <dgm:t>
        <a:bodyPr/>
        <a:lstStyle/>
        <a:p>
          <a:endParaRPr lang="ru-RU"/>
        </a:p>
      </dgm:t>
    </dgm:pt>
    <dgm:pt modelId="{5361D779-2868-45DE-A583-5C57582663BD}" type="pres">
      <dgm:prSet presAssocID="{40B5CA47-B142-4DFF-A99D-87B74425B365}" presName="spacerL" presStyleCnt="0"/>
      <dgm:spPr/>
    </dgm:pt>
    <dgm:pt modelId="{2BCF5445-F3D6-49A0-9D1C-54ADA3FC7214}" type="pres">
      <dgm:prSet presAssocID="{40B5CA47-B142-4DFF-A99D-87B74425B365}" presName="sibTrans" presStyleLbl="sibTrans2D1" presStyleIdx="1" presStyleCnt="3" custScaleX="268434" custScaleY="224504" custLinFactX="-192025" custLinFactNeighborX="-200000" custLinFactNeighborY="62776"/>
      <dgm:spPr/>
      <dgm:t>
        <a:bodyPr/>
        <a:lstStyle/>
        <a:p>
          <a:endParaRPr lang="ru-RU"/>
        </a:p>
      </dgm:t>
    </dgm:pt>
    <dgm:pt modelId="{69EF7B4F-3A9F-4597-B08C-C825BCBDA5D5}" type="pres">
      <dgm:prSet presAssocID="{40B5CA47-B142-4DFF-A99D-87B74425B365}" presName="spacerR" presStyleCnt="0"/>
      <dgm:spPr/>
    </dgm:pt>
    <dgm:pt modelId="{2F8E42C6-3283-4A8A-9AC7-5981C649C571}" type="pres">
      <dgm:prSet presAssocID="{0D318DC7-C041-4A30-8BE7-0F5679AD1D7D}" presName="node" presStyleLbl="node1" presStyleIdx="2" presStyleCnt="4" custScaleX="529870" custScaleY="383881" custLinFactX="-439666" custLinFactY="122950" custLinFactNeighborX="-500000" custLinFactNeighborY="200000">
        <dgm:presLayoutVars>
          <dgm:bulletEnabled val="1"/>
        </dgm:presLayoutVars>
      </dgm:prSet>
      <dgm:spPr/>
      <dgm:t>
        <a:bodyPr/>
        <a:lstStyle/>
        <a:p>
          <a:endParaRPr lang="ru-RU"/>
        </a:p>
      </dgm:t>
    </dgm:pt>
    <dgm:pt modelId="{74A448F3-E36E-42E0-86D9-462D402F5A45}" type="pres">
      <dgm:prSet presAssocID="{44CE4F2B-60D7-4966-A5A8-E9EB64895D4C}" presName="spacerL" presStyleCnt="0"/>
      <dgm:spPr/>
    </dgm:pt>
    <dgm:pt modelId="{BF01D980-3623-40B5-BCD7-39AA874484E9}" type="pres">
      <dgm:prSet presAssocID="{44CE4F2B-60D7-4966-A5A8-E9EB64895D4C}" presName="sibTrans" presStyleLbl="sibTrans2D1" presStyleIdx="2" presStyleCnt="3" custScaleX="384361" custScaleY="396728" custLinFactX="-424807" custLinFactY="-200000" custLinFactNeighborX="-500000" custLinFactNeighborY="-201765"/>
      <dgm:spPr/>
      <dgm:t>
        <a:bodyPr/>
        <a:lstStyle/>
        <a:p>
          <a:endParaRPr lang="ru-RU"/>
        </a:p>
      </dgm:t>
    </dgm:pt>
    <dgm:pt modelId="{5A825502-D662-454E-915D-2AE26841A749}" type="pres">
      <dgm:prSet presAssocID="{44CE4F2B-60D7-4966-A5A8-E9EB64895D4C}" presName="spacerR" presStyleCnt="0"/>
      <dgm:spPr/>
    </dgm:pt>
    <dgm:pt modelId="{E9677674-493A-4E52-A07C-D0DCE9DD39C2}" type="pres">
      <dgm:prSet presAssocID="{E2514929-3832-41D9-9102-8660984361BD}" presName="node" presStyleLbl="node1" presStyleIdx="3" presStyleCnt="4" custScaleX="322810" custScaleY="322809" custLinFactX="-110961" custLinFactY="-100000" custLinFactNeighborX="-200000" custLinFactNeighborY="-123473">
        <dgm:presLayoutVars>
          <dgm:bulletEnabled val="1"/>
        </dgm:presLayoutVars>
      </dgm:prSet>
      <dgm:spPr/>
      <dgm:t>
        <a:bodyPr/>
        <a:lstStyle/>
        <a:p>
          <a:endParaRPr lang="ru-RU"/>
        </a:p>
      </dgm:t>
    </dgm:pt>
  </dgm:ptLst>
  <dgm:cxnLst>
    <dgm:cxn modelId="{B3467A62-DF57-4B8D-98D0-43026E8CF467}" srcId="{5BB516A2-5941-41EC-88BF-74FEED18A05A}" destId="{B578E3EE-772F-491F-8BF3-D40762D0D0ED}" srcOrd="0" destOrd="0" parTransId="{546E8EEA-A64F-4B9B-ACF3-1B56765A5002}" sibTransId="{B4F7CEBD-D419-4F99-8122-8A7F0BCBBE28}"/>
    <dgm:cxn modelId="{5D542A34-F679-4118-8DB3-B497E3F2CB77}" type="presOf" srcId="{44CE4F2B-60D7-4966-A5A8-E9EB64895D4C}" destId="{BF01D980-3623-40B5-BCD7-39AA874484E9}" srcOrd="0" destOrd="0" presId="urn:microsoft.com/office/officeart/2005/8/layout/equation1"/>
    <dgm:cxn modelId="{426CAFFB-3DCC-42CD-A630-BDE7F480A71A}" type="presOf" srcId="{5BB516A2-5941-41EC-88BF-74FEED18A05A}" destId="{6017BBA6-A189-47D3-90E9-8E5A1399B000}" srcOrd="0" destOrd="0" presId="urn:microsoft.com/office/officeart/2005/8/layout/equation1"/>
    <dgm:cxn modelId="{DF2F82CA-F798-4A1B-821E-F998B8C96EE1}" srcId="{5BB516A2-5941-41EC-88BF-74FEED18A05A}" destId="{0D318DC7-C041-4A30-8BE7-0F5679AD1D7D}" srcOrd="2" destOrd="0" parTransId="{9222391D-40A9-4E8A-BDB1-F9400F6DFB7A}" sibTransId="{44CE4F2B-60D7-4966-A5A8-E9EB64895D4C}"/>
    <dgm:cxn modelId="{A6F858ED-4DBC-4137-ABBD-A62557EEC8F2}" type="presOf" srcId="{40B5CA47-B142-4DFF-A99D-87B74425B365}" destId="{2BCF5445-F3D6-49A0-9D1C-54ADA3FC7214}" srcOrd="0" destOrd="0" presId="urn:microsoft.com/office/officeart/2005/8/layout/equation1"/>
    <dgm:cxn modelId="{71BB7421-B26D-4D0A-B82B-40A7E87F0FD1}" type="presOf" srcId="{B578E3EE-772F-491F-8BF3-D40762D0D0ED}" destId="{380BADBF-3C01-45D0-A429-58C84557E3ED}" srcOrd="0" destOrd="0" presId="urn:microsoft.com/office/officeart/2005/8/layout/equation1"/>
    <dgm:cxn modelId="{E28F835A-888A-493A-B607-B0616036B423}" type="presOf" srcId="{0D318DC7-C041-4A30-8BE7-0F5679AD1D7D}" destId="{2F8E42C6-3283-4A8A-9AC7-5981C649C571}" srcOrd="0" destOrd="0" presId="urn:microsoft.com/office/officeart/2005/8/layout/equation1"/>
    <dgm:cxn modelId="{6AC17297-E05E-4E7F-BAFC-EB89D80D86CA}" srcId="{5BB516A2-5941-41EC-88BF-74FEED18A05A}" destId="{C2DF8541-931A-4CA2-A330-24CC6CCD6AB5}" srcOrd="1" destOrd="0" parTransId="{0564EADB-5E36-4FF8-983B-C0AC63818FC5}" sibTransId="{40B5CA47-B142-4DFF-A99D-87B74425B365}"/>
    <dgm:cxn modelId="{F4FE5D18-1B2D-44DC-8560-E4C97A5217D5}" type="presOf" srcId="{B4F7CEBD-D419-4F99-8122-8A7F0BCBBE28}" destId="{091CA4F5-4D61-48B9-8442-9F43861E829D}" srcOrd="0" destOrd="0" presId="urn:microsoft.com/office/officeart/2005/8/layout/equation1"/>
    <dgm:cxn modelId="{4280A608-CB5A-4B5D-B5A3-B027E621B2E8}" type="presOf" srcId="{E2514929-3832-41D9-9102-8660984361BD}" destId="{E9677674-493A-4E52-A07C-D0DCE9DD39C2}" srcOrd="0" destOrd="0" presId="urn:microsoft.com/office/officeart/2005/8/layout/equation1"/>
    <dgm:cxn modelId="{E80C69E9-BCF9-43BF-9D72-19FA81533AED}" type="presOf" srcId="{C2DF8541-931A-4CA2-A330-24CC6CCD6AB5}" destId="{7222306A-350F-43AB-A9CF-1E717CCB7493}" srcOrd="0" destOrd="0" presId="urn:microsoft.com/office/officeart/2005/8/layout/equation1"/>
    <dgm:cxn modelId="{5E89DAED-3FE5-4A4B-87BA-36584E4E220A}" srcId="{5BB516A2-5941-41EC-88BF-74FEED18A05A}" destId="{E2514929-3832-41D9-9102-8660984361BD}" srcOrd="3" destOrd="0" parTransId="{9D514CA2-F22B-4F56-AD70-CB7BA74B1566}" sibTransId="{9D7730DA-7930-41D7-A849-2932D8CB2324}"/>
    <dgm:cxn modelId="{41446D4C-C645-401B-8504-3C3AF15FCD0D}" type="presParOf" srcId="{6017BBA6-A189-47D3-90E9-8E5A1399B000}" destId="{380BADBF-3C01-45D0-A429-58C84557E3ED}" srcOrd="0" destOrd="0" presId="urn:microsoft.com/office/officeart/2005/8/layout/equation1"/>
    <dgm:cxn modelId="{6EBBB8C9-0AB2-4DA5-B5CB-F10A0F1CB4F2}" type="presParOf" srcId="{6017BBA6-A189-47D3-90E9-8E5A1399B000}" destId="{1C3D1B8B-0C8F-4F27-AB34-41021CFFC4DC}" srcOrd="1" destOrd="0" presId="urn:microsoft.com/office/officeart/2005/8/layout/equation1"/>
    <dgm:cxn modelId="{DFE43580-6A0E-448F-A591-F57E9FEB2280}" type="presParOf" srcId="{6017BBA6-A189-47D3-90E9-8E5A1399B000}" destId="{091CA4F5-4D61-48B9-8442-9F43861E829D}" srcOrd="2" destOrd="0" presId="urn:microsoft.com/office/officeart/2005/8/layout/equation1"/>
    <dgm:cxn modelId="{AA0F13CA-86A9-4212-A27A-461C59119957}" type="presParOf" srcId="{6017BBA6-A189-47D3-90E9-8E5A1399B000}" destId="{13930880-057C-4F66-B483-8693368E125A}" srcOrd="3" destOrd="0" presId="urn:microsoft.com/office/officeart/2005/8/layout/equation1"/>
    <dgm:cxn modelId="{8852314E-CCC9-4B00-945F-9B8DE2820878}" type="presParOf" srcId="{6017BBA6-A189-47D3-90E9-8E5A1399B000}" destId="{7222306A-350F-43AB-A9CF-1E717CCB7493}" srcOrd="4" destOrd="0" presId="urn:microsoft.com/office/officeart/2005/8/layout/equation1"/>
    <dgm:cxn modelId="{FA9D1071-02F6-4681-8203-A5673AB30167}" type="presParOf" srcId="{6017BBA6-A189-47D3-90E9-8E5A1399B000}" destId="{5361D779-2868-45DE-A583-5C57582663BD}" srcOrd="5" destOrd="0" presId="urn:microsoft.com/office/officeart/2005/8/layout/equation1"/>
    <dgm:cxn modelId="{B6957306-432C-4EFF-8D5B-5DF4CD2CE9E4}" type="presParOf" srcId="{6017BBA6-A189-47D3-90E9-8E5A1399B000}" destId="{2BCF5445-F3D6-49A0-9D1C-54ADA3FC7214}" srcOrd="6" destOrd="0" presId="urn:microsoft.com/office/officeart/2005/8/layout/equation1"/>
    <dgm:cxn modelId="{E03F99AF-42A7-434E-A53D-F7DA2FC93CC8}" type="presParOf" srcId="{6017BBA6-A189-47D3-90E9-8E5A1399B000}" destId="{69EF7B4F-3A9F-4597-B08C-C825BCBDA5D5}" srcOrd="7" destOrd="0" presId="urn:microsoft.com/office/officeart/2005/8/layout/equation1"/>
    <dgm:cxn modelId="{5B62D39C-6298-4F3B-BFDA-1A5A1293F090}" type="presParOf" srcId="{6017BBA6-A189-47D3-90E9-8E5A1399B000}" destId="{2F8E42C6-3283-4A8A-9AC7-5981C649C571}" srcOrd="8" destOrd="0" presId="urn:microsoft.com/office/officeart/2005/8/layout/equation1"/>
    <dgm:cxn modelId="{42AFABE1-BCA1-4F69-BC56-9E702E0C68B6}" type="presParOf" srcId="{6017BBA6-A189-47D3-90E9-8E5A1399B000}" destId="{74A448F3-E36E-42E0-86D9-462D402F5A45}" srcOrd="9" destOrd="0" presId="urn:microsoft.com/office/officeart/2005/8/layout/equation1"/>
    <dgm:cxn modelId="{BB34C4FB-10FA-4F12-8243-8383084B3F9C}" type="presParOf" srcId="{6017BBA6-A189-47D3-90E9-8E5A1399B000}" destId="{BF01D980-3623-40B5-BCD7-39AA874484E9}" srcOrd="10" destOrd="0" presId="urn:microsoft.com/office/officeart/2005/8/layout/equation1"/>
    <dgm:cxn modelId="{36806D99-2634-4A27-8B51-BB736ECA0289}" type="presParOf" srcId="{6017BBA6-A189-47D3-90E9-8E5A1399B000}" destId="{5A825502-D662-454E-915D-2AE26841A749}" srcOrd="11" destOrd="0" presId="urn:microsoft.com/office/officeart/2005/8/layout/equation1"/>
    <dgm:cxn modelId="{B96487C0-3273-485B-8E56-E492EDF53217}" type="presParOf" srcId="{6017BBA6-A189-47D3-90E9-8E5A1399B000}" destId="{E9677674-493A-4E52-A07C-D0DCE9DD39C2}"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7A79F-DCE8-1443-9729-195E27B146AC}" type="doc">
      <dgm:prSet loTypeId="urn:microsoft.com/office/officeart/2005/8/layout/vProcess5" loCatId="" qsTypeId="urn:microsoft.com/office/officeart/2005/8/quickstyle/simple1" qsCatId="simple" csTypeId="urn:microsoft.com/office/officeart/2005/8/colors/colorful1" csCatId="colorful" phldr="1"/>
      <dgm:spPr/>
      <dgm:t>
        <a:bodyPr/>
        <a:lstStyle/>
        <a:p>
          <a:endParaRPr lang="en-US"/>
        </a:p>
      </dgm:t>
    </dgm:pt>
    <dgm:pt modelId="{79F8B909-2528-8B49-BBF3-265492E07B37}">
      <dgm:prSet phldrT="[Text]"/>
      <dgm:spPr/>
      <dgm:t>
        <a:bodyPr/>
        <a:lstStyle/>
        <a:p>
          <a:r>
            <a:rPr lang="de-DE" dirty="0" smtClean="0"/>
            <a:t>Data anal</a:t>
          </a:r>
          <a:r>
            <a:rPr lang="en-US" dirty="0" smtClean="0"/>
            <a:t>y</a:t>
          </a:r>
          <a:r>
            <a:rPr lang="de-DE" dirty="0" err="1" smtClean="0"/>
            <a:t>sis</a:t>
          </a:r>
          <a:r>
            <a:rPr lang="ru-RU" dirty="0" smtClean="0"/>
            <a:t> (</a:t>
          </a:r>
          <a:r>
            <a:rPr lang="en-US" dirty="0" err="1" smtClean="0"/>
            <a:t>Rapidminer</a:t>
          </a:r>
          <a:r>
            <a:rPr lang="en-US" dirty="0" smtClean="0"/>
            <a:t> , etc.</a:t>
          </a:r>
          <a:r>
            <a:rPr lang="ru-RU" dirty="0" smtClean="0"/>
            <a:t>)</a:t>
          </a:r>
          <a:endParaRPr lang="en-US" dirty="0"/>
        </a:p>
      </dgm:t>
    </dgm:pt>
    <dgm:pt modelId="{79D2298E-6930-8E4C-B838-DAD02AA5E384}" type="parTrans" cxnId="{FF394465-4A7F-AB43-9EA0-D27D0FD2B92B}">
      <dgm:prSet/>
      <dgm:spPr/>
      <dgm:t>
        <a:bodyPr/>
        <a:lstStyle/>
        <a:p>
          <a:endParaRPr lang="en-US"/>
        </a:p>
      </dgm:t>
    </dgm:pt>
    <dgm:pt modelId="{95EEBCD7-A6A9-DB43-B528-09626548F7AE}" type="sibTrans" cxnId="{FF394465-4A7F-AB43-9EA0-D27D0FD2B92B}">
      <dgm:prSet/>
      <dgm:spPr/>
      <dgm:t>
        <a:bodyPr/>
        <a:lstStyle/>
        <a:p>
          <a:endParaRPr lang="en-US"/>
        </a:p>
      </dgm:t>
    </dgm:pt>
    <dgm:pt modelId="{D740BB57-F2FF-D249-B876-50C1734A82EC}">
      <dgm:prSet phldrT="[Text]"/>
      <dgm:spPr/>
      <dgm:t>
        <a:bodyPr/>
        <a:lstStyle/>
        <a:p>
          <a:r>
            <a:rPr lang="en-US" dirty="0" smtClean="0"/>
            <a:t>Prototype</a:t>
          </a:r>
          <a:endParaRPr lang="ru-RU" dirty="0" smtClean="0"/>
        </a:p>
        <a:p>
          <a:r>
            <a:rPr lang="ru-RU" dirty="0" smtClean="0"/>
            <a:t>(</a:t>
          </a:r>
          <a:r>
            <a:rPr lang="en-US" dirty="0" smtClean="0"/>
            <a:t>Python, etc.</a:t>
          </a:r>
          <a:r>
            <a:rPr lang="ru-RU" dirty="0" smtClean="0"/>
            <a:t>)</a:t>
          </a:r>
          <a:endParaRPr lang="en-US" dirty="0"/>
        </a:p>
      </dgm:t>
    </dgm:pt>
    <dgm:pt modelId="{4EDB922D-F8ED-D146-BDED-FE20226E4759}" type="parTrans" cxnId="{5884F1C5-1DCB-C147-A34A-F07386354C3C}">
      <dgm:prSet/>
      <dgm:spPr/>
      <dgm:t>
        <a:bodyPr/>
        <a:lstStyle/>
        <a:p>
          <a:endParaRPr lang="en-US"/>
        </a:p>
      </dgm:t>
    </dgm:pt>
    <dgm:pt modelId="{F8DAFAC1-9F06-D449-A284-FA0E7AE169B2}" type="sibTrans" cxnId="{5884F1C5-1DCB-C147-A34A-F07386354C3C}">
      <dgm:prSet/>
      <dgm:spPr/>
      <dgm:t>
        <a:bodyPr/>
        <a:lstStyle/>
        <a:p>
          <a:endParaRPr lang="en-US"/>
        </a:p>
      </dgm:t>
    </dgm:pt>
    <dgm:pt modelId="{88DAC5FD-AEB2-8C43-BDD6-302193D5BF46}">
      <dgm:prSet phldrT="[Text]"/>
      <dgm:spPr/>
      <dgm:t>
        <a:bodyPr/>
        <a:lstStyle/>
        <a:p>
          <a:r>
            <a:rPr lang="en-US" dirty="0" smtClean="0"/>
            <a:t>Soft</a:t>
          </a:r>
          <a:endParaRPr lang="ru-RU" dirty="0" smtClean="0"/>
        </a:p>
        <a:p>
          <a:r>
            <a:rPr lang="ru-RU" dirty="0" smtClean="0"/>
            <a:t>(</a:t>
          </a:r>
          <a:r>
            <a:rPr lang="en-US" dirty="0" smtClean="0"/>
            <a:t>C++,</a:t>
          </a:r>
          <a:r>
            <a:rPr lang="ru-RU" dirty="0" smtClean="0"/>
            <a:t> </a:t>
          </a:r>
          <a:r>
            <a:rPr lang="de-DE" dirty="0" smtClean="0"/>
            <a:t>etc.</a:t>
          </a:r>
          <a:r>
            <a:rPr lang="ru-RU" dirty="0" smtClean="0"/>
            <a:t>)</a:t>
          </a:r>
          <a:endParaRPr lang="en-US" dirty="0"/>
        </a:p>
      </dgm:t>
    </dgm:pt>
    <dgm:pt modelId="{F212A6EB-9B81-5E44-8F51-7578D5ED3BB8}" type="parTrans" cxnId="{5D2D9885-5B52-A447-8BCC-EC52A93D1281}">
      <dgm:prSet/>
      <dgm:spPr/>
      <dgm:t>
        <a:bodyPr/>
        <a:lstStyle/>
        <a:p>
          <a:endParaRPr lang="en-US"/>
        </a:p>
      </dgm:t>
    </dgm:pt>
    <dgm:pt modelId="{10364E29-7B5E-EC45-A336-D76037052D1B}" type="sibTrans" cxnId="{5D2D9885-5B52-A447-8BCC-EC52A93D1281}">
      <dgm:prSet/>
      <dgm:spPr/>
      <dgm:t>
        <a:bodyPr/>
        <a:lstStyle/>
        <a:p>
          <a:endParaRPr lang="en-US"/>
        </a:p>
      </dgm:t>
    </dgm:pt>
    <dgm:pt modelId="{369EE9D5-50D4-9F4A-B00E-EEF2EF3B3BDE}" type="pres">
      <dgm:prSet presAssocID="{0437A79F-DCE8-1443-9729-195E27B146AC}" presName="outerComposite" presStyleCnt="0">
        <dgm:presLayoutVars>
          <dgm:chMax val="5"/>
          <dgm:dir/>
          <dgm:resizeHandles val="exact"/>
        </dgm:presLayoutVars>
      </dgm:prSet>
      <dgm:spPr/>
      <dgm:t>
        <a:bodyPr/>
        <a:lstStyle/>
        <a:p>
          <a:endParaRPr lang="en-US"/>
        </a:p>
      </dgm:t>
    </dgm:pt>
    <dgm:pt modelId="{5D9A2197-0EFE-3F47-BC8C-8C6EB7398FB4}" type="pres">
      <dgm:prSet presAssocID="{0437A79F-DCE8-1443-9729-195E27B146AC}" presName="dummyMaxCanvas" presStyleCnt="0">
        <dgm:presLayoutVars/>
      </dgm:prSet>
      <dgm:spPr/>
      <dgm:t>
        <a:bodyPr/>
        <a:lstStyle/>
        <a:p>
          <a:endParaRPr lang="en-US"/>
        </a:p>
      </dgm:t>
    </dgm:pt>
    <dgm:pt modelId="{0C1AE36C-AEA2-9548-BD9E-94B889593A47}" type="pres">
      <dgm:prSet presAssocID="{0437A79F-DCE8-1443-9729-195E27B146AC}" presName="ThreeNodes_1" presStyleLbl="node1" presStyleIdx="0" presStyleCnt="3" custScaleX="110317" custLinFactNeighborX="197">
        <dgm:presLayoutVars>
          <dgm:bulletEnabled val="1"/>
        </dgm:presLayoutVars>
      </dgm:prSet>
      <dgm:spPr/>
      <dgm:t>
        <a:bodyPr/>
        <a:lstStyle/>
        <a:p>
          <a:endParaRPr lang="en-US"/>
        </a:p>
      </dgm:t>
    </dgm:pt>
    <dgm:pt modelId="{A8D017A0-6377-BF43-9937-88E1B307D0FE}" type="pres">
      <dgm:prSet presAssocID="{0437A79F-DCE8-1443-9729-195E27B146AC}" presName="ThreeNodes_2" presStyleLbl="node1" presStyleIdx="1" presStyleCnt="3">
        <dgm:presLayoutVars>
          <dgm:bulletEnabled val="1"/>
        </dgm:presLayoutVars>
      </dgm:prSet>
      <dgm:spPr/>
      <dgm:t>
        <a:bodyPr/>
        <a:lstStyle/>
        <a:p>
          <a:endParaRPr lang="en-US"/>
        </a:p>
      </dgm:t>
    </dgm:pt>
    <dgm:pt modelId="{8AA7948A-5629-6340-99A0-ECAF07EF4837}" type="pres">
      <dgm:prSet presAssocID="{0437A79F-DCE8-1443-9729-195E27B146AC}" presName="ThreeNodes_3" presStyleLbl="node1" presStyleIdx="2" presStyleCnt="3">
        <dgm:presLayoutVars>
          <dgm:bulletEnabled val="1"/>
        </dgm:presLayoutVars>
      </dgm:prSet>
      <dgm:spPr/>
      <dgm:t>
        <a:bodyPr/>
        <a:lstStyle/>
        <a:p>
          <a:endParaRPr lang="en-US"/>
        </a:p>
      </dgm:t>
    </dgm:pt>
    <dgm:pt modelId="{4CB4323A-6A93-744F-9184-FE2F5231967A}" type="pres">
      <dgm:prSet presAssocID="{0437A79F-DCE8-1443-9729-195E27B146AC}" presName="ThreeConn_1-2" presStyleLbl="fgAccFollowNode1" presStyleIdx="0" presStyleCnt="2">
        <dgm:presLayoutVars>
          <dgm:bulletEnabled val="1"/>
        </dgm:presLayoutVars>
      </dgm:prSet>
      <dgm:spPr/>
      <dgm:t>
        <a:bodyPr/>
        <a:lstStyle/>
        <a:p>
          <a:endParaRPr lang="en-US"/>
        </a:p>
      </dgm:t>
    </dgm:pt>
    <dgm:pt modelId="{A8DA4F0F-2A3A-8143-B387-837B3F22D238}" type="pres">
      <dgm:prSet presAssocID="{0437A79F-DCE8-1443-9729-195E27B146AC}" presName="ThreeConn_2-3" presStyleLbl="fgAccFollowNode1" presStyleIdx="1" presStyleCnt="2">
        <dgm:presLayoutVars>
          <dgm:bulletEnabled val="1"/>
        </dgm:presLayoutVars>
      </dgm:prSet>
      <dgm:spPr/>
      <dgm:t>
        <a:bodyPr/>
        <a:lstStyle/>
        <a:p>
          <a:endParaRPr lang="en-US"/>
        </a:p>
      </dgm:t>
    </dgm:pt>
    <dgm:pt modelId="{E4A3AB74-40A8-274D-95A8-78CF5972056D}" type="pres">
      <dgm:prSet presAssocID="{0437A79F-DCE8-1443-9729-195E27B146AC}" presName="ThreeNodes_1_text" presStyleLbl="node1" presStyleIdx="2" presStyleCnt="3">
        <dgm:presLayoutVars>
          <dgm:bulletEnabled val="1"/>
        </dgm:presLayoutVars>
      </dgm:prSet>
      <dgm:spPr/>
      <dgm:t>
        <a:bodyPr/>
        <a:lstStyle/>
        <a:p>
          <a:endParaRPr lang="en-US"/>
        </a:p>
      </dgm:t>
    </dgm:pt>
    <dgm:pt modelId="{A0D787C3-0AA3-3C4E-B2DA-46FBECB851BC}" type="pres">
      <dgm:prSet presAssocID="{0437A79F-DCE8-1443-9729-195E27B146AC}" presName="ThreeNodes_2_text" presStyleLbl="node1" presStyleIdx="2" presStyleCnt="3">
        <dgm:presLayoutVars>
          <dgm:bulletEnabled val="1"/>
        </dgm:presLayoutVars>
      </dgm:prSet>
      <dgm:spPr/>
      <dgm:t>
        <a:bodyPr/>
        <a:lstStyle/>
        <a:p>
          <a:endParaRPr lang="en-US"/>
        </a:p>
      </dgm:t>
    </dgm:pt>
    <dgm:pt modelId="{96A9343E-1F68-A845-BEB9-8405E4952462}" type="pres">
      <dgm:prSet presAssocID="{0437A79F-DCE8-1443-9729-195E27B146AC}" presName="ThreeNodes_3_text" presStyleLbl="node1" presStyleIdx="2" presStyleCnt="3">
        <dgm:presLayoutVars>
          <dgm:bulletEnabled val="1"/>
        </dgm:presLayoutVars>
      </dgm:prSet>
      <dgm:spPr/>
      <dgm:t>
        <a:bodyPr/>
        <a:lstStyle/>
        <a:p>
          <a:endParaRPr lang="en-US"/>
        </a:p>
      </dgm:t>
    </dgm:pt>
  </dgm:ptLst>
  <dgm:cxnLst>
    <dgm:cxn modelId="{FF394465-4A7F-AB43-9EA0-D27D0FD2B92B}" srcId="{0437A79F-DCE8-1443-9729-195E27B146AC}" destId="{79F8B909-2528-8B49-BBF3-265492E07B37}" srcOrd="0" destOrd="0" parTransId="{79D2298E-6930-8E4C-B838-DAD02AA5E384}" sibTransId="{95EEBCD7-A6A9-DB43-B528-09626548F7AE}"/>
    <dgm:cxn modelId="{90388E62-0C02-4990-A0A4-E99EEA5CFB35}" type="presOf" srcId="{79F8B909-2528-8B49-BBF3-265492E07B37}" destId="{0C1AE36C-AEA2-9548-BD9E-94B889593A47}" srcOrd="0" destOrd="0" presId="urn:microsoft.com/office/officeart/2005/8/layout/vProcess5"/>
    <dgm:cxn modelId="{B7D4AF1B-8244-4616-AD1B-808190F51265}" type="presOf" srcId="{88DAC5FD-AEB2-8C43-BDD6-302193D5BF46}" destId="{8AA7948A-5629-6340-99A0-ECAF07EF4837}" srcOrd="0" destOrd="0" presId="urn:microsoft.com/office/officeart/2005/8/layout/vProcess5"/>
    <dgm:cxn modelId="{BF1086C0-1908-4810-B15A-DD5624F54070}" type="presOf" srcId="{D740BB57-F2FF-D249-B876-50C1734A82EC}" destId="{A8D017A0-6377-BF43-9937-88E1B307D0FE}" srcOrd="0" destOrd="0" presId="urn:microsoft.com/office/officeart/2005/8/layout/vProcess5"/>
    <dgm:cxn modelId="{A8A403E5-523D-4EAB-9CAB-CC8CC34DFC5F}" type="presOf" srcId="{88DAC5FD-AEB2-8C43-BDD6-302193D5BF46}" destId="{96A9343E-1F68-A845-BEB9-8405E4952462}" srcOrd="1" destOrd="0" presId="urn:microsoft.com/office/officeart/2005/8/layout/vProcess5"/>
    <dgm:cxn modelId="{5884F1C5-1DCB-C147-A34A-F07386354C3C}" srcId="{0437A79F-DCE8-1443-9729-195E27B146AC}" destId="{D740BB57-F2FF-D249-B876-50C1734A82EC}" srcOrd="1" destOrd="0" parTransId="{4EDB922D-F8ED-D146-BDED-FE20226E4759}" sibTransId="{F8DAFAC1-9F06-D449-A284-FA0E7AE169B2}"/>
    <dgm:cxn modelId="{87A6E6D8-C40C-4625-8923-70C0824B098A}" type="presOf" srcId="{0437A79F-DCE8-1443-9729-195E27B146AC}" destId="{369EE9D5-50D4-9F4A-B00E-EEF2EF3B3BDE}" srcOrd="0" destOrd="0" presId="urn:microsoft.com/office/officeart/2005/8/layout/vProcess5"/>
    <dgm:cxn modelId="{89698647-F3F7-4B56-9818-A5DF54BC6721}" type="presOf" srcId="{D740BB57-F2FF-D249-B876-50C1734A82EC}" destId="{A0D787C3-0AA3-3C4E-B2DA-46FBECB851BC}" srcOrd="1" destOrd="0" presId="urn:microsoft.com/office/officeart/2005/8/layout/vProcess5"/>
    <dgm:cxn modelId="{304165E4-9751-4779-8A91-3806E3CC3451}" type="presOf" srcId="{95EEBCD7-A6A9-DB43-B528-09626548F7AE}" destId="{4CB4323A-6A93-744F-9184-FE2F5231967A}" srcOrd="0" destOrd="0" presId="urn:microsoft.com/office/officeart/2005/8/layout/vProcess5"/>
    <dgm:cxn modelId="{17FA1D87-56EC-4AB8-B697-ACB9AEAA57C2}" type="presOf" srcId="{F8DAFAC1-9F06-D449-A284-FA0E7AE169B2}" destId="{A8DA4F0F-2A3A-8143-B387-837B3F22D238}" srcOrd="0" destOrd="0" presId="urn:microsoft.com/office/officeart/2005/8/layout/vProcess5"/>
    <dgm:cxn modelId="{5315EEBC-9815-4D08-8DED-38EC4C86FEA8}" type="presOf" srcId="{79F8B909-2528-8B49-BBF3-265492E07B37}" destId="{E4A3AB74-40A8-274D-95A8-78CF5972056D}" srcOrd="1" destOrd="0" presId="urn:microsoft.com/office/officeart/2005/8/layout/vProcess5"/>
    <dgm:cxn modelId="{5D2D9885-5B52-A447-8BCC-EC52A93D1281}" srcId="{0437A79F-DCE8-1443-9729-195E27B146AC}" destId="{88DAC5FD-AEB2-8C43-BDD6-302193D5BF46}" srcOrd="2" destOrd="0" parTransId="{F212A6EB-9B81-5E44-8F51-7578D5ED3BB8}" sibTransId="{10364E29-7B5E-EC45-A336-D76037052D1B}"/>
    <dgm:cxn modelId="{1F6C762A-9468-4B15-8EB8-0BFD6EFAF0D8}" type="presParOf" srcId="{369EE9D5-50D4-9F4A-B00E-EEF2EF3B3BDE}" destId="{5D9A2197-0EFE-3F47-BC8C-8C6EB7398FB4}" srcOrd="0" destOrd="0" presId="urn:microsoft.com/office/officeart/2005/8/layout/vProcess5"/>
    <dgm:cxn modelId="{633EF75E-70AB-4496-A4BD-0191DC023C57}" type="presParOf" srcId="{369EE9D5-50D4-9F4A-B00E-EEF2EF3B3BDE}" destId="{0C1AE36C-AEA2-9548-BD9E-94B889593A47}" srcOrd="1" destOrd="0" presId="urn:microsoft.com/office/officeart/2005/8/layout/vProcess5"/>
    <dgm:cxn modelId="{F6AAE90C-7478-4378-8C86-049FC68A8379}" type="presParOf" srcId="{369EE9D5-50D4-9F4A-B00E-EEF2EF3B3BDE}" destId="{A8D017A0-6377-BF43-9937-88E1B307D0FE}" srcOrd="2" destOrd="0" presId="urn:microsoft.com/office/officeart/2005/8/layout/vProcess5"/>
    <dgm:cxn modelId="{1F627192-DC86-442C-974F-00C9A8AF39B2}" type="presParOf" srcId="{369EE9D5-50D4-9F4A-B00E-EEF2EF3B3BDE}" destId="{8AA7948A-5629-6340-99A0-ECAF07EF4837}" srcOrd="3" destOrd="0" presId="urn:microsoft.com/office/officeart/2005/8/layout/vProcess5"/>
    <dgm:cxn modelId="{13A66F39-A9D2-4DB8-AAB0-070E28CD8E43}" type="presParOf" srcId="{369EE9D5-50D4-9F4A-B00E-EEF2EF3B3BDE}" destId="{4CB4323A-6A93-744F-9184-FE2F5231967A}" srcOrd="4" destOrd="0" presId="urn:microsoft.com/office/officeart/2005/8/layout/vProcess5"/>
    <dgm:cxn modelId="{A1202CB6-A181-4E7A-995B-41208A62AACF}" type="presParOf" srcId="{369EE9D5-50D4-9F4A-B00E-EEF2EF3B3BDE}" destId="{A8DA4F0F-2A3A-8143-B387-837B3F22D238}" srcOrd="5" destOrd="0" presId="urn:microsoft.com/office/officeart/2005/8/layout/vProcess5"/>
    <dgm:cxn modelId="{411E4ECC-40CC-47B2-9E35-690F5136F9A3}" type="presParOf" srcId="{369EE9D5-50D4-9F4A-B00E-EEF2EF3B3BDE}" destId="{E4A3AB74-40A8-274D-95A8-78CF5972056D}" srcOrd="6" destOrd="0" presId="urn:microsoft.com/office/officeart/2005/8/layout/vProcess5"/>
    <dgm:cxn modelId="{0A6DA086-6945-4F80-ACFD-8C7FDF59B139}" type="presParOf" srcId="{369EE9D5-50D4-9F4A-B00E-EEF2EF3B3BDE}" destId="{A0D787C3-0AA3-3C4E-B2DA-46FBECB851BC}" srcOrd="7" destOrd="0" presId="urn:microsoft.com/office/officeart/2005/8/layout/vProcess5"/>
    <dgm:cxn modelId="{FAC64FFB-AD9E-479B-8B87-F49D606E8AC0}" type="presParOf" srcId="{369EE9D5-50D4-9F4A-B00E-EEF2EF3B3BDE}" destId="{96A9343E-1F68-A845-BEB9-8405E495246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BADBF-3C01-45D0-A429-58C84557E3ED}">
      <dsp:nvSpPr>
        <dsp:cNvPr id="0" name=""/>
        <dsp:cNvSpPr/>
      </dsp:nvSpPr>
      <dsp:spPr>
        <a:xfrm>
          <a:off x="3194" y="838226"/>
          <a:ext cx="1374497" cy="137449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Theory tests</a:t>
          </a:r>
          <a:endParaRPr lang="ru-RU" sz="2000" kern="1200" dirty="0"/>
        </a:p>
      </dsp:txBody>
      <dsp:txXfrm>
        <a:off x="204484" y="1039516"/>
        <a:ext cx="971917" cy="971913"/>
      </dsp:txXfrm>
    </dsp:sp>
    <dsp:sp modelId="{091CA4F5-4D61-48B9-8442-9F43861E829D}">
      <dsp:nvSpPr>
        <dsp:cNvPr id="0" name=""/>
        <dsp:cNvSpPr/>
      </dsp:nvSpPr>
      <dsp:spPr>
        <a:xfrm>
          <a:off x="1600842" y="1178141"/>
          <a:ext cx="803587" cy="676472"/>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ru-RU" sz="1200" kern="1200"/>
        </a:p>
      </dsp:txBody>
      <dsp:txXfrm>
        <a:off x="1707357" y="1436824"/>
        <a:ext cx="590557" cy="159106"/>
      </dsp:txXfrm>
    </dsp:sp>
    <dsp:sp modelId="{7222306A-350F-43AB-A9CF-1E717CCB7493}">
      <dsp:nvSpPr>
        <dsp:cNvPr id="0" name=""/>
        <dsp:cNvSpPr/>
      </dsp:nvSpPr>
      <dsp:spPr>
        <a:xfrm>
          <a:off x="2834101" y="694226"/>
          <a:ext cx="1543311" cy="1637066"/>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Practical work</a:t>
          </a:r>
          <a:endParaRPr lang="ru-RU" sz="2000" kern="1200" dirty="0"/>
        </a:p>
      </dsp:txBody>
      <dsp:txXfrm>
        <a:off x="3060114" y="933969"/>
        <a:ext cx="1091285" cy="1157580"/>
      </dsp:txXfrm>
    </dsp:sp>
    <dsp:sp modelId="{2BCF5445-F3D6-49A0-9D1C-54ADA3FC7214}">
      <dsp:nvSpPr>
        <dsp:cNvPr id="0" name=""/>
        <dsp:cNvSpPr/>
      </dsp:nvSpPr>
      <dsp:spPr>
        <a:xfrm>
          <a:off x="3285523" y="2385044"/>
          <a:ext cx="662922" cy="554433"/>
        </a:xfrm>
        <a:prstGeom prst="mathPlus">
          <a:avLst/>
        </a:prstGeom>
        <a:solidFill>
          <a:schemeClr val="accent4">
            <a:hueOff val="-2232386"/>
            <a:satOff val="13449"/>
            <a:lumOff val="1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ru-RU" sz="1200" kern="1200" dirty="0"/>
        </a:p>
      </dsp:txBody>
      <dsp:txXfrm>
        <a:off x="3373393" y="2597059"/>
        <a:ext cx="487182" cy="130403"/>
      </dsp:txXfrm>
    </dsp:sp>
    <dsp:sp modelId="{2F8E42C6-3283-4A8A-9AC7-5981C649C571}">
      <dsp:nvSpPr>
        <dsp:cNvPr id="0" name=""/>
        <dsp:cNvSpPr/>
      </dsp:nvSpPr>
      <dsp:spPr>
        <a:xfrm>
          <a:off x="2481459" y="3065056"/>
          <a:ext cx="2256141" cy="1634532"/>
        </a:xfrm>
        <a:prstGeom prst="ellipse">
          <a:avLst/>
        </a:prstGeom>
        <a:solidFill>
          <a:schemeClr val="accent4">
            <a:hueOff val="-2976514"/>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Competitions</a:t>
          </a:r>
          <a:endParaRPr lang="ru-RU" sz="2000" kern="1200" dirty="0"/>
        </a:p>
      </dsp:txBody>
      <dsp:txXfrm>
        <a:off x="2811863" y="3304428"/>
        <a:ext cx="1595333" cy="1155788"/>
      </dsp:txXfrm>
    </dsp:sp>
    <dsp:sp modelId="{BF01D980-3623-40B5-BCD7-39AA874484E9}">
      <dsp:nvSpPr>
        <dsp:cNvPr id="0" name=""/>
        <dsp:cNvSpPr/>
      </dsp:nvSpPr>
      <dsp:spPr>
        <a:xfrm>
          <a:off x="5595136" y="1025156"/>
          <a:ext cx="949214" cy="979755"/>
        </a:xfrm>
        <a:prstGeom prst="mathEqual">
          <a:avLst/>
        </a:prstGeom>
        <a:solidFill>
          <a:schemeClr val="accent4">
            <a:hueOff val="-4464771"/>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ru-RU" sz="1800" kern="1200"/>
        </a:p>
      </dsp:txBody>
      <dsp:txXfrm>
        <a:off x="5720954" y="1226986"/>
        <a:ext cx="697578" cy="576095"/>
      </dsp:txXfrm>
    </dsp:sp>
    <dsp:sp modelId="{E9677674-493A-4E52-A07C-D0DCE9DD39C2}">
      <dsp:nvSpPr>
        <dsp:cNvPr id="0" name=""/>
        <dsp:cNvSpPr/>
      </dsp:nvSpPr>
      <dsp:spPr>
        <a:xfrm>
          <a:off x="7259284" y="868453"/>
          <a:ext cx="1374497" cy="1374493"/>
        </a:xfrm>
        <a:prstGeom prst="ellipse">
          <a:avLst/>
        </a:prstGeom>
        <a:solidFill>
          <a:schemeClr val="accent4">
            <a:hueOff val="-4464771"/>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Mark</a:t>
          </a:r>
          <a:endParaRPr lang="ru-RU" sz="2800" kern="1200" dirty="0"/>
        </a:p>
      </dsp:txBody>
      <dsp:txXfrm>
        <a:off x="7460574" y="1069743"/>
        <a:ext cx="971917" cy="971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AE36C-AEA2-9548-BD9E-94B889593A47}">
      <dsp:nvSpPr>
        <dsp:cNvPr id="0" name=""/>
        <dsp:cNvSpPr/>
      </dsp:nvSpPr>
      <dsp:spPr>
        <a:xfrm>
          <a:off x="-166642" y="0"/>
          <a:ext cx="7716850" cy="145161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de-DE" sz="3300" kern="1200" dirty="0" smtClean="0"/>
            <a:t>Data anal</a:t>
          </a:r>
          <a:r>
            <a:rPr lang="en-US" sz="3300" kern="1200" dirty="0" smtClean="0"/>
            <a:t>y</a:t>
          </a:r>
          <a:r>
            <a:rPr lang="de-DE" sz="3300" kern="1200" dirty="0" err="1" smtClean="0"/>
            <a:t>sis</a:t>
          </a:r>
          <a:r>
            <a:rPr lang="ru-RU" sz="3300" kern="1200" dirty="0" smtClean="0"/>
            <a:t> (</a:t>
          </a:r>
          <a:r>
            <a:rPr lang="en-US" sz="3300" kern="1200" dirty="0" err="1" smtClean="0"/>
            <a:t>Rapidminer</a:t>
          </a:r>
          <a:r>
            <a:rPr lang="en-US" sz="3300" kern="1200" dirty="0" smtClean="0"/>
            <a:t> , etc.</a:t>
          </a:r>
          <a:r>
            <a:rPr lang="ru-RU" sz="3300" kern="1200" dirty="0" smtClean="0"/>
            <a:t>)</a:t>
          </a:r>
          <a:endParaRPr lang="en-US" sz="3300" kern="1200" dirty="0"/>
        </a:p>
      </dsp:txBody>
      <dsp:txXfrm>
        <a:off x="-124126" y="42516"/>
        <a:ext cx="5997617" cy="1366578"/>
      </dsp:txXfrm>
    </dsp:sp>
    <dsp:sp modelId="{A8D017A0-6377-BF43-9937-88E1B307D0FE}">
      <dsp:nvSpPr>
        <dsp:cNvPr id="0" name=""/>
        <dsp:cNvSpPr/>
      </dsp:nvSpPr>
      <dsp:spPr>
        <a:xfrm>
          <a:off x="797642" y="1693545"/>
          <a:ext cx="6995160" cy="14516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Prototype</a:t>
          </a:r>
          <a:endParaRPr lang="ru-RU" sz="3300" kern="1200" dirty="0" smtClean="0"/>
        </a:p>
        <a:p>
          <a:pPr lvl="0" algn="l" defTabSz="1466850">
            <a:lnSpc>
              <a:spcPct val="90000"/>
            </a:lnSpc>
            <a:spcBef>
              <a:spcPct val="0"/>
            </a:spcBef>
            <a:spcAft>
              <a:spcPct val="35000"/>
            </a:spcAft>
          </a:pPr>
          <a:r>
            <a:rPr lang="ru-RU" sz="3300" kern="1200" dirty="0" smtClean="0"/>
            <a:t>(</a:t>
          </a:r>
          <a:r>
            <a:rPr lang="en-US" sz="3300" kern="1200" dirty="0" smtClean="0"/>
            <a:t>Python, etc.</a:t>
          </a:r>
          <a:r>
            <a:rPr lang="ru-RU" sz="3300" kern="1200" dirty="0" smtClean="0"/>
            <a:t>)</a:t>
          </a:r>
          <a:endParaRPr lang="en-US" sz="3300" kern="1200" dirty="0"/>
        </a:p>
      </dsp:txBody>
      <dsp:txXfrm>
        <a:off x="840158" y="1736061"/>
        <a:ext cx="5349361" cy="1366578"/>
      </dsp:txXfrm>
    </dsp:sp>
    <dsp:sp modelId="{8AA7948A-5629-6340-99A0-ECAF07EF4837}">
      <dsp:nvSpPr>
        <dsp:cNvPr id="0" name=""/>
        <dsp:cNvSpPr/>
      </dsp:nvSpPr>
      <dsp:spPr>
        <a:xfrm>
          <a:off x="1414862" y="3387090"/>
          <a:ext cx="6995160" cy="145161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Soft</a:t>
          </a:r>
          <a:endParaRPr lang="ru-RU" sz="3300" kern="1200" dirty="0" smtClean="0"/>
        </a:p>
        <a:p>
          <a:pPr lvl="0" algn="l" defTabSz="1466850">
            <a:lnSpc>
              <a:spcPct val="90000"/>
            </a:lnSpc>
            <a:spcBef>
              <a:spcPct val="0"/>
            </a:spcBef>
            <a:spcAft>
              <a:spcPct val="35000"/>
            </a:spcAft>
          </a:pPr>
          <a:r>
            <a:rPr lang="ru-RU" sz="3300" kern="1200" dirty="0" smtClean="0"/>
            <a:t>(</a:t>
          </a:r>
          <a:r>
            <a:rPr lang="en-US" sz="3300" kern="1200" dirty="0" smtClean="0"/>
            <a:t>C++,</a:t>
          </a:r>
          <a:r>
            <a:rPr lang="ru-RU" sz="3300" kern="1200" dirty="0" smtClean="0"/>
            <a:t> </a:t>
          </a:r>
          <a:r>
            <a:rPr lang="de-DE" sz="3300" kern="1200" dirty="0" smtClean="0"/>
            <a:t>etc.</a:t>
          </a:r>
          <a:r>
            <a:rPr lang="ru-RU" sz="3300" kern="1200" dirty="0" smtClean="0"/>
            <a:t>)</a:t>
          </a:r>
          <a:endParaRPr lang="en-US" sz="3300" kern="1200" dirty="0"/>
        </a:p>
      </dsp:txBody>
      <dsp:txXfrm>
        <a:off x="1457378" y="3429606"/>
        <a:ext cx="5349361" cy="1366578"/>
      </dsp:txXfrm>
    </dsp:sp>
    <dsp:sp modelId="{4CB4323A-6A93-744F-9184-FE2F5231967A}">
      <dsp:nvSpPr>
        <dsp:cNvPr id="0" name=""/>
        <dsp:cNvSpPr/>
      </dsp:nvSpPr>
      <dsp:spPr>
        <a:xfrm>
          <a:off x="6232036" y="1100804"/>
          <a:ext cx="943546" cy="94354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444334" y="1100804"/>
        <a:ext cx="518950" cy="710018"/>
      </dsp:txXfrm>
    </dsp:sp>
    <dsp:sp modelId="{A8DA4F0F-2A3A-8143-B387-837B3F22D238}">
      <dsp:nvSpPr>
        <dsp:cNvPr id="0" name=""/>
        <dsp:cNvSpPr/>
      </dsp:nvSpPr>
      <dsp:spPr>
        <a:xfrm>
          <a:off x="6849256" y="2784671"/>
          <a:ext cx="943546" cy="94354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061554" y="2784671"/>
        <a:ext cx="518950" cy="71001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6AC6FB-7BDE-444D-9BDF-5C1FD364A095}" type="datetimeFigureOut">
              <a:rPr lang="ru-RU" smtClean="0"/>
              <a:t>08.02.16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FC9AA-0639-A048-9C95-599DD433DF3D}" type="slidenum">
              <a:rPr lang="ru-RU" smtClean="0"/>
              <a:t>‹#›</a:t>
            </a:fld>
            <a:endParaRPr lang="ru-RU"/>
          </a:p>
        </p:txBody>
      </p:sp>
    </p:spTree>
    <p:extLst>
      <p:ext uri="{BB962C8B-B14F-4D97-AF65-F5344CB8AC3E}">
        <p14:creationId xmlns:p14="http://schemas.microsoft.com/office/powerpoint/2010/main" val="2589474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continuum.io/download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 касается примеров\учебников</a:t>
            </a:r>
          </a:p>
          <a:p>
            <a:r>
              <a:rPr lang="ru-RU" dirty="0" smtClean="0"/>
              <a:t>1) https://github.com/jrjohansson/scientific-python-lectures#online-read-only-versions</a:t>
            </a:r>
          </a:p>
          <a:p>
            <a:r>
              <a:rPr lang="ru-RU" dirty="0" smtClean="0"/>
              <a:t>2) </a:t>
            </a:r>
            <a:r>
              <a:rPr lang="ru-RU" dirty="0" err="1" smtClean="0"/>
              <a:t>google</a:t>
            </a:r>
            <a:endParaRPr lang="ru-RU" dirty="0" smtClean="0"/>
          </a:p>
          <a:p>
            <a:r>
              <a:rPr lang="ru-RU" dirty="0" smtClean="0"/>
              <a:t>3) </a:t>
            </a:r>
            <a:r>
              <a:rPr lang="ru-RU" dirty="0" err="1" smtClean="0"/>
              <a:t>tutorials</a:t>
            </a:r>
            <a:r>
              <a:rPr lang="ru-RU" dirty="0" smtClean="0"/>
              <a:t> (http://docs.python.org/3/tutorial/index.html)</a:t>
            </a:r>
          </a:p>
          <a:p>
            <a:r>
              <a:rPr lang="ru-RU" dirty="0" smtClean="0"/>
              <a:t>4) </a:t>
            </a:r>
            <a:r>
              <a:rPr lang="ru-RU" dirty="0" err="1" smtClean="0"/>
              <a:t>гугловские</a:t>
            </a:r>
            <a:r>
              <a:rPr lang="ru-RU" dirty="0" smtClean="0"/>
              <a:t> лекции: </a:t>
            </a:r>
          </a:p>
          <a:p>
            <a:r>
              <a:rPr lang="ru-RU" dirty="0" smtClean="0"/>
              <a:t>https://developers.google.com/edu/python/?csw=1</a:t>
            </a:r>
          </a:p>
          <a:p>
            <a:endParaRPr lang="ru-RU" dirty="0" smtClean="0"/>
          </a:p>
          <a:p>
            <a:r>
              <a:rPr lang="ru-RU" sz="1200" kern="1200" dirty="0" smtClean="0">
                <a:solidFill>
                  <a:schemeClr val="tx1"/>
                </a:solidFill>
                <a:effectLst/>
                <a:latin typeface="+mn-lt"/>
                <a:ea typeface="+mn-ea"/>
                <a:cs typeface="+mn-cs"/>
              </a:rPr>
              <a:t>1) </a:t>
            </a:r>
            <a:r>
              <a:rPr lang="en-US" sz="1200" kern="1200" dirty="0" smtClean="0">
                <a:solidFill>
                  <a:schemeClr val="tx1"/>
                </a:solidFill>
                <a:effectLst/>
                <a:latin typeface="+mn-lt"/>
                <a:ea typeface="+mn-ea"/>
                <a:cs typeface="+mn-cs"/>
              </a:rPr>
              <a:t>anaconda</a:t>
            </a:r>
            <a:r>
              <a:rPr lang="ru-RU" sz="1200" kern="1200" dirty="0" smtClean="0">
                <a:solidFill>
                  <a:schemeClr val="tx1"/>
                </a:solidFill>
                <a:effectLst/>
                <a:latin typeface="+mn-lt"/>
                <a:ea typeface="+mn-ea"/>
                <a:cs typeface="+mn-cs"/>
              </a:rPr>
              <a:t>: консоль для запуска скриптов, </a:t>
            </a:r>
            <a:r>
              <a:rPr lang="en-US" sz="1200" kern="1200" dirty="0" err="1" smtClean="0">
                <a:solidFill>
                  <a:schemeClr val="tx1"/>
                </a:solidFill>
                <a:effectLst/>
                <a:latin typeface="+mn-lt"/>
                <a:ea typeface="+mn-ea"/>
                <a:cs typeface="+mn-cs"/>
              </a:rPr>
              <a:t>ipython</a:t>
            </a:r>
            <a:r>
              <a:rPr lang="en-US" sz="1200" kern="1200" dirty="0" smtClean="0">
                <a:solidFill>
                  <a:schemeClr val="tx1"/>
                </a:solidFill>
                <a:effectLst/>
                <a:latin typeface="+mn-lt"/>
                <a:ea typeface="+mn-ea"/>
                <a:cs typeface="+mn-cs"/>
              </a:rPr>
              <a:t> netbook</a:t>
            </a:r>
            <a:r>
              <a:rPr lang="ru-RU" sz="1200" kern="1200" dirty="0" smtClean="0">
                <a:solidFill>
                  <a:schemeClr val="tx1"/>
                </a:solidFill>
                <a:effectLst/>
                <a:latin typeface="+mn-lt"/>
                <a:ea typeface="+mn-ea"/>
                <a:cs typeface="+mn-cs"/>
              </a:rPr>
              <a:t> (для создания отчетов\примеров). Здесь уже много библиотек будет предустановлено</a:t>
            </a:r>
          </a:p>
          <a:p>
            <a:r>
              <a:rPr lang="en-US" sz="1200" u="sng" kern="1200" dirty="0" smtClean="0">
                <a:solidFill>
                  <a:schemeClr val="tx1"/>
                </a:solidFill>
                <a:effectLst/>
                <a:latin typeface="+mn-lt"/>
                <a:ea typeface="+mn-ea"/>
                <a:cs typeface="+mn-cs"/>
                <a:hlinkClick r:id="rId3"/>
              </a:rPr>
              <a:t>http</a:t>
            </a:r>
            <a:r>
              <a:rPr lang="ru-RU" sz="1200" u="sng" kern="1200" dirty="0" smtClean="0">
                <a:solidFill>
                  <a:schemeClr val="tx1"/>
                </a:solidFill>
                <a:effectLst/>
                <a:latin typeface="+mn-lt"/>
                <a:ea typeface="+mn-ea"/>
                <a:cs typeface="+mn-cs"/>
                <a:hlinkClick r:id="rId3"/>
              </a:rPr>
              <a:t>://</a:t>
            </a:r>
            <a:r>
              <a:rPr lang="en-US" sz="1200" u="sng" kern="1200" dirty="0" smtClean="0">
                <a:solidFill>
                  <a:schemeClr val="tx1"/>
                </a:solidFill>
                <a:effectLst/>
                <a:latin typeface="+mn-lt"/>
                <a:ea typeface="+mn-ea"/>
                <a:cs typeface="+mn-cs"/>
                <a:hlinkClick r:id="rId3"/>
              </a:rPr>
              <a:t>continuum</a:t>
            </a:r>
            <a:r>
              <a:rPr lang="ru-RU" sz="1200" u="sng" kern="1200" dirty="0" smtClean="0">
                <a:solidFill>
                  <a:schemeClr val="tx1"/>
                </a:solidFill>
                <a:effectLst/>
                <a:latin typeface="+mn-lt"/>
                <a:ea typeface="+mn-ea"/>
                <a:cs typeface="+mn-cs"/>
                <a:hlinkClick r:id="rId3"/>
              </a:rPr>
              <a:t>.</a:t>
            </a:r>
            <a:r>
              <a:rPr lang="en-US" sz="1200" u="sng" kern="1200" dirty="0" err="1" smtClean="0">
                <a:solidFill>
                  <a:schemeClr val="tx1"/>
                </a:solidFill>
                <a:effectLst/>
                <a:latin typeface="+mn-lt"/>
                <a:ea typeface="+mn-ea"/>
                <a:cs typeface="+mn-cs"/>
                <a:hlinkClick r:id="rId3"/>
              </a:rPr>
              <a:t>io</a:t>
            </a:r>
            <a:r>
              <a:rPr lang="ru-RU" sz="1200" u="sng" kern="1200" dirty="0" smtClean="0">
                <a:solidFill>
                  <a:schemeClr val="tx1"/>
                </a:solidFill>
                <a:effectLst/>
                <a:latin typeface="+mn-lt"/>
                <a:ea typeface="+mn-ea"/>
                <a:cs typeface="+mn-cs"/>
                <a:hlinkClick r:id="rId3"/>
              </a:rPr>
              <a:t>/</a:t>
            </a:r>
            <a:r>
              <a:rPr lang="en-US" sz="1200" u="sng" kern="1200" dirty="0" smtClean="0">
                <a:solidFill>
                  <a:schemeClr val="tx1"/>
                </a:solidFill>
                <a:effectLst/>
                <a:latin typeface="+mn-lt"/>
                <a:ea typeface="+mn-ea"/>
                <a:cs typeface="+mn-cs"/>
                <a:hlinkClick r:id="rId3"/>
              </a:rPr>
              <a:t>downloads</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Pycharm</a:t>
            </a:r>
            <a:r>
              <a:rPr lang="ru-RU" sz="1200" kern="1200" dirty="0" smtClean="0">
                <a:solidFill>
                  <a:schemeClr val="tx1"/>
                </a:solidFill>
                <a:effectLst/>
                <a:latin typeface="+mn-lt"/>
                <a:ea typeface="+mn-ea"/>
                <a:cs typeface="+mn-cs"/>
              </a:rPr>
              <a:t> - это уже более мощная </a:t>
            </a:r>
            <a:r>
              <a:rPr lang="ru-RU" sz="1200" kern="1200" dirty="0" err="1" smtClean="0">
                <a:solidFill>
                  <a:schemeClr val="tx1"/>
                </a:solidFill>
                <a:effectLst/>
                <a:latin typeface="+mn-lt"/>
                <a:ea typeface="+mn-ea"/>
                <a:cs typeface="+mn-cs"/>
              </a:rPr>
              <a:t>средя</a:t>
            </a:r>
            <a:r>
              <a:rPr lang="ru-RU" sz="1200" kern="1200" dirty="0" smtClean="0">
                <a:solidFill>
                  <a:schemeClr val="tx1"/>
                </a:solidFill>
                <a:effectLst/>
                <a:latin typeface="+mn-lt"/>
                <a:ea typeface="+mn-ea"/>
                <a:cs typeface="+mn-cs"/>
              </a:rPr>
              <a:t> для разработки (уже боевой, типа </a:t>
            </a:r>
            <a:r>
              <a:rPr lang="en-US" sz="1200" kern="1200" dirty="0" smtClean="0">
                <a:solidFill>
                  <a:schemeClr val="tx1"/>
                </a:solidFill>
                <a:effectLst/>
                <a:latin typeface="+mn-lt"/>
                <a:ea typeface="+mn-ea"/>
                <a:cs typeface="+mn-cs"/>
              </a:rPr>
              <a:t>VS</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http</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www</a:t>
            </a:r>
            <a:r>
              <a:rPr lang="ru-RU"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jetbrains</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com</a:t>
            </a:r>
            <a:r>
              <a:rPr lang="ru-RU"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pycharm</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download</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 </a:t>
            </a:r>
          </a:p>
          <a:p>
            <a:endParaRPr lang="ru-RU" dirty="0" smtClean="0"/>
          </a:p>
          <a:p>
            <a:endParaRPr lang="ru-RU" dirty="0"/>
          </a:p>
        </p:txBody>
      </p:sp>
      <p:sp>
        <p:nvSpPr>
          <p:cNvPr id="4" name="Номер слайда 3"/>
          <p:cNvSpPr>
            <a:spLocks noGrp="1"/>
          </p:cNvSpPr>
          <p:nvPr>
            <p:ph type="sldNum" sz="quarter" idx="10"/>
          </p:nvPr>
        </p:nvSpPr>
        <p:spPr/>
        <p:txBody>
          <a:bodyPr/>
          <a:lstStyle/>
          <a:p>
            <a:fld id="{323FC9AA-0639-A048-9C95-599DD433DF3D}" type="slidenum">
              <a:rPr lang="ru-RU" smtClean="0"/>
              <a:t>18</a:t>
            </a:fld>
            <a:endParaRPr lang="ru-RU"/>
          </a:p>
        </p:txBody>
      </p:sp>
    </p:spTree>
    <p:extLst>
      <p:ext uri="{BB962C8B-B14F-4D97-AF65-F5344CB8AC3E}">
        <p14:creationId xmlns:p14="http://schemas.microsoft.com/office/powerpoint/2010/main" val="391141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3FC9AA-0639-A048-9C95-599DD433DF3D}" type="slidenum">
              <a:rPr lang="ru-RU" smtClean="0"/>
              <a:t>26</a:t>
            </a:fld>
            <a:endParaRPr lang="ru-RU"/>
          </a:p>
        </p:txBody>
      </p:sp>
    </p:spTree>
    <p:extLst>
      <p:ext uri="{BB962C8B-B14F-4D97-AF65-F5344CB8AC3E}">
        <p14:creationId xmlns:p14="http://schemas.microsoft.com/office/powerpoint/2010/main" val="247845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AB6490F-3198-48DB-89E1-281A361A9D8A}" type="slidenum">
              <a:rPr lang="ru-RU" smtClean="0"/>
              <a:t>31</a:t>
            </a:fld>
            <a:endParaRPr lang="ru-RU"/>
          </a:p>
        </p:txBody>
      </p:sp>
    </p:spTree>
    <p:extLst>
      <p:ext uri="{BB962C8B-B14F-4D97-AF65-F5344CB8AC3E}">
        <p14:creationId xmlns:p14="http://schemas.microsoft.com/office/powerpoint/2010/main" val="249869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Конкурс «Интернет-математика» стартовал в 2004 году как конкурс научных проектов. Со временем содержание конкурса изменилось. Сейчас «Интернет-математика» — это серия конкурсов, в рамках которых участники соревнуются в решении реальной задачи на основе реальных данных. Цель конкурса: стимулировать исследования в рамках информационного поиска и смежных областях. Темы прошедших конкурсов: машинное обучение ранжированию, предсказание загруженности дорог, визуальное сходство изображений и др.</a:t>
            </a:r>
            <a:endParaRPr lang="ru-RU" dirty="0"/>
          </a:p>
        </p:txBody>
      </p:sp>
      <p:sp>
        <p:nvSpPr>
          <p:cNvPr id="4" name="Номер слайда 3"/>
          <p:cNvSpPr>
            <a:spLocks noGrp="1"/>
          </p:cNvSpPr>
          <p:nvPr>
            <p:ph type="sldNum" sz="quarter" idx="10"/>
          </p:nvPr>
        </p:nvSpPr>
        <p:spPr/>
        <p:txBody>
          <a:bodyPr/>
          <a:lstStyle/>
          <a:p>
            <a:fld id="{323FC9AA-0639-A048-9C95-599DD433DF3D}" type="slidenum">
              <a:rPr lang="ru-RU" smtClean="0"/>
              <a:t>36</a:t>
            </a:fld>
            <a:endParaRPr lang="ru-RU"/>
          </a:p>
        </p:txBody>
      </p:sp>
    </p:spTree>
    <p:extLst>
      <p:ext uri="{BB962C8B-B14F-4D97-AF65-F5344CB8AC3E}">
        <p14:creationId xmlns:p14="http://schemas.microsoft.com/office/powerpoint/2010/main" val="386635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685800" y="2130425"/>
            <a:ext cx="7772400" cy="1470025"/>
          </a:xfrm>
        </p:spPr>
        <p:txBody>
          <a:bodyPr/>
          <a:lstStyle/>
          <a:p>
            <a:r>
              <a:rPr lang="en-US"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Образец подзаголовка</a:t>
            </a:r>
            <a:endParaRPr lang="ru-RU"/>
          </a:p>
        </p:txBody>
      </p:sp>
      <p:sp>
        <p:nvSpPr>
          <p:cNvPr id="4" name="Дата 3"/>
          <p:cNvSpPr>
            <a:spLocks noGrp="1"/>
          </p:cNvSpPr>
          <p:nvPr>
            <p:ph type="dt" sz="half" idx="10"/>
          </p:nvPr>
        </p:nvSpPr>
        <p:spPr/>
        <p:txBody>
          <a:bodyPr/>
          <a:lstStyle/>
          <a:p>
            <a:fld id="{7CCCD1C0-9DFE-9A46-B7EF-34DA9CA5E316}" type="datetimeFigureOut">
              <a:rPr lang="ru-RU" smtClean="0"/>
              <a:t>08.02.16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290015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10"/>
          </p:nvPr>
        </p:nvSpPr>
        <p:spPr/>
        <p:txBody>
          <a:bodyPr/>
          <a:lstStyle/>
          <a:p>
            <a:fld id="{7CCCD1C0-9DFE-9A46-B7EF-34DA9CA5E316}" type="datetimeFigureOut">
              <a:rPr lang="ru-RU" smtClean="0"/>
              <a:t>08.02.16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32057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en-US"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10"/>
          </p:nvPr>
        </p:nvSpPr>
        <p:spPr/>
        <p:txBody>
          <a:bodyPr/>
          <a:lstStyle/>
          <a:p>
            <a:fld id="{7CCCD1C0-9DFE-9A46-B7EF-34DA9CA5E316}" type="datetimeFigureOut">
              <a:rPr lang="ru-RU" smtClean="0"/>
              <a:t>08.02.16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134537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Содержимое 2"/>
          <p:cNvSpPr>
            <a:spLocks noGrp="1"/>
          </p:cNvSpPr>
          <p:nvPr>
            <p:ph idx="1"/>
          </p:nvPr>
        </p:nvSpPr>
        <p:spPr/>
        <p:txBody>
          <a:body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10"/>
          </p:nvPr>
        </p:nvSpPr>
        <p:spPr/>
        <p:txBody>
          <a:bodyPr/>
          <a:lstStyle/>
          <a:p>
            <a:fld id="{7CCCD1C0-9DFE-9A46-B7EF-34DA9CA5E316}" type="datetimeFigureOut">
              <a:rPr lang="ru-RU" smtClean="0"/>
              <a:t>08.02.16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105447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Название 1"/>
          <p:cNvSpPr>
            <a:spLocks noGrp="1"/>
          </p:cNvSpPr>
          <p:nvPr>
            <p:ph type="title"/>
          </p:nvPr>
        </p:nvSpPr>
        <p:spPr>
          <a:xfrm>
            <a:off x="722313" y="4406900"/>
            <a:ext cx="7772400" cy="1362075"/>
          </a:xfrm>
        </p:spPr>
        <p:txBody>
          <a:bodyPr anchor="t"/>
          <a:lstStyle>
            <a:lvl1pPr algn="l">
              <a:defRPr sz="4000" b="1" cap="all"/>
            </a:lvl1pPr>
          </a:lstStyle>
          <a:p>
            <a:r>
              <a:rPr lang="en-US"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Образец текста</a:t>
            </a:r>
          </a:p>
        </p:txBody>
      </p:sp>
      <p:sp>
        <p:nvSpPr>
          <p:cNvPr id="4" name="Дата 3"/>
          <p:cNvSpPr>
            <a:spLocks noGrp="1"/>
          </p:cNvSpPr>
          <p:nvPr>
            <p:ph type="dt" sz="half" idx="10"/>
          </p:nvPr>
        </p:nvSpPr>
        <p:spPr/>
        <p:txBody>
          <a:bodyPr/>
          <a:lstStyle/>
          <a:p>
            <a:fld id="{7CCCD1C0-9DFE-9A46-B7EF-34DA9CA5E316}" type="datetimeFigureOut">
              <a:rPr lang="ru-RU" smtClean="0"/>
              <a:t>08.02.16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403797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5" name="Дата 4"/>
          <p:cNvSpPr>
            <a:spLocks noGrp="1"/>
          </p:cNvSpPr>
          <p:nvPr>
            <p:ph type="dt" sz="half" idx="10"/>
          </p:nvPr>
        </p:nvSpPr>
        <p:spPr/>
        <p:txBody>
          <a:bodyPr/>
          <a:lstStyle/>
          <a:p>
            <a:fld id="{7CCCD1C0-9DFE-9A46-B7EF-34DA9CA5E316}" type="datetimeFigureOut">
              <a:rPr lang="ru-RU" smtClean="0"/>
              <a:t>08.02.16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15407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lvl1pPr>
              <a:defRPr/>
            </a:lvl1pPr>
          </a:lstStyle>
          <a:p>
            <a:r>
              <a:rPr lang="en-US"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7" name="Дата 6"/>
          <p:cNvSpPr>
            <a:spLocks noGrp="1"/>
          </p:cNvSpPr>
          <p:nvPr>
            <p:ph type="dt" sz="half" idx="10"/>
          </p:nvPr>
        </p:nvSpPr>
        <p:spPr/>
        <p:txBody>
          <a:bodyPr/>
          <a:lstStyle/>
          <a:p>
            <a:fld id="{7CCCD1C0-9DFE-9A46-B7EF-34DA9CA5E316}" type="datetimeFigureOut">
              <a:rPr lang="ru-RU" smtClean="0"/>
              <a:t>08.02.16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105711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smtClean="0"/>
              <a:t>Образец заголовка</a:t>
            </a:r>
            <a:endParaRPr lang="ru-RU"/>
          </a:p>
        </p:txBody>
      </p:sp>
      <p:sp>
        <p:nvSpPr>
          <p:cNvPr id="3" name="Дата 2"/>
          <p:cNvSpPr>
            <a:spLocks noGrp="1"/>
          </p:cNvSpPr>
          <p:nvPr>
            <p:ph type="dt" sz="half" idx="10"/>
          </p:nvPr>
        </p:nvSpPr>
        <p:spPr/>
        <p:txBody>
          <a:bodyPr/>
          <a:lstStyle/>
          <a:p>
            <a:fld id="{7CCCD1C0-9DFE-9A46-B7EF-34DA9CA5E316}" type="datetimeFigureOut">
              <a:rPr lang="ru-RU" smtClean="0"/>
              <a:t>08.02.16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290600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CCCD1C0-9DFE-9A46-B7EF-34DA9CA5E316}" type="datetimeFigureOut">
              <a:rPr lang="ru-RU" smtClean="0"/>
              <a:t>08.02.16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143204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273050"/>
            <a:ext cx="3008313" cy="1162050"/>
          </a:xfrm>
        </p:spPr>
        <p:txBody>
          <a:bodyPr anchor="b"/>
          <a:lstStyle>
            <a:lvl1pPr algn="l">
              <a:defRPr sz="2000" b="1"/>
            </a:lvl1pPr>
          </a:lstStyle>
          <a:p>
            <a:r>
              <a:rPr lang="en-US"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Образец текста</a:t>
            </a:r>
          </a:p>
        </p:txBody>
      </p:sp>
      <p:sp>
        <p:nvSpPr>
          <p:cNvPr id="5" name="Дата 4"/>
          <p:cNvSpPr>
            <a:spLocks noGrp="1"/>
          </p:cNvSpPr>
          <p:nvPr>
            <p:ph type="dt" sz="half" idx="10"/>
          </p:nvPr>
        </p:nvSpPr>
        <p:spPr/>
        <p:txBody>
          <a:bodyPr/>
          <a:lstStyle/>
          <a:p>
            <a:fld id="{7CCCD1C0-9DFE-9A46-B7EF-34DA9CA5E316}" type="datetimeFigureOut">
              <a:rPr lang="ru-RU" smtClean="0"/>
              <a:t>08.02.16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175528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Название 1"/>
          <p:cNvSpPr>
            <a:spLocks noGrp="1"/>
          </p:cNvSpPr>
          <p:nvPr>
            <p:ph type="title"/>
          </p:nvPr>
        </p:nvSpPr>
        <p:spPr>
          <a:xfrm>
            <a:off x="1792288" y="4800600"/>
            <a:ext cx="5486400" cy="566738"/>
          </a:xfrm>
        </p:spPr>
        <p:txBody>
          <a:bodyPr anchor="b"/>
          <a:lstStyle>
            <a:lvl1pPr algn="l">
              <a:defRPr sz="2000" b="1"/>
            </a:lvl1pPr>
          </a:lstStyle>
          <a:p>
            <a:r>
              <a:rPr lang="en-US"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Образец текста</a:t>
            </a:r>
          </a:p>
        </p:txBody>
      </p:sp>
      <p:sp>
        <p:nvSpPr>
          <p:cNvPr id="5" name="Дата 4"/>
          <p:cNvSpPr>
            <a:spLocks noGrp="1"/>
          </p:cNvSpPr>
          <p:nvPr>
            <p:ph type="dt" sz="half" idx="10"/>
          </p:nvPr>
        </p:nvSpPr>
        <p:spPr/>
        <p:txBody>
          <a:bodyPr/>
          <a:lstStyle/>
          <a:p>
            <a:fld id="{7CCCD1C0-9DFE-9A46-B7EF-34DA9CA5E316}" type="datetimeFigureOut">
              <a:rPr lang="ru-RU" smtClean="0"/>
              <a:t>08.02.16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B342D23-9A93-EA49-94FD-35313EAF21E8}" type="slidenum">
              <a:rPr lang="ru-RU" smtClean="0"/>
              <a:t>‹#›</a:t>
            </a:fld>
            <a:endParaRPr lang="ru-RU"/>
          </a:p>
        </p:txBody>
      </p:sp>
    </p:spTree>
    <p:extLst>
      <p:ext uri="{BB962C8B-B14F-4D97-AF65-F5344CB8AC3E}">
        <p14:creationId xmlns:p14="http://schemas.microsoft.com/office/powerpoint/2010/main" val="13652174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Образец текста</a:t>
            </a:r>
          </a:p>
          <a:p>
            <a:pPr lvl="1"/>
            <a:r>
              <a:rPr lang="en-US" smtClean="0"/>
              <a:t>Второй уровень</a:t>
            </a:r>
          </a:p>
          <a:p>
            <a:pPr lvl="2"/>
            <a:r>
              <a:rPr lang="en-US" smtClean="0"/>
              <a:t>Третий уровень</a:t>
            </a:r>
          </a:p>
          <a:p>
            <a:pPr lvl="3"/>
            <a:r>
              <a:rPr lang="en-US" smtClean="0"/>
              <a:t>Четвертый уровень</a:t>
            </a:r>
          </a:p>
          <a:p>
            <a:pPr lvl="4"/>
            <a:r>
              <a:rPr lang="en-US"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CD1C0-9DFE-9A46-B7EF-34DA9CA5E316}" type="datetimeFigureOut">
              <a:rPr lang="ru-RU" smtClean="0"/>
              <a:t>08.02.16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2D23-9A93-EA49-94FD-35313EAF21E8}" type="slidenum">
              <a:rPr lang="ru-RU" smtClean="0"/>
              <a:t>‹#›</a:t>
            </a:fld>
            <a:endParaRPr lang="ru-RU"/>
          </a:p>
        </p:txBody>
      </p:sp>
    </p:spTree>
    <p:extLst>
      <p:ext uri="{BB962C8B-B14F-4D97-AF65-F5344CB8AC3E}">
        <p14:creationId xmlns:p14="http://schemas.microsoft.com/office/powerpoint/2010/main" val="3086603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nbviewer.ipython.org/github/Newozz/shad_ml/blob/master/python_tutorial.ipynb" TargetMode="External"/><Relationship Id="rId4" Type="http://schemas.openxmlformats.org/officeDocument/2006/relationships/hyperlink" Target="https://github.com/jrjohansson/scientific-python-lectures%23online-read-only-versions" TargetMode="External"/><Relationship Id="rId5" Type="http://schemas.openxmlformats.org/officeDocument/2006/relationships/hyperlink" Target="http://www.cin.ufpe.br/~embat/Python%20for%20Data%20Analysis.pdf" TargetMode="External"/><Relationship Id="rId6" Type="http://schemas.openxmlformats.org/officeDocument/2006/relationships/hyperlink" Target="https://drive.google.com/file/d/0B9ZsO9o9XXqNQ0xNa2VZQ2R0d1E/view?usp=sharing" TargetMode="External"/><Relationship Id="rId7" Type="http://schemas.openxmlformats.org/officeDocument/2006/relationships/hyperlink" Target="http://scikit-learn.org/stable/auto_examples/index.html" TargetMode="External"/><Relationship Id="rId8" Type="http://schemas.openxmlformats.org/officeDocument/2006/relationships/hyperlink" Target="http://scikit-learn.org/stable/tutorial/index.html" TargetMode="External"/><Relationship Id="rId9" Type="http://schemas.openxmlformats.org/officeDocument/2006/relationships/hyperlink" Target="https://store.continuum.io/cshop/anaconda/" TargetMode="External"/><Relationship Id="rId10" Type="http://schemas.openxmlformats.org/officeDocument/2006/relationships/hyperlink" Target="https://www.enthought.com/downloads/" TargetMode="External"/><Relationship Id="rId11" Type="http://schemas.openxmlformats.org/officeDocument/2006/relationships/hyperlink" Target="http://www.jetbrains.com/pychar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an.r-project.org/web/views/" TargetMode="Externa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3" Type="http://schemas.openxmlformats.org/officeDocument/2006/relationships/hyperlink" Target="http://www.rdatamining.com/examples" TargetMode="External"/><Relationship Id="rId4" Type="http://schemas.openxmlformats.org/officeDocument/2006/relationships/hyperlink" Target="http://www.rdatamining.com/resources/onlinedocs" TargetMode="External"/><Relationship Id="rId1" Type="http://schemas.openxmlformats.org/officeDocument/2006/relationships/slideLayout" Target="../slideLayouts/slideLayout2.xml"/><Relationship Id="rId2" Type="http://schemas.openxmlformats.org/officeDocument/2006/relationships/hyperlink" Target="http://google-styleguide.googlecode.com/svn/trunk/Rguide.x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kdnuggets.com/2013/12/poll-results-r-leading-python-gaining.html" TargetMode="External"/><Relationship Id="rId4" Type="http://schemas.openxmlformats.org/officeDocument/2006/relationships/hyperlink" Target="http://www.kdnuggets.com/polls/2013/r-python-switch.html" TargetMode="External"/><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Valentin.malykh@%5Bhystec.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aggle.com/wiki/KaggleMemberFAQ"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achinelearning.ru/wiki/index.php?title=MIPT_ML_2016_Sp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685800" y="1822951"/>
            <a:ext cx="7772400" cy="1470025"/>
          </a:xfrm>
        </p:spPr>
        <p:txBody>
          <a:bodyPr/>
          <a:lstStyle/>
          <a:p>
            <a:r>
              <a:rPr lang="en-US" dirty="0" smtClean="0"/>
              <a:t>Machine Learning</a:t>
            </a:r>
            <a:endParaRPr lang="ru-RU" dirty="0"/>
          </a:p>
        </p:txBody>
      </p:sp>
      <p:sp>
        <p:nvSpPr>
          <p:cNvPr id="3" name="Подзаголовок 2"/>
          <p:cNvSpPr>
            <a:spLocks noGrp="1"/>
          </p:cNvSpPr>
          <p:nvPr>
            <p:ph type="subTitle" idx="1"/>
          </p:nvPr>
        </p:nvSpPr>
        <p:spPr>
          <a:xfrm>
            <a:off x="1371600" y="4608094"/>
            <a:ext cx="6400800" cy="1752600"/>
          </a:xfrm>
        </p:spPr>
        <p:txBody>
          <a:bodyPr/>
          <a:lstStyle/>
          <a:p>
            <a:r>
              <a:rPr lang="en-US" dirty="0" smtClean="0"/>
              <a:t>Valentin Malykh</a:t>
            </a:r>
          </a:p>
          <a:p>
            <a:r>
              <a:rPr lang="en-US" dirty="0" smtClean="0"/>
              <a:t>MIPT</a:t>
            </a:r>
            <a:r>
              <a:rPr lang="en-US" dirty="0" smtClean="0"/>
              <a:t>, 201</a:t>
            </a:r>
            <a:r>
              <a:rPr lang="en-US" dirty="0"/>
              <a:t>6</a:t>
            </a:r>
            <a:endParaRPr lang="en-US" dirty="0" smtClean="0"/>
          </a:p>
        </p:txBody>
      </p:sp>
      <p:sp>
        <p:nvSpPr>
          <p:cNvPr id="4" name="Название 1"/>
          <p:cNvSpPr txBox="1">
            <a:spLocks/>
          </p:cNvSpPr>
          <p:nvPr/>
        </p:nvSpPr>
        <p:spPr>
          <a:xfrm>
            <a:off x="685800" y="2865437"/>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Introduction (Seminar 01)</a:t>
            </a:r>
            <a:endParaRPr lang="ru-RU" sz="3600" dirty="0"/>
          </a:p>
        </p:txBody>
      </p:sp>
    </p:spTree>
    <p:extLst>
      <p:ext uri="{BB962C8B-B14F-4D97-AF65-F5344CB8AC3E}">
        <p14:creationId xmlns:p14="http://schemas.microsoft.com/office/powerpoint/2010/main" val="28896259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smtClean="0"/>
              <a:t>Python?</a:t>
            </a:r>
            <a:endParaRPr lang="ru-RU" dirty="0"/>
          </a:p>
        </p:txBody>
      </p:sp>
      <p:sp>
        <p:nvSpPr>
          <p:cNvPr id="3" name="Содержимое 2"/>
          <p:cNvSpPr>
            <a:spLocks noGrp="1"/>
          </p:cNvSpPr>
          <p:nvPr>
            <p:ph idx="1"/>
          </p:nvPr>
        </p:nvSpPr>
        <p:spPr>
          <a:xfrm>
            <a:off x="316523" y="1417638"/>
            <a:ext cx="8845062" cy="5194177"/>
          </a:xfrm>
        </p:spPr>
        <p:txBody>
          <a:bodyPr>
            <a:normAutofit fontScale="77500" lnSpcReduction="20000"/>
          </a:bodyPr>
          <a:lstStyle/>
          <a:p>
            <a:r>
              <a:rPr lang="en-US" sz="4100" b="1" dirty="0" smtClean="0"/>
              <a:t>Simple syntax</a:t>
            </a:r>
          </a:p>
          <a:p>
            <a:r>
              <a:rPr lang="en-US" sz="4100" b="1" dirty="0" smtClean="0"/>
              <a:t>A lot of packages, built-in data structures</a:t>
            </a:r>
          </a:p>
          <a:p>
            <a:r>
              <a:rPr lang="en-US" dirty="0" smtClean="0"/>
              <a:t>APIs for other languages</a:t>
            </a:r>
          </a:p>
          <a:p>
            <a:r>
              <a:rPr lang="en-US" dirty="0" smtClean="0"/>
              <a:t>Different programming paradigms:</a:t>
            </a:r>
          </a:p>
          <a:p>
            <a:pPr lvl="1"/>
            <a:r>
              <a:rPr lang="en-US" dirty="0" smtClean="0"/>
              <a:t>Structural</a:t>
            </a:r>
          </a:p>
          <a:p>
            <a:pPr lvl="1"/>
            <a:r>
              <a:rPr lang="en-US" dirty="0" smtClean="0"/>
              <a:t>OOP</a:t>
            </a:r>
          </a:p>
          <a:p>
            <a:pPr lvl="1"/>
            <a:r>
              <a:rPr lang="en-US" dirty="0" smtClean="0"/>
              <a:t>Functional</a:t>
            </a:r>
          </a:p>
          <a:p>
            <a:r>
              <a:rPr lang="en-US" dirty="0" smtClean="0"/>
              <a:t>Dynamic typing (duck typing)</a:t>
            </a:r>
          </a:p>
          <a:p>
            <a:r>
              <a:rPr lang="en-US" dirty="0" smtClean="0"/>
              <a:t>Garbage collector</a:t>
            </a:r>
          </a:p>
          <a:p>
            <a:r>
              <a:rPr lang="en-US" dirty="0" smtClean="0"/>
              <a:t>Exception handling</a:t>
            </a:r>
          </a:p>
          <a:p>
            <a:r>
              <a:rPr lang="en-US" dirty="0" smtClean="0"/>
              <a:t>Multi-threading (-processing)</a:t>
            </a:r>
          </a:p>
          <a:p>
            <a:r>
              <a:rPr lang="en-US" dirty="0" smtClean="0"/>
              <a:t>High-level / Low-level programming</a:t>
            </a:r>
          </a:p>
          <a:p>
            <a:r>
              <a:rPr lang="en-US" dirty="0" smtClean="0"/>
              <a:t>Scalability</a:t>
            </a:r>
            <a:endParaRPr lang="ru-RU" dirty="0"/>
          </a:p>
        </p:txBody>
      </p:sp>
    </p:spTree>
    <p:extLst>
      <p:ext uri="{BB962C8B-B14F-4D97-AF65-F5344CB8AC3E}">
        <p14:creationId xmlns:p14="http://schemas.microsoft.com/office/powerpoint/2010/main" val="28101644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ru-RU" dirty="0" smtClean="0"/>
              <a:t>+ </a:t>
            </a:r>
            <a:r>
              <a:rPr lang="en-US" dirty="0" smtClean="0"/>
              <a:t>packages</a:t>
            </a:r>
            <a:endParaRPr lang="en-US" dirty="0"/>
          </a:p>
        </p:txBody>
      </p:sp>
      <p:pic>
        <p:nvPicPr>
          <p:cNvPr id="5" name="Picture 4"/>
          <p:cNvPicPr>
            <a:picLocks noChangeAspect="1"/>
          </p:cNvPicPr>
          <p:nvPr/>
        </p:nvPicPr>
        <p:blipFill>
          <a:blip r:embed="rId2"/>
          <a:stretch>
            <a:fillRect/>
          </a:stretch>
        </p:blipFill>
        <p:spPr>
          <a:xfrm>
            <a:off x="2764501" y="1185511"/>
            <a:ext cx="3402851" cy="1148463"/>
          </a:xfrm>
          <a:prstGeom prst="rect">
            <a:avLst/>
          </a:prstGeom>
        </p:spPr>
      </p:pic>
      <p:pic>
        <p:nvPicPr>
          <p:cNvPr id="6" name="Picture 5"/>
          <p:cNvPicPr>
            <a:picLocks noChangeAspect="1"/>
          </p:cNvPicPr>
          <p:nvPr/>
        </p:nvPicPr>
        <p:blipFill>
          <a:blip r:embed="rId3"/>
          <a:stretch>
            <a:fillRect/>
          </a:stretch>
        </p:blipFill>
        <p:spPr>
          <a:xfrm>
            <a:off x="3249569" y="2162160"/>
            <a:ext cx="2222500" cy="762000"/>
          </a:xfrm>
          <a:prstGeom prst="rect">
            <a:avLst/>
          </a:prstGeom>
        </p:spPr>
      </p:pic>
      <p:grpSp>
        <p:nvGrpSpPr>
          <p:cNvPr id="9" name="Group 8"/>
          <p:cNvGrpSpPr/>
          <p:nvPr/>
        </p:nvGrpSpPr>
        <p:grpSpPr>
          <a:xfrm>
            <a:off x="1253702" y="2897265"/>
            <a:ext cx="1353294" cy="839426"/>
            <a:chOff x="5978459" y="2433545"/>
            <a:chExt cx="1691804" cy="1049398"/>
          </a:xfrm>
        </p:grpSpPr>
        <p:pic>
          <p:nvPicPr>
            <p:cNvPr id="7" name="Picture 6"/>
            <p:cNvPicPr>
              <a:picLocks noChangeAspect="1"/>
            </p:cNvPicPr>
            <p:nvPr/>
          </p:nvPicPr>
          <p:blipFill>
            <a:blip r:embed="rId4"/>
            <a:stretch>
              <a:fillRect/>
            </a:stretch>
          </p:blipFill>
          <p:spPr>
            <a:xfrm>
              <a:off x="5978459" y="2433545"/>
              <a:ext cx="1122351" cy="1049398"/>
            </a:xfrm>
            <a:prstGeom prst="rect">
              <a:avLst/>
            </a:prstGeom>
          </p:spPr>
        </p:pic>
        <p:sp>
          <p:nvSpPr>
            <p:cNvPr id="8" name="TextBox 7"/>
            <p:cNvSpPr txBox="1"/>
            <p:nvPr/>
          </p:nvSpPr>
          <p:spPr>
            <a:xfrm>
              <a:off x="7005222" y="2751063"/>
              <a:ext cx="665041" cy="369332"/>
            </a:xfrm>
            <a:prstGeom prst="rect">
              <a:avLst/>
            </a:prstGeom>
            <a:noFill/>
          </p:spPr>
          <p:txBody>
            <a:bodyPr wrap="none" rtlCol="0">
              <a:spAutoFit/>
            </a:bodyPr>
            <a:lstStyle/>
            <a:p>
              <a:r>
                <a:rPr lang="en-US" dirty="0" err="1" smtClean="0"/>
                <a:t>SciPy</a:t>
              </a:r>
              <a:endParaRPr lang="en-US" dirty="0"/>
            </a:p>
          </p:txBody>
        </p:sp>
      </p:grpSp>
      <p:pic>
        <p:nvPicPr>
          <p:cNvPr id="10" name="Picture 9"/>
          <p:cNvPicPr>
            <a:picLocks noChangeAspect="1"/>
          </p:cNvPicPr>
          <p:nvPr/>
        </p:nvPicPr>
        <p:blipFill>
          <a:blip r:embed="rId5"/>
          <a:stretch>
            <a:fillRect/>
          </a:stretch>
        </p:blipFill>
        <p:spPr>
          <a:xfrm>
            <a:off x="3044963" y="3079500"/>
            <a:ext cx="3350979" cy="614346"/>
          </a:xfrm>
          <a:prstGeom prst="rect">
            <a:avLst/>
          </a:prstGeom>
        </p:spPr>
      </p:pic>
      <p:pic>
        <p:nvPicPr>
          <p:cNvPr id="12" name="Picture 11"/>
          <p:cNvPicPr>
            <a:picLocks noChangeAspect="1"/>
          </p:cNvPicPr>
          <p:nvPr/>
        </p:nvPicPr>
        <p:blipFill>
          <a:blip r:embed="rId6"/>
          <a:stretch>
            <a:fillRect/>
          </a:stretch>
        </p:blipFill>
        <p:spPr>
          <a:xfrm>
            <a:off x="3583158" y="4443348"/>
            <a:ext cx="2020472" cy="2020472"/>
          </a:xfrm>
          <a:prstGeom prst="rect">
            <a:avLst/>
          </a:prstGeom>
        </p:spPr>
      </p:pic>
      <p:pic>
        <p:nvPicPr>
          <p:cNvPr id="13" name="Picture 12"/>
          <p:cNvPicPr>
            <a:picLocks noChangeAspect="1"/>
          </p:cNvPicPr>
          <p:nvPr/>
        </p:nvPicPr>
        <p:blipFill>
          <a:blip r:embed="rId7"/>
          <a:stretch>
            <a:fillRect/>
          </a:stretch>
        </p:blipFill>
        <p:spPr>
          <a:xfrm>
            <a:off x="566307" y="4074208"/>
            <a:ext cx="3632338" cy="738280"/>
          </a:xfrm>
          <a:prstGeom prst="rect">
            <a:avLst/>
          </a:prstGeom>
        </p:spPr>
      </p:pic>
      <p:pic>
        <p:nvPicPr>
          <p:cNvPr id="14" name="Picture 13"/>
          <p:cNvPicPr>
            <a:picLocks noChangeAspect="1"/>
          </p:cNvPicPr>
          <p:nvPr/>
        </p:nvPicPr>
        <p:blipFill>
          <a:blip r:embed="rId8"/>
          <a:stretch>
            <a:fillRect/>
          </a:stretch>
        </p:blipFill>
        <p:spPr>
          <a:xfrm>
            <a:off x="3249569" y="6199097"/>
            <a:ext cx="3594100" cy="463086"/>
          </a:xfrm>
          <a:prstGeom prst="rect">
            <a:avLst/>
          </a:prstGeom>
        </p:spPr>
      </p:pic>
      <p:pic>
        <p:nvPicPr>
          <p:cNvPr id="3" name="Picture 2" descr="statsmodels.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8202" y="4061414"/>
            <a:ext cx="3412741" cy="695643"/>
          </a:xfrm>
          <a:prstGeom prst="rect">
            <a:avLst/>
          </a:prstGeom>
        </p:spPr>
      </p:pic>
      <p:pic>
        <p:nvPicPr>
          <p:cNvPr id="1026" name="Picture 2" descr="http://upload.wikimedia.org/wikipedia/ru/3/32/Pil-basic-exampl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572" y="3021518"/>
            <a:ext cx="1181838" cy="59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8126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Python + packages</a:t>
            </a:r>
            <a:endParaRPr lang="ru-RU" dirty="0"/>
          </a:p>
        </p:txBody>
      </p:sp>
      <p:sp>
        <p:nvSpPr>
          <p:cNvPr id="3" name="Содержимое 2"/>
          <p:cNvSpPr>
            <a:spLocks noGrp="1"/>
          </p:cNvSpPr>
          <p:nvPr>
            <p:ph idx="1"/>
          </p:nvPr>
        </p:nvSpPr>
        <p:spPr/>
        <p:txBody>
          <a:bodyPr/>
          <a:lstStyle/>
          <a:p>
            <a:r>
              <a:rPr lang="en-US" dirty="0" err="1" smtClean="0"/>
              <a:t>NumPy</a:t>
            </a:r>
            <a:r>
              <a:rPr lang="en-US" dirty="0" smtClean="0"/>
              <a:t> is the fundamental package for scientific computing with Python.</a:t>
            </a:r>
          </a:p>
          <a:p>
            <a:pPr lvl="1"/>
            <a:r>
              <a:rPr lang="en-US" dirty="0" smtClean="0"/>
              <a:t>a powerful N-dimensional array object</a:t>
            </a:r>
          </a:p>
          <a:p>
            <a:pPr lvl="1"/>
            <a:r>
              <a:rPr lang="en-US" dirty="0" smtClean="0"/>
              <a:t>tools for integrating C/C++ and Fortran code</a:t>
            </a:r>
          </a:p>
          <a:p>
            <a:pPr lvl="1"/>
            <a:r>
              <a:rPr lang="en-US" dirty="0" smtClean="0"/>
              <a:t>useful linear algebra, Fourier transform, and random number capabilities</a:t>
            </a:r>
          </a:p>
          <a:p>
            <a:endParaRPr lang="en-US" dirty="0" smtClean="0"/>
          </a:p>
        </p:txBody>
      </p:sp>
      <p:pic>
        <p:nvPicPr>
          <p:cNvPr id="4" name="Изображение 3" descr="numpy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921" y="5134708"/>
            <a:ext cx="2925605" cy="991455"/>
          </a:xfrm>
          <a:prstGeom prst="rect">
            <a:avLst/>
          </a:prstGeom>
        </p:spPr>
      </p:pic>
    </p:spTree>
    <p:extLst>
      <p:ext uri="{BB962C8B-B14F-4D97-AF65-F5344CB8AC3E}">
        <p14:creationId xmlns:p14="http://schemas.microsoft.com/office/powerpoint/2010/main" val="5676515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Python + packages</a:t>
            </a:r>
            <a:endParaRPr lang="ru-RU" dirty="0"/>
          </a:p>
        </p:txBody>
      </p:sp>
      <p:sp>
        <p:nvSpPr>
          <p:cNvPr id="3" name="Содержимое 2"/>
          <p:cNvSpPr>
            <a:spLocks noGrp="1"/>
          </p:cNvSpPr>
          <p:nvPr>
            <p:ph idx="1"/>
          </p:nvPr>
        </p:nvSpPr>
        <p:spPr/>
        <p:txBody>
          <a:bodyPr/>
          <a:lstStyle/>
          <a:p>
            <a:r>
              <a:rPr lang="en-US" dirty="0" err="1" smtClean="0"/>
              <a:t>SciPy</a:t>
            </a:r>
            <a:r>
              <a:rPr lang="en-US" dirty="0" smtClean="0"/>
              <a:t> library</a:t>
            </a:r>
          </a:p>
          <a:p>
            <a:pPr lvl="1"/>
            <a:r>
              <a:rPr lang="en-US" dirty="0" smtClean="0"/>
              <a:t>provides </a:t>
            </a:r>
            <a:r>
              <a:rPr lang="en-US" dirty="0" smtClean="0"/>
              <a:t>many user-friendly and efficient numerical routines such as </a:t>
            </a:r>
            <a:r>
              <a:rPr lang="en-US" dirty="0" smtClean="0"/>
              <a:t>numerical </a:t>
            </a:r>
            <a:r>
              <a:rPr lang="en-US" dirty="0" smtClean="0"/>
              <a:t>integration and optimization.</a:t>
            </a:r>
          </a:p>
        </p:txBody>
      </p:sp>
      <p:pic>
        <p:nvPicPr>
          <p:cNvPr id="4" name="Изображение 3" descr="scipy_m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0" y="5313363"/>
            <a:ext cx="812800" cy="812800"/>
          </a:xfrm>
          <a:prstGeom prst="rect">
            <a:avLst/>
          </a:prstGeom>
        </p:spPr>
      </p:pic>
    </p:spTree>
    <p:extLst>
      <p:ext uri="{BB962C8B-B14F-4D97-AF65-F5344CB8AC3E}">
        <p14:creationId xmlns:p14="http://schemas.microsoft.com/office/powerpoint/2010/main" val="21701729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Python + packages</a:t>
            </a:r>
            <a:endParaRPr lang="ru-RU" dirty="0"/>
          </a:p>
        </p:txBody>
      </p:sp>
      <p:sp>
        <p:nvSpPr>
          <p:cNvPr id="3" name="Содержимое 2"/>
          <p:cNvSpPr>
            <a:spLocks noGrp="1"/>
          </p:cNvSpPr>
          <p:nvPr>
            <p:ph idx="1"/>
          </p:nvPr>
        </p:nvSpPr>
        <p:spPr/>
        <p:txBody>
          <a:bodyPr/>
          <a:lstStyle/>
          <a:p>
            <a:r>
              <a:rPr lang="en-US" dirty="0" err="1" smtClean="0"/>
              <a:t>Matplotlib</a:t>
            </a:r>
            <a:r>
              <a:rPr lang="en-US" dirty="0" smtClean="0"/>
              <a:t> is a python 2D plotting library which produces publication quality figures in a variety of hardcopy formats and interactive environments across platforms. It can be used in python scripts, shells, web application servers, and six graphical user interface toolkits.</a:t>
            </a:r>
          </a:p>
        </p:txBody>
      </p:sp>
      <p:pic>
        <p:nvPicPr>
          <p:cNvPr id="4" name="Изображение 3" descr="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5120323"/>
            <a:ext cx="5486400" cy="1005840"/>
          </a:xfrm>
          <a:prstGeom prst="rect">
            <a:avLst/>
          </a:prstGeom>
        </p:spPr>
      </p:pic>
    </p:spTree>
    <p:extLst>
      <p:ext uri="{BB962C8B-B14F-4D97-AF65-F5344CB8AC3E}">
        <p14:creationId xmlns:p14="http://schemas.microsoft.com/office/powerpoint/2010/main" val="21669134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Pandas</a:t>
            </a:r>
            <a:endParaRPr lang="ru-RU" dirty="0"/>
          </a:p>
        </p:txBody>
      </p:sp>
      <p:sp>
        <p:nvSpPr>
          <p:cNvPr id="3" name="Содержимое 2"/>
          <p:cNvSpPr>
            <a:spLocks noGrp="1"/>
          </p:cNvSpPr>
          <p:nvPr>
            <p:ph idx="1"/>
          </p:nvPr>
        </p:nvSpPr>
        <p:spPr/>
        <p:txBody>
          <a:bodyPr/>
          <a:lstStyle/>
          <a:p>
            <a:r>
              <a:rPr lang="en-US" dirty="0" smtClean="0"/>
              <a:t>Pandas is an open source, BSD-licensed library providing high-performance, easy-to-use data structures and data analysis tools for the Python programming language.</a:t>
            </a:r>
          </a:p>
        </p:txBody>
      </p:sp>
      <p:pic>
        <p:nvPicPr>
          <p:cNvPr id="4" name="Изображение 3" descr="pandas_badg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800" y="4348163"/>
            <a:ext cx="635000" cy="635000"/>
          </a:xfrm>
          <a:prstGeom prst="rect">
            <a:avLst/>
          </a:prstGeom>
        </p:spPr>
      </p:pic>
      <p:pic>
        <p:nvPicPr>
          <p:cNvPr id="5" name="Изображение 4" descr="panda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983163"/>
            <a:ext cx="5623560" cy="1143000"/>
          </a:xfrm>
          <a:prstGeom prst="rect">
            <a:avLst/>
          </a:prstGeom>
        </p:spPr>
      </p:pic>
    </p:spTree>
    <p:extLst>
      <p:ext uri="{BB962C8B-B14F-4D97-AF65-F5344CB8AC3E}">
        <p14:creationId xmlns:p14="http://schemas.microsoft.com/office/powerpoint/2010/main" val="17735874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err="1" smtClean="0"/>
              <a:t>Jyputer</a:t>
            </a:r>
            <a:r>
              <a:rPr lang="en-US" dirty="0" smtClean="0"/>
              <a:t> (</a:t>
            </a:r>
            <a:r>
              <a:rPr lang="en-US" dirty="0" err="1" smtClean="0"/>
              <a:t>Ipython</a:t>
            </a:r>
            <a:r>
              <a:rPr lang="en-US" dirty="0" smtClean="0"/>
              <a:t>) notebook</a:t>
            </a:r>
            <a:endParaRPr lang="ru-RU" dirty="0"/>
          </a:p>
        </p:txBody>
      </p:sp>
      <p:sp>
        <p:nvSpPr>
          <p:cNvPr id="3" name="Содержимое 2"/>
          <p:cNvSpPr>
            <a:spLocks noGrp="1"/>
          </p:cNvSpPr>
          <p:nvPr>
            <p:ph idx="1"/>
          </p:nvPr>
        </p:nvSpPr>
        <p:spPr>
          <a:xfrm>
            <a:off x="263769" y="1417638"/>
            <a:ext cx="8581293" cy="4912824"/>
          </a:xfrm>
        </p:spPr>
        <p:txBody>
          <a:bodyPr>
            <a:noAutofit/>
          </a:bodyPr>
          <a:lstStyle/>
          <a:p>
            <a:r>
              <a:rPr lang="en-US" sz="2400" dirty="0" err="1" smtClean="0"/>
              <a:t>IPython</a:t>
            </a:r>
            <a:r>
              <a:rPr lang="en-US" sz="2400" dirty="0" smtClean="0"/>
              <a:t> provides a rich architecture for interactive computing with:</a:t>
            </a:r>
          </a:p>
          <a:p>
            <a:pPr lvl="1"/>
            <a:r>
              <a:rPr lang="en-US" sz="2400" dirty="0" smtClean="0"/>
              <a:t>Powerful interactive shells (terminal and </a:t>
            </a:r>
            <a:r>
              <a:rPr lang="en-US" sz="2400" dirty="0" err="1" smtClean="0"/>
              <a:t>Qt</a:t>
            </a:r>
            <a:r>
              <a:rPr lang="en-US" sz="2400" dirty="0" smtClean="0"/>
              <a:t>-based).</a:t>
            </a:r>
          </a:p>
          <a:p>
            <a:pPr lvl="1"/>
            <a:r>
              <a:rPr lang="en-US" sz="2400" dirty="0" smtClean="0"/>
              <a:t>A browser-based notebook with support for code, text, mathematical expressions, inline plots and other rich media.</a:t>
            </a:r>
          </a:p>
          <a:p>
            <a:pPr lvl="1"/>
            <a:r>
              <a:rPr lang="en-US" sz="2400" dirty="0" smtClean="0"/>
              <a:t>Support for interactive data visualization and use of GUI toolkits.</a:t>
            </a:r>
          </a:p>
          <a:p>
            <a:pPr lvl="1"/>
            <a:r>
              <a:rPr lang="en-US" sz="2400" dirty="0" smtClean="0"/>
              <a:t>Flexible, embeddable interpreters to load into your own projects.</a:t>
            </a:r>
          </a:p>
          <a:p>
            <a:pPr lvl="1"/>
            <a:r>
              <a:rPr lang="en-US" sz="2400" dirty="0" smtClean="0"/>
              <a:t>Easy to use, high performance tools for parallel computing.</a:t>
            </a:r>
          </a:p>
          <a:p>
            <a:pPr lvl="1"/>
            <a:endParaRPr lang="en-US" sz="2400" dirty="0"/>
          </a:p>
          <a:p>
            <a:pPr marL="457200" lvl="1" indent="0">
              <a:buNone/>
            </a:pPr>
            <a:endParaRPr lang="en-US" sz="2400" dirty="0" smtClean="0"/>
          </a:p>
          <a:p>
            <a:pPr marL="457200" lvl="1" indent="0">
              <a:buNone/>
            </a:pPr>
            <a:r>
              <a:rPr lang="en-US" sz="2400" dirty="0" smtClean="0"/>
              <a:t> </a:t>
            </a:r>
          </a:p>
        </p:txBody>
      </p:sp>
      <p:pic>
        <p:nvPicPr>
          <p:cNvPr id="4" name="Изображение 3" descr="IPy_hea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064" y="5715354"/>
            <a:ext cx="6376736" cy="821618"/>
          </a:xfrm>
          <a:prstGeom prst="rect">
            <a:avLst/>
          </a:prstGeom>
        </p:spPr>
      </p:pic>
    </p:spTree>
    <p:extLst>
      <p:ext uri="{BB962C8B-B14F-4D97-AF65-F5344CB8AC3E}">
        <p14:creationId xmlns:p14="http://schemas.microsoft.com/office/powerpoint/2010/main" val="2228075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Python + packages</a:t>
            </a:r>
            <a:endParaRPr lang="ru-RU" dirty="0"/>
          </a:p>
        </p:txBody>
      </p:sp>
      <p:sp>
        <p:nvSpPr>
          <p:cNvPr id="3" name="Содержимое 2"/>
          <p:cNvSpPr>
            <a:spLocks noGrp="1"/>
          </p:cNvSpPr>
          <p:nvPr>
            <p:ph idx="1"/>
          </p:nvPr>
        </p:nvSpPr>
        <p:spPr/>
        <p:txBody>
          <a:bodyPr/>
          <a:lstStyle/>
          <a:p>
            <a:r>
              <a:rPr lang="en-US" dirty="0" err="1"/>
              <a:t>s</a:t>
            </a:r>
            <a:r>
              <a:rPr lang="en-US" dirty="0" err="1" smtClean="0"/>
              <a:t>cikit</a:t>
            </a:r>
            <a:r>
              <a:rPr lang="en-US" dirty="0" smtClean="0"/>
              <a:t>-learn (Machine Learning in Python)</a:t>
            </a:r>
            <a:endParaRPr lang="en-US" b="1" dirty="0"/>
          </a:p>
          <a:p>
            <a:pPr lvl="1"/>
            <a:r>
              <a:rPr lang="en-US" dirty="0" smtClean="0"/>
              <a:t>Simple and efficient tools for data mining and data </a:t>
            </a:r>
            <a:r>
              <a:rPr lang="en-US" dirty="0" smtClean="0"/>
              <a:t>analysis;</a:t>
            </a:r>
            <a:endParaRPr lang="en-US" dirty="0" smtClean="0"/>
          </a:p>
          <a:p>
            <a:pPr lvl="1"/>
            <a:r>
              <a:rPr lang="en-US" dirty="0" smtClean="0"/>
              <a:t>Classic algorithms, like </a:t>
            </a:r>
            <a:r>
              <a:rPr lang="en-US" dirty="0" err="1" smtClean="0"/>
              <a:t>kNN</a:t>
            </a:r>
            <a:r>
              <a:rPr lang="en-US" dirty="0" smtClean="0"/>
              <a:t>, SVM and so on.</a:t>
            </a:r>
            <a:endParaRPr lang="en-US" dirty="0" smtClean="0"/>
          </a:p>
          <a:p>
            <a:endParaRPr lang="ru-RU" dirty="0"/>
          </a:p>
        </p:txBody>
      </p:sp>
      <p:pic>
        <p:nvPicPr>
          <p:cNvPr id="4" name="Изображение 3" descr="scikit-learn-logo-sm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0" y="5536883"/>
            <a:ext cx="1625600" cy="589280"/>
          </a:xfrm>
          <a:prstGeom prst="rect">
            <a:avLst/>
          </a:prstGeom>
        </p:spPr>
      </p:pic>
    </p:spTree>
    <p:extLst>
      <p:ext uri="{BB962C8B-B14F-4D97-AF65-F5344CB8AC3E}">
        <p14:creationId xmlns:p14="http://schemas.microsoft.com/office/powerpoint/2010/main" val="20653213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Python Useful Links</a:t>
            </a:r>
            <a:endParaRPr lang="ru-RU" dirty="0"/>
          </a:p>
        </p:txBody>
      </p:sp>
      <p:sp>
        <p:nvSpPr>
          <p:cNvPr id="3" name="Содержимое 2"/>
          <p:cNvSpPr>
            <a:spLocks noGrp="1"/>
          </p:cNvSpPr>
          <p:nvPr>
            <p:ph idx="1"/>
          </p:nvPr>
        </p:nvSpPr>
        <p:spPr>
          <a:xfrm>
            <a:off x="457200" y="1600200"/>
            <a:ext cx="8458200" cy="4994031"/>
          </a:xfrm>
        </p:spPr>
        <p:txBody>
          <a:bodyPr>
            <a:normAutofit fontScale="92500" lnSpcReduction="20000"/>
          </a:bodyPr>
          <a:lstStyle/>
          <a:p>
            <a:r>
              <a:rPr lang="en-US" dirty="0" smtClean="0"/>
              <a:t>Resources:</a:t>
            </a:r>
          </a:p>
          <a:p>
            <a:pPr lvl="1"/>
            <a:r>
              <a:rPr lang="en-US" dirty="0" smtClean="0">
                <a:hlinkClick r:id="rId3"/>
              </a:rPr>
              <a:t>Python short introduction</a:t>
            </a:r>
            <a:endParaRPr lang="en-US" dirty="0" smtClean="0"/>
          </a:p>
          <a:p>
            <a:pPr lvl="1"/>
            <a:r>
              <a:rPr lang="en-US" dirty="0">
                <a:hlinkClick r:id="rId4"/>
              </a:rPr>
              <a:t>Lectures on scientific computing with </a:t>
            </a:r>
            <a:r>
              <a:rPr lang="en-US" dirty="0" smtClean="0">
                <a:hlinkClick r:id="rId4"/>
              </a:rPr>
              <a:t>Python</a:t>
            </a:r>
            <a:endParaRPr lang="en-US" dirty="0" smtClean="0"/>
          </a:p>
          <a:p>
            <a:r>
              <a:rPr lang="en-US" dirty="0" smtClean="0"/>
              <a:t>Book:</a:t>
            </a:r>
          </a:p>
          <a:p>
            <a:pPr lvl="1"/>
            <a:r>
              <a:rPr lang="en-US" dirty="0" smtClean="0">
                <a:hlinkClick r:id="rId5"/>
              </a:rPr>
              <a:t>Wes McKinney "Python for Data Analysis"</a:t>
            </a:r>
            <a:endParaRPr lang="en-US" dirty="0" smtClean="0"/>
          </a:p>
          <a:p>
            <a:r>
              <a:rPr lang="en-US" dirty="0"/>
              <a:t>E</a:t>
            </a:r>
            <a:r>
              <a:rPr lang="en-US" dirty="0" smtClean="0"/>
              <a:t>xamples:</a:t>
            </a:r>
          </a:p>
          <a:p>
            <a:pPr lvl="1"/>
            <a:r>
              <a:rPr lang="de-DE" dirty="0">
                <a:hlinkClick r:id="rId6"/>
              </a:rPr>
              <a:t>Example </a:t>
            </a:r>
            <a:r>
              <a:rPr lang="de-DE" dirty="0" err="1" smtClean="0"/>
              <a:t>from</a:t>
            </a:r>
            <a:r>
              <a:rPr lang="de-DE" dirty="0" smtClean="0"/>
              <a:t> </a:t>
            </a:r>
            <a:r>
              <a:rPr lang="de-DE" dirty="0" err="1" smtClean="0"/>
              <a:t>the</a:t>
            </a:r>
            <a:r>
              <a:rPr lang="de-DE" dirty="0" smtClean="0"/>
              <a:t> </a:t>
            </a:r>
            <a:r>
              <a:rPr lang="de-DE" dirty="0" err="1" smtClean="0"/>
              <a:t>seminar</a:t>
            </a:r>
            <a:endParaRPr lang="en-US" dirty="0" smtClean="0"/>
          </a:p>
          <a:p>
            <a:pPr lvl="1"/>
            <a:r>
              <a:rPr lang="en-US" dirty="0" smtClean="0">
                <a:hlinkClick r:id="rId7"/>
              </a:rPr>
              <a:t>http</a:t>
            </a:r>
            <a:r>
              <a:rPr lang="en-US" dirty="0">
                <a:hlinkClick r:id="rId7"/>
              </a:rPr>
              <a:t>://scikit-learn.org/stable/auto_examples/</a:t>
            </a:r>
            <a:r>
              <a:rPr lang="en-US" dirty="0" smtClean="0">
                <a:hlinkClick r:id="rId7"/>
              </a:rPr>
              <a:t>index.html</a:t>
            </a:r>
            <a:endParaRPr lang="en-US" dirty="0" smtClean="0"/>
          </a:p>
          <a:p>
            <a:pPr lvl="1"/>
            <a:r>
              <a:rPr lang="en-US" dirty="0">
                <a:hlinkClick r:id="rId8"/>
              </a:rPr>
              <a:t>http://</a:t>
            </a:r>
            <a:r>
              <a:rPr lang="en-US" dirty="0" smtClean="0">
                <a:hlinkClick r:id="rId8"/>
              </a:rPr>
              <a:t>scikit-learn.org/stable/tutorial/index.html</a:t>
            </a:r>
            <a:endParaRPr lang="en-US" dirty="0" smtClean="0"/>
          </a:p>
          <a:p>
            <a:r>
              <a:rPr lang="de-DE" dirty="0" err="1" smtClean="0"/>
              <a:t>Enviroments</a:t>
            </a:r>
            <a:r>
              <a:rPr lang="ru-RU" dirty="0" smtClean="0"/>
              <a:t>:</a:t>
            </a:r>
            <a:endParaRPr lang="ru-RU" dirty="0"/>
          </a:p>
          <a:p>
            <a:pPr lvl="1"/>
            <a:r>
              <a:rPr lang="en-US" dirty="0" smtClean="0">
                <a:hlinkClick r:id="rId9"/>
              </a:rPr>
              <a:t>Anaconda</a:t>
            </a:r>
            <a:r>
              <a:rPr lang="en-US" dirty="0"/>
              <a:t>, </a:t>
            </a:r>
            <a:r>
              <a:rPr lang="en-US" dirty="0" smtClean="0">
                <a:hlinkClick r:id="rId10"/>
              </a:rPr>
              <a:t>Canopy</a:t>
            </a:r>
            <a:r>
              <a:rPr lang="en-US" dirty="0" smtClean="0"/>
              <a:t>, </a:t>
            </a:r>
            <a:r>
              <a:rPr lang="en-US" dirty="0">
                <a:hlinkClick r:id="rId11"/>
              </a:rPr>
              <a:t>PyCharm</a:t>
            </a:r>
            <a:endParaRPr lang="ru-RU" dirty="0"/>
          </a:p>
          <a:p>
            <a:pPr marL="0" indent="0">
              <a:buNone/>
            </a:pPr>
            <a:endParaRPr lang="ru-RU" dirty="0"/>
          </a:p>
          <a:p>
            <a:pPr lvl="1"/>
            <a:endParaRPr lang="en-US" dirty="0" smtClean="0"/>
          </a:p>
          <a:p>
            <a:endParaRPr lang="ru-RU" dirty="0"/>
          </a:p>
        </p:txBody>
      </p:sp>
    </p:spTree>
    <p:extLst>
      <p:ext uri="{BB962C8B-B14F-4D97-AF65-F5344CB8AC3E}">
        <p14:creationId xmlns:p14="http://schemas.microsoft.com/office/powerpoint/2010/main" val="5376522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R</a:t>
            </a:r>
            <a:endParaRPr lang="ru-RU" dirty="0"/>
          </a:p>
        </p:txBody>
      </p:sp>
      <p:sp>
        <p:nvSpPr>
          <p:cNvPr id="3" name="Содержимое 2"/>
          <p:cNvSpPr>
            <a:spLocks noGrp="1"/>
          </p:cNvSpPr>
          <p:nvPr>
            <p:ph idx="1"/>
          </p:nvPr>
        </p:nvSpPr>
        <p:spPr/>
        <p:txBody>
          <a:bodyPr>
            <a:normAutofit/>
          </a:bodyPr>
          <a:lstStyle/>
          <a:p>
            <a:r>
              <a:rPr lang="en-US" dirty="0" smtClean="0"/>
              <a:t>R is </a:t>
            </a:r>
            <a:r>
              <a:rPr lang="en-US" dirty="0"/>
              <a:t>a freely available language and environment for statistical computing and graphics which provides a wide variety of statistical and graphical techniques: linear and nonlinear </a:t>
            </a:r>
            <a:r>
              <a:rPr lang="en-US" dirty="0" smtClean="0"/>
              <a:t>modeling</a:t>
            </a:r>
            <a:r>
              <a:rPr lang="en-US" dirty="0"/>
              <a:t>, statistical tests, time series analysis, classification, clustering, etc</a:t>
            </a:r>
            <a:r>
              <a:rPr lang="en-US" dirty="0" smtClean="0"/>
              <a:t>.</a:t>
            </a:r>
          </a:p>
          <a:p>
            <a:r>
              <a:rPr lang="en-US" dirty="0" smtClean="0"/>
              <a:t>Since 1993</a:t>
            </a:r>
          </a:p>
          <a:p>
            <a:r>
              <a:rPr lang="en-US" dirty="0"/>
              <a:t>Ross </a:t>
            </a:r>
            <a:r>
              <a:rPr lang="en-US" dirty="0" err="1"/>
              <a:t>Ihaka</a:t>
            </a:r>
            <a:r>
              <a:rPr lang="en-US" dirty="0"/>
              <a:t> and Robert Gentleman</a:t>
            </a:r>
          </a:p>
        </p:txBody>
      </p:sp>
      <p:pic>
        <p:nvPicPr>
          <p:cNvPr id="4" name="Изображение 3" descr="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913" y="5026526"/>
            <a:ext cx="1446887" cy="1099637"/>
          </a:xfrm>
          <a:prstGeom prst="rect">
            <a:avLst/>
          </a:prstGeom>
        </p:spPr>
      </p:pic>
    </p:spTree>
    <p:extLst>
      <p:ext uri="{BB962C8B-B14F-4D97-AF65-F5344CB8AC3E}">
        <p14:creationId xmlns:p14="http://schemas.microsoft.com/office/powerpoint/2010/main" val="41145722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Plan</a:t>
            </a:r>
            <a:endParaRPr lang="ru-RU" dirty="0"/>
          </a:p>
        </p:txBody>
      </p:sp>
      <p:sp>
        <p:nvSpPr>
          <p:cNvPr id="3" name="Содержимое 2"/>
          <p:cNvSpPr>
            <a:spLocks noGrp="1"/>
          </p:cNvSpPr>
          <p:nvPr>
            <p:ph idx="1"/>
          </p:nvPr>
        </p:nvSpPr>
        <p:spPr/>
        <p:txBody>
          <a:bodyPr>
            <a:normAutofit/>
          </a:bodyPr>
          <a:lstStyle/>
          <a:p>
            <a:r>
              <a:rPr lang="en-US" dirty="0" smtClean="0"/>
              <a:t>Course Introduction</a:t>
            </a:r>
          </a:p>
          <a:p>
            <a:pPr lvl="1"/>
            <a:r>
              <a:rPr lang="en-US" dirty="0" smtClean="0"/>
              <a:t>Course </a:t>
            </a:r>
            <a:r>
              <a:rPr lang="en-US" dirty="0" smtClean="0"/>
              <a:t>program</a:t>
            </a:r>
            <a:endParaRPr lang="en-US" dirty="0" smtClean="0"/>
          </a:p>
          <a:p>
            <a:pPr lvl="1"/>
            <a:r>
              <a:rPr lang="en-US" dirty="0" smtClean="0"/>
              <a:t>Classwork and homework</a:t>
            </a:r>
          </a:p>
          <a:p>
            <a:pPr lvl="1"/>
            <a:r>
              <a:rPr lang="en-US" dirty="0" smtClean="0"/>
              <a:t>Rating</a:t>
            </a:r>
          </a:p>
          <a:p>
            <a:r>
              <a:rPr lang="en-US" dirty="0" smtClean="0">
                <a:solidFill>
                  <a:schemeClr val="tx1">
                    <a:lumMod val="50000"/>
                    <a:lumOff val="50000"/>
                  </a:schemeClr>
                </a:solidFill>
              </a:rPr>
              <a:t>Break</a:t>
            </a:r>
          </a:p>
          <a:p>
            <a:r>
              <a:rPr lang="en-US" dirty="0" smtClean="0"/>
              <a:t>Python, R and other tools</a:t>
            </a:r>
          </a:p>
          <a:p>
            <a:r>
              <a:rPr lang="en-US" dirty="0" smtClean="0"/>
              <a:t>Competitions</a:t>
            </a:r>
          </a:p>
          <a:p>
            <a:endParaRPr lang="en-US" dirty="0" smtClean="0"/>
          </a:p>
        </p:txBody>
      </p:sp>
    </p:spTree>
    <p:extLst>
      <p:ext uri="{BB962C8B-B14F-4D97-AF65-F5344CB8AC3E}">
        <p14:creationId xmlns:p14="http://schemas.microsoft.com/office/powerpoint/2010/main" val="15865885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Изображение 3" descr="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913" y="5026526"/>
            <a:ext cx="1446887" cy="1099637"/>
          </a:xfrm>
          <a:prstGeom prst="rect">
            <a:avLst/>
          </a:prstGeom>
        </p:spPr>
      </p:pic>
      <p:sp>
        <p:nvSpPr>
          <p:cNvPr id="2" name="Название 1"/>
          <p:cNvSpPr>
            <a:spLocks noGrp="1"/>
          </p:cNvSpPr>
          <p:nvPr>
            <p:ph type="title"/>
          </p:nvPr>
        </p:nvSpPr>
        <p:spPr/>
        <p:txBody>
          <a:bodyPr/>
          <a:lstStyle/>
          <a:p>
            <a:r>
              <a:rPr lang="en-US" dirty="0" smtClean="0"/>
              <a:t>R features</a:t>
            </a:r>
            <a:endParaRPr lang="ru-RU" dirty="0"/>
          </a:p>
        </p:txBody>
      </p:sp>
      <p:sp>
        <p:nvSpPr>
          <p:cNvPr id="3" name="Содержимое 2"/>
          <p:cNvSpPr>
            <a:spLocks noGrp="1"/>
          </p:cNvSpPr>
          <p:nvPr>
            <p:ph idx="1"/>
          </p:nvPr>
        </p:nvSpPr>
        <p:spPr/>
        <p:txBody>
          <a:bodyPr>
            <a:normAutofit/>
          </a:bodyPr>
          <a:lstStyle/>
          <a:p>
            <a:r>
              <a:rPr lang="en-US" dirty="0" smtClean="0"/>
              <a:t>A lot of built-in statistical and numerical routines</a:t>
            </a:r>
            <a:endParaRPr lang="ru-RU" dirty="0" smtClean="0">
              <a:solidFill>
                <a:srgbClr val="000000"/>
              </a:solidFill>
            </a:endParaRPr>
          </a:p>
          <a:p>
            <a:r>
              <a:rPr lang="en-US" dirty="0" smtClean="0"/>
              <a:t>Good quality graphics with mathematical symbols</a:t>
            </a:r>
          </a:p>
          <a:p>
            <a:r>
              <a:rPr lang="en-US" dirty="0" smtClean="0"/>
              <a:t>Easy extensible by external packages (R CRAN </a:t>
            </a:r>
            <a:r>
              <a:rPr lang="en-US" dirty="0" err="1" smtClean="0"/>
              <a:t>vs</a:t>
            </a:r>
            <a:r>
              <a:rPr lang="en-US" dirty="0" smtClean="0"/>
              <a:t> Python </a:t>
            </a:r>
            <a:r>
              <a:rPr lang="en-US" dirty="0" smtClean="0"/>
              <a:t>PIP, </a:t>
            </a:r>
            <a:r>
              <a:rPr lang="en-US" dirty="0" smtClean="0"/>
              <a:t>Perl CPAN)</a:t>
            </a:r>
            <a:endParaRPr lang="ru-RU" dirty="0" smtClean="0"/>
          </a:p>
          <a:p>
            <a:r>
              <a:rPr lang="en-US" dirty="0" smtClean="0"/>
              <a:t>4000+ packages available (01/01/2013)</a:t>
            </a:r>
            <a:endParaRPr lang="ru-RU" dirty="0" smtClean="0"/>
          </a:p>
          <a:p>
            <a:endParaRPr lang="en-US" dirty="0" smtClean="0">
              <a:solidFill>
                <a:srgbClr val="000000"/>
              </a:solidFill>
            </a:endParaRPr>
          </a:p>
        </p:txBody>
      </p:sp>
    </p:spTree>
    <p:extLst>
      <p:ext uri="{BB962C8B-B14F-4D97-AF65-F5344CB8AC3E}">
        <p14:creationId xmlns:p14="http://schemas.microsoft.com/office/powerpoint/2010/main" val="2452828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R features</a:t>
            </a:r>
            <a:endParaRPr lang="ru-RU" dirty="0"/>
          </a:p>
        </p:txBody>
      </p:sp>
      <p:sp>
        <p:nvSpPr>
          <p:cNvPr id="3" name="Содержимое 2"/>
          <p:cNvSpPr>
            <a:spLocks noGrp="1"/>
          </p:cNvSpPr>
          <p:nvPr>
            <p:ph idx="1"/>
          </p:nvPr>
        </p:nvSpPr>
        <p:spPr/>
        <p:txBody>
          <a:bodyPr>
            <a:normAutofit/>
          </a:bodyPr>
          <a:lstStyle/>
          <a:p>
            <a:r>
              <a:rPr lang="en-US" dirty="0" smtClean="0"/>
              <a:t>Command Line Interface</a:t>
            </a:r>
            <a:endParaRPr lang="ru-RU" dirty="0" smtClean="0"/>
          </a:p>
          <a:p>
            <a:r>
              <a:rPr lang="en-US" dirty="0" smtClean="0"/>
              <a:t>Several Graphical User Interfaces (GUIs):</a:t>
            </a:r>
          </a:p>
          <a:p>
            <a:pPr lvl="1"/>
            <a:r>
              <a:rPr lang="en-US" dirty="0" smtClean="0"/>
              <a:t>R Commander</a:t>
            </a:r>
          </a:p>
          <a:p>
            <a:pPr lvl="1"/>
            <a:r>
              <a:rPr lang="en-US" dirty="0" err="1" smtClean="0"/>
              <a:t>Rstudio</a:t>
            </a:r>
            <a:endParaRPr lang="en-US" dirty="0" smtClean="0"/>
          </a:p>
          <a:p>
            <a:pPr lvl="1"/>
            <a:r>
              <a:rPr lang="en-US" dirty="0" smtClean="0">
                <a:solidFill>
                  <a:srgbClr val="000000"/>
                </a:solidFill>
              </a:rPr>
              <a:t>…</a:t>
            </a:r>
          </a:p>
        </p:txBody>
      </p:sp>
      <p:pic>
        <p:nvPicPr>
          <p:cNvPr id="4" name="Изображение 3" descr="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913" y="5026526"/>
            <a:ext cx="1446887" cy="1099637"/>
          </a:xfrm>
          <a:prstGeom prst="rect">
            <a:avLst/>
          </a:prstGeom>
        </p:spPr>
      </p:pic>
    </p:spTree>
    <p:extLst>
      <p:ext uri="{BB962C8B-B14F-4D97-AF65-F5344CB8AC3E}">
        <p14:creationId xmlns:p14="http://schemas.microsoft.com/office/powerpoint/2010/main" val="41687137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R Application Areas</a:t>
            </a:r>
            <a:endParaRPr lang="ru-RU" dirty="0"/>
          </a:p>
        </p:txBody>
      </p:sp>
      <p:sp>
        <p:nvSpPr>
          <p:cNvPr id="3" name="Содержимое 2"/>
          <p:cNvSpPr>
            <a:spLocks noGrp="1"/>
          </p:cNvSpPr>
          <p:nvPr>
            <p:ph idx="1"/>
          </p:nvPr>
        </p:nvSpPr>
        <p:spPr/>
        <p:txBody>
          <a:bodyPr>
            <a:normAutofit lnSpcReduction="10000"/>
          </a:bodyPr>
          <a:lstStyle/>
          <a:p>
            <a:pPr lvl="1"/>
            <a:r>
              <a:rPr lang="en-US" dirty="0" smtClean="0"/>
              <a:t>Finance</a:t>
            </a:r>
          </a:p>
          <a:p>
            <a:pPr lvl="1"/>
            <a:r>
              <a:rPr lang="en-US" dirty="0" smtClean="0"/>
              <a:t>Genetics</a:t>
            </a:r>
          </a:p>
          <a:p>
            <a:pPr lvl="1"/>
            <a:r>
              <a:rPr lang="en-US" dirty="0" smtClean="0"/>
              <a:t>Machine Learning</a:t>
            </a:r>
          </a:p>
          <a:p>
            <a:pPr lvl="1"/>
            <a:r>
              <a:rPr lang="en-US" dirty="0" smtClean="0"/>
              <a:t>Medical Image Analysis</a:t>
            </a:r>
          </a:p>
          <a:p>
            <a:pPr lvl="1"/>
            <a:r>
              <a:rPr lang="en-US" dirty="0" smtClean="0"/>
              <a:t>Natural </a:t>
            </a:r>
            <a:r>
              <a:rPr lang="en-US" dirty="0"/>
              <a:t>Language </a:t>
            </a:r>
            <a:r>
              <a:rPr lang="en-US" dirty="0" smtClean="0"/>
              <a:t>Processing</a:t>
            </a:r>
          </a:p>
          <a:p>
            <a:pPr lvl="1"/>
            <a:r>
              <a:rPr lang="en-US" dirty="0"/>
              <a:t>Differential </a:t>
            </a:r>
            <a:r>
              <a:rPr lang="en-US" dirty="0" smtClean="0"/>
              <a:t>Equations</a:t>
            </a:r>
          </a:p>
          <a:p>
            <a:pPr lvl="1"/>
            <a:r>
              <a:rPr lang="en-US" dirty="0" smtClean="0"/>
              <a:t>…</a:t>
            </a:r>
          </a:p>
          <a:p>
            <a:r>
              <a:rPr lang="en-US" dirty="0"/>
              <a:t>Full list of application areas:</a:t>
            </a:r>
          </a:p>
          <a:p>
            <a:pPr lvl="1"/>
            <a:r>
              <a:rPr lang="en-US" dirty="0">
                <a:hlinkClick r:id="rId2"/>
              </a:rPr>
              <a:t>http://cran.r-project.org/web/views/</a:t>
            </a:r>
            <a:endParaRPr lang="ru-RU" dirty="0"/>
          </a:p>
          <a:p>
            <a:endParaRPr lang="en-US" dirty="0" smtClean="0"/>
          </a:p>
        </p:txBody>
      </p:sp>
      <p:pic>
        <p:nvPicPr>
          <p:cNvPr id="4" name="Изображение 3" descr="R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913" y="5026526"/>
            <a:ext cx="1446887" cy="1099637"/>
          </a:xfrm>
          <a:prstGeom prst="rect">
            <a:avLst/>
          </a:prstGeom>
        </p:spPr>
      </p:pic>
    </p:spTree>
    <p:extLst>
      <p:ext uri="{BB962C8B-B14F-4D97-AF65-F5344CB8AC3E}">
        <p14:creationId xmlns:p14="http://schemas.microsoft.com/office/powerpoint/2010/main" val="33883316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R Useful links</a:t>
            </a:r>
            <a:endParaRPr lang="ru-RU" dirty="0"/>
          </a:p>
        </p:txBody>
      </p:sp>
      <p:sp>
        <p:nvSpPr>
          <p:cNvPr id="3" name="Содержимое 2"/>
          <p:cNvSpPr>
            <a:spLocks noGrp="1"/>
          </p:cNvSpPr>
          <p:nvPr>
            <p:ph idx="1"/>
          </p:nvPr>
        </p:nvSpPr>
        <p:spPr/>
        <p:txBody>
          <a:bodyPr>
            <a:normAutofit/>
          </a:bodyPr>
          <a:lstStyle/>
          <a:p>
            <a:r>
              <a:rPr lang="en-US" dirty="0" smtClean="0"/>
              <a:t>Books</a:t>
            </a:r>
          </a:p>
          <a:p>
            <a:pPr lvl="1"/>
            <a:r>
              <a:rPr lang="en-US" i="1" dirty="0" smtClean="0"/>
              <a:t>R </a:t>
            </a:r>
            <a:r>
              <a:rPr lang="en-US" i="1" dirty="0"/>
              <a:t>in </a:t>
            </a:r>
            <a:r>
              <a:rPr lang="en-US" i="1" dirty="0" smtClean="0"/>
              <a:t>action</a:t>
            </a:r>
            <a:endParaRPr lang="en-US" dirty="0" smtClean="0"/>
          </a:p>
          <a:p>
            <a:pPr lvl="1"/>
            <a:r>
              <a:rPr lang="en-US" i="1" dirty="0" smtClean="0"/>
              <a:t>The </a:t>
            </a:r>
            <a:r>
              <a:rPr lang="en-US" i="1" dirty="0"/>
              <a:t>Art of R </a:t>
            </a:r>
            <a:r>
              <a:rPr lang="en-US" i="1" dirty="0" smtClean="0"/>
              <a:t>programming</a:t>
            </a:r>
          </a:p>
          <a:p>
            <a:r>
              <a:rPr lang="en-US" dirty="0" smtClean="0">
                <a:hlinkClick r:id="rId2"/>
              </a:rPr>
              <a:t>Google’s R Style Guide</a:t>
            </a:r>
            <a:endParaRPr lang="en-US" dirty="0"/>
          </a:p>
          <a:p>
            <a:r>
              <a:rPr lang="en-US" dirty="0" smtClean="0"/>
              <a:t>Resources:</a:t>
            </a:r>
          </a:p>
          <a:p>
            <a:pPr lvl="1"/>
            <a:r>
              <a:rPr lang="en-US" dirty="0">
                <a:hlinkClick r:id="rId3"/>
              </a:rPr>
              <a:t>http://www.rdatamining.com/</a:t>
            </a:r>
            <a:r>
              <a:rPr lang="en-US" dirty="0" smtClean="0">
                <a:hlinkClick r:id="rId3"/>
              </a:rPr>
              <a:t>examples</a:t>
            </a:r>
            <a:endParaRPr lang="en-US" dirty="0" smtClean="0"/>
          </a:p>
          <a:p>
            <a:pPr lvl="1"/>
            <a:r>
              <a:rPr lang="en-US" dirty="0">
                <a:hlinkClick r:id="rId4"/>
              </a:rPr>
              <a:t>http://www.rdatamining.com/resources/</a:t>
            </a:r>
            <a:r>
              <a:rPr lang="en-US" dirty="0" smtClean="0">
                <a:hlinkClick r:id="rId4"/>
              </a:rPr>
              <a:t>onlinedocs</a:t>
            </a:r>
            <a:endParaRPr lang="ru-RU" dirty="0" smtClean="0"/>
          </a:p>
        </p:txBody>
      </p:sp>
    </p:spTree>
    <p:extLst>
      <p:ext uri="{BB962C8B-B14F-4D97-AF65-F5344CB8AC3E}">
        <p14:creationId xmlns:p14="http://schemas.microsoft.com/office/powerpoint/2010/main" val="18303310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lstStyle/>
          <a:p>
            <a:r>
              <a:rPr lang="de-DE" dirty="0" err="1" smtClean="0"/>
              <a:t>Wh</a:t>
            </a:r>
            <a:r>
              <a:rPr lang="en-US" dirty="0" smtClean="0"/>
              <a:t>y python?</a:t>
            </a:r>
            <a:endParaRPr lang="ru-RU" dirty="0"/>
          </a:p>
        </p:txBody>
      </p:sp>
      <p:pic>
        <p:nvPicPr>
          <p:cNvPr id="4" name="Рисунок 3"/>
          <p:cNvPicPr/>
          <p:nvPr/>
        </p:nvPicPr>
        <p:blipFill>
          <a:blip r:embed="rId2"/>
          <a:stretch>
            <a:fillRect/>
          </a:stretch>
        </p:blipFill>
        <p:spPr>
          <a:xfrm>
            <a:off x="2281235" y="1417638"/>
            <a:ext cx="4581525" cy="4552950"/>
          </a:xfrm>
          <a:prstGeom prst="rect">
            <a:avLst/>
          </a:prstGeom>
        </p:spPr>
      </p:pic>
      <p:sp>
        <p:nvSpPr>
          <p:cNvPr id="5" name="Прямоугольник 4"/>
          <p:cNvSpPr/>
          <p:nvPr/>
        </p:nvSpPr>
        <p:spPr>
          <a:xfrm>
            <a:off x="228600" y="5999170"/>
            <a:ext cx="9144000" cy="369332"/>
          </a:xfrm>
          <a:prstGeom prst="rect">
            <a:avLst/>
          </a:prstGeom>
        </p:spPr>
        <p:txBody>
          <a:bodyPr wrap="square">
            <a:spAutoFit/>
          </a:bodyPr>
          <a:lstStyle/>
          <a:p>
            <a:r>
              <a:rPr lang="en-US" dirty="0">
                <a:hlinkClick r:id="rId3"/>
              </a:rPr>
              <a:t>http://www.kdnuggets.com/2013/12/poll-results-r-leading-python-</a:t>
            </a:r>
            <a:r>
              <a:rPr lang="en-US" dirty="0" smtClean="0">
                <a:hlinkClick r:id="rId3"/>
              </a:rPr>
              <a:t>gaining.html</a:t>
            </a:r>
            <a:r>
              <a:rPr lang="en-US" dirty="0" smtClean="0"/>
              <a:t> </a:t>
            </a:r>
            <a:endParaRPr lang="ru-RU" dirty="0"/>
          </a:p>
        </p:txBody>
      </p:sp>
      <p:sp>
        <p:nvSpPr>
          <p:cNvPr id="6" name="Прямоугольник 5"/>
          <p:cNvSpPr/>
          <p:nvPr/>
        </p:nvSpPr>
        <p:spPr>
          <a:xfrm>
            <a:off x="228600" y="6368502"/>
            <a:ext cx="8563708" cy="369332"/>
          </a:xfrm>
          <a:prstGeom prst="rect">
            <a:avLst/>
          </a:prstGeom>
        </p:spPr>
        <p:txBody>
          <a:bodyPr wrap="square">
            <a:spAutoFit/>
          </a:bodyPr>
          <a:lstStyle/>
          <a:p>
            <a:r>
              <a:rPr lang="en-US" dirty="0">
                <a:hlinkClick r:id="rId4"/>
              </a:rPr>
              <a:t>http://www.kdnuggets.com/polls/2013/r-python-</a:t>
            </a:r>
            <a:r>
              <a:rPr lang="en-US" dirty="0" smtClean="0">
                <a:hlinkClick r:id="rId4"/>
              </a:rPr>
              <a:t>switch.html</a:t>
            </a:r>
            <a:r>
              <a:rPr lang="en-US" dirty="0" smtClean="0"/>
              <a:t> </a:t>
            </a:r>
            <a:endParaRPr lang="ru-RU" dirty="0"/>
          </a:p>
        </p:txBody>
      </p:sp>
    </p:spTree>
    <p:extLst>
      <p:ext uri="{BB962C8B-B14F-4D97-AF65-F5344CB8AC3E}">
        <p14:creationId xmlns:p14="http://schemas.microsoft.com/office/powerpoint/2010/main" val="26760005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fontScale="90000"/>
          </a:bodyPr>
          <a:lstStyle/>
          <a:p>
            <a:r>
              <a:rPr lang="en-US" dirty="0" err="1" smtClean="0"/>
              <a:t>Weka</a:t>
            </a:r>
            <a:r>
              <a:rPr lang="ru-RU" dirty="0" smtClean="0"/>
              <a:t> (</a:t>
            </a:r>
            <a:r>
              <a:rPr lang="en-US" dirty="0"/>
              <a:t>Waikato Environment for Knowledge Analysis</a:t>
            </a:r>
            <a:r>
              <a:rPr lang="ru-RU" dirty="0" smtClean="0"/>
              <a:t>)</a:t>
            </a:r>
            <a:endParaRPr lang="ru-RU" dirty="0"/>
          </a:p>
        </p:txBody>
      </p:sp>
      <p:sp>
        <p:nvSpPr>
          <p:cNvPr id="3" name="Содержимое 2"/>
          <p:cNvSpPr>
            <a:spLocks noGrp="1"/>
          </p:cNvSpPr>
          <p:nvPr>
            <p:ph idx="1"/>
          </p:nvPr>
        </p:nvSpPr>
        <p:spPr>
          <a:xfrm>
            <a:off x="457199" y="1600200"/>
            <a:ext cx="8409709" cy="4953000"/>
          </a:xfrm>
        </p:spPr>
        <p:txBody>
          <a:bodyPr>
            <a:normAutofit fontScale="92500" lnSpcReduction="10000"/>
          </a:bodyPr>
          <a:lstStyle/>
          <a:p>
            <a:r>
              <a:rPr lang="en-US" dirty="0" smtClean="0"/>
              <a:t>Data Mining Software in </a:t>
            </a:r>
            <a:r>
              <a:rPr lang="en-US" dirty="0"/>
              <a:t>Java</a:t>
            </a:r>
          </a:p>
          <a:p>
            <a:r>
              <a:rPr lang="en-US" dirty="0" err="1"/>
              <a:t>Weka</a:t>
            </a:r>
            <a:r>
              <a:rPr lang="en-US" dirty="0"/>
              <a:t> is a collection of machine learning algorithms for data mining tasks</a:t>
            </a:r>
          </a:p>
          <a:p>
            <a:r>
              <a:rPr lang="en-US" dirty="0"/>
              <a:t>The algorithms can either be applied directly to a dataset or called from your own Java </a:t>
            </a:r>
            <a:r>
              <a:rPr lang="en-US" dirty="0" smtClean="0"/>
              <a:t>code</a:t>
            </a:r>
            <a:endParaRPr lang="ru-RU" dirty="0" smtClean="0"/>
          </a:p>
          <a:p>
            <a:r>
              <a:rPr lang="en-US" dirty="0"/>
              <a:t>It is also well-suited for developing new machine learning </a:t>
            </a:r>
            <a:r>
              <a:rPr lang="en-US" dirty="0" smtClean="0"/>
              <a:t>schemes</a:t>
            </a:r>
          </a:p>
          <a:p>
            <a:r>
              <a:rPr lang="ru-RU" dirty="0" smtClean="0"/>
              <a:t> </a:t>
            </a:r>
            <a:r>
              <a:rPr lang="en-US" dirty="0"/>
              <a:t>Some example </a:t>
            </a:r>
            <a:r>
              <a:rPr lang="en-US" dirty="0" smtClean="0"/>
              <a:t>datasets</a:t>
            </a:r>
          </a:p>
          <a:p>
            <a:pPr marL="0" indent="0">
              <a:buNone/>
            </a:pPr>
            <a:r>
              <a:rPr lang="en-US" dirty="0" smtClean="0"/>
              <a:t>	are </a:t>
            </a:r>
            <a:r>
              <a:rPr lang="en-US" dirty="0"/>
              <a:t>included in the </a:t>
            </a:r>
            <a:r>
              <a:rPr lang="en-US" dirty="0" err="1"/>
              <a:t>Weka</a:t>
            </a:r>
            <a:r>
              <a:rPr lang="en-US" dirty="0"/>
              <a:t> </a:t>
            </a:r>
            <a:endParaRPr lang="en-US" dirty="0" smtClean="0"/>
          </a:p>
          <a:p>
            <a:pPr marL="0" indent="0">
              <a:buNone/>
            </a:pPr>
            <a:r>
              <a:rPr lang="en-US" dirty="0"/>
              <a:t>	</a:t>
            </a:r>
            <a:r>
              <a:rPr lang="en-US" dirty="0" smtClean="0"/>
              <a:t>distribution</a:t>
            </a:r>
            <a:endParaRPr lang="en-US" dirty="0"/>
          </a:p>
        </p:txBody>
      </p:sp>
      <p:pic>
        <p:nvPicPr>
          <p:cNvPr id="4" name="Изображение 3" descr="Weka-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367" y="4938619"/>
            <a:ext cx="3441433" cy="1807621"/>
          </a:xfrm>
          <a:prstGeom prst="rect">
            <a:avLst/>
          </a:prstGeom>
        </p:spPr>
      </p:pic>
    </p:spTree>
    <p:extLst>
      <p:ext uri="{BB962C8B-B14F-4D97-AF65-F5344CB8AC3E}">
        <p14:creationId xmlns:p14="http://schemas.microsoft.com/office/powerpoint/2010/main" val="20393054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err="1" smtClean="0"/>
              <a:t>Weka</a:t>
            </a:r>
            <a:endParaRPr lang="ru-RU" dirty="0"/>
          </a:p>
        </p:txBody>
      </p:sp>
      <p:sp>
        <p:nvSpPr>
          <p:cNvPr id="3" name="Содержимое 2"/>
          <p:cNvSpPr>
            <a:spLocks noGrp="1"/>
          </p:cNvSpPr>
          <p:nvPr>
            <p:ph idx="1"/>
          </p:nvPr>
        </p:nvSpPr>
        <p:spPr/>
        <p:txBody>
          <a:bodyPr/>
          <a:lstStyle/>
          <a:p>
            <a:endParaRPr lang="ru-RU" dirty="0"/>
          </a:p>
        </p:txBody>
      </p:sp>
      <p:sp>
        <p:nvSpPr>
          <p:cNvPr id="5" name="TextBox 4"/>
          <p:cNvSpPr txBox="1"/>
          <p:nvPr/>
        </p:nvSpPr>
        <p:spPr>
          <a:xfrm>
            <a:off x="3649579" y="4184316"/>
            <a:ext cx="184666" cy="369332"/>
          </a:xfrm>
          <a:prstGeom prst="rect">
            <a:avLst/>
          </a:prstGeom>
          <a:noFill/>
        </p:spPr>
        <p:txBody>
          <a:bodyPr wrap="none" rtlCol="0">
            <a:spAutoFit/>
          </a:bodyPr>
          <a:lstStyle/>
          <a:p>
            <a:endParaRPr lang="ru-RU" dirty="0"/>
          </a:p>
        </p:txBody>
      </p:sp>
      <p:pic>
        <p:nvPicPr>
          <p:cNvPr id="9" name="Изображение 8" descr="Weka-3.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8089644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Orange</a:t>
            </a:r>
            <a:endParaRPr lang="ru-RU" dirty="0"/>
          </a:p>
        </p:txBody>
      </p:sp>
      <p:sp>
        <p:nvSpPr>
          <p:cNvPr id="3" name="Содержимое 2"/>
          <p:cNvSpPr>
            <a:spLocks noGrp="1"/>
          </p:cNvSpPr>
          <p:nvPr>
            <p:ph idx="1"/>
          </p:nvPr>
        </p:nvSpPr>
        <p:spPr>
          <a:xfrm>
            <a:off x="457200" y="1151077"/>
            <a:ext cx="8229600" cy="4525963"/>
          </a:xfrm>
        </p:spPr>
        <p:txBody>
          <a:bodyPr/>
          <a:lstStyle/>
          <a:p>
            <a:r>
              <a:rPr lang="en-US" dirty="0"/>
              <a:t>Open source data visualization and analysis for novice and </a:t>
            </a:r>
            <a:r>
              <a:rPr lang="en-US" dirty="0" smtClean="0"/>
              <a:t>experts</a:t>
            </a:r>
          </a:p>
          <a:p>
            <a:r>
              <a:rPr lang="en-US" dirty="0" smtClean="0"/>
              <a:t>Data </a:t>
            </a:r>
            <a:r>
              <a:rPr lang="en-US" dirty="0"/>
              <a:t>mining through visual programming or Python </a:t>
            </a:r>
            <a:r>
              <a:rPr lang="en-US" dirty="0" smtClean="0"/>
              <a:t>scripting</a:t>
            </a:r>
            <a:endParaRPr lang="en-US" dirty="0"/>
          </a:p>
          <a:p>
            <a:r>
              <a:rPr lang="en-US" dirty="0" smtClean="0"/>
              <a:t>Components </a:t>
            </a:r>
            <a:r>
              <a:rPr lang="en-US" dirty="0"/>
              <a:t>for machine learning. Add-ons for bioinformatics and text </a:t>
            </a:r>
            <a:r>
              <a:rPr lang="en-US" dirty="0" smtClean="0"/>
              <a:t>mining</a:t>
            </a:r>
            <a:endParaRPr lang="en-US" dirty="0"/>
          </a:p>
          <a:p>
            <a:r>
              <a:rPr lang="en-US" dirty="0" smtClean="0"/>
              <a:t>Packed </a:t>
            </a:r>
            <a:r>
              <a:rPr lang="en-US" dirty="0"/>
              <a:t>with features for data </a:t>
            </a:r>
            <a:r>
              <a:rPr lang="en-US" dirty="0" smtClean="0"/>
              <a:t>analytics</a:t>
            </a:r>
            <a:endParaRPr lang="en-US" dirty="0"/>
          </a:p>
          <a:p>
            <a:r>
              <a:rPr lang="en-US" dirty="0"/>
              <a:t>Visual Programming</a:t>
            </a:r>
          </a:p>
          <a:p>
            <a:endParaRPr lang="ru-RU" dirty="0"/>
          </a:p>
        </p:txBody>
      </p:sp>
      <p:pic>
        <p:nvPicPr>
          <p:cNvPr id="4" name="Изображение 3" descr="orange-log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486" y="5624286"/>
            <a:ext cx="2859314" cy="1233714"/>
          </a:xfrm>
          <a:prstGeom prst="rect">
            <a:avLst/>
          </a:prstGeom>
        </p:spPr>
      </p:pic>
    </p:spTree>
    <p:extLst>
      <p:ext uri="{BB962C8B-B14F-4D97-AF65-F5344CB8AC3E}">
        <p14:creationId xmlns:p14="http://schemas.microsoft.com/office/powerpoint/2010/main" val="35146515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smtClean="0"/>
              <a:t>Orange</a:t>
            </a:r>
            <a:endParaRPr lang="ru-RU" dirty="0"/>
          </a:p>
        </p:txBody>
      </p:sp>
      <p:sp>
        <p:nvSpPr>
          <p:cNvPr id="3" name="Содержимое 2"/>
          <p:cNvSpPr>
            <a:spLocks noGrp="1"/>
          </p:cNvSpPr>
          <p:nvPr>
            <p:ph idx="1"/>
          </p:nvPr>
        </p:nvSpPr>
        <p:spPr/>
        <p:txBody>
          <a:bodyPr/>
          <a:lstStyle/>
          <a:p>
            <a:r>
              <a:rPr lang="en-US" dirty="0" smtClean="0"/>
              <a:t>Visual Programming</a:t>
            </a:r>
            <a:endParaRPr lang="ru-RU" dirty="0"/>
          </a:p>
        </p:txBody>
      </p:sp>
      <p:pic>
        <p:nvPicPr>
          <p:cNvPr id="4" name="Изображение 3" descr="snp-eval-cla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68154" cy="6858000"/>
          </a:xfrm>
          <a:prstGeom prst="rect">
            <a:avLst/>
          </a:prstGeom>
        </p:spPr>
      </p:pic>
    </p:spTree>
    <p:extLst>
      <p:ext uri="{BB962C8B-B14F-4D97-AF65-F5344CB8AC3E}">
        <p14:creationId xmlns:p14="http://schemas.microsoft.com/office/powerpoint/2010/main" val="326459530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Rapid Miner</a:t>
            </a:r>
            <a:endParaRPr lang="ru-RU" dirty="0"/>
          </a:p>
        </p:txBody>
      </p:sp>
      <p:sp>
        <p:nvSpPr>
          <p:cNvPr id="3" name="Содержимое 2"/>
          <p:cNvSpPr>
            <a:spLocks noGrp="1"/>
          </p:cNvSpPr>
          <p:nvPr>
            <p:ph idx="1"/>
          </p:nvPr>
        </p:nvSpPr>
        <p:spPr/>
        <p:txBody>
          <a:bodyPr>
            <a:normAutofit/>
          </a:bodyPr>
          <a:lstStyle/>
          <a:p>
            <a:r>
              <a:rPr lang="en-US" dirty="0" err="1"/>
              <a:t>RapidMiner</a:t>
            </a:r>
            <a:r>
              <a:rPr lang="en-US" dirty="0"/>
              <a:t>, formerly known as YALE (Yet Another Learning Environment), was developed starting in 2001 by Ralf </a:t>
            </a:r>
            <a:r>
              <a:rPr lang="en-US" dirty="0" err="1" smtClean="0"/>
              <a:t>Klinkenberg</a:t>
            </a:r>
            <a:endParaRPr lang="en-US" dirty="0"/>
          </a:p>
          <a:p>
            <a:r>
              <a:rPr lang="en-US" dirty="0" smtClean="0"/>
              <a:t>In </a:t>
            </a:r>
            <a:r>
              <a:rPr lang="en-US" dirty="0"/>
              <a:t>2007, </a:t>
            </a:r>
            <a:r>
              <a:rPr lang="en-US" dirty="0" smtClean="0"/>
              <a:t>YALE </a:t>
            </a:r>
            <a:r>
              <a:rPr lang="en-US" dirty="0" smtClean="0">
                <a:sym typeface="Wingdings"/>
              </a:rPr>
              <a:t></a:t>
            </a:r>
            <a:r>
              <a:rPr lang="en-US" dirty="0" smtClean="0"/>
              <a:t> </a:t>
            </a:r>
            <a:r>
              <a:rPr lang="en-US" dirty="0" err="1" smtClean="0"/>
              <a:t>RapidMiner</a:t>
            </a:r>
            <a:r>
              <a:rPr lang="en-US" dirty="0" smtClean="0"/>
              <a:t> (renamed)</a:t>
            </a:r>
            <a:endParaRPr lang="en-US" dirty="0"/>
          </a:p>
          <a:p>
            <a:r>
              <a:rPr lang="en-US" dirty="0" smtClean="0"/>
              <a:t>Statistical </a:t>
            </a:r>
            <a:r>
              <a:rPr lang="en-US" dirty="0"/>
              <a:t>analysis, data mining, predictive </a:t>
            </a:r>
            <a:r>
              <a:rPr lang="en-US" dirty="0" smtClean="0"/>
              <a:t>analytics</a:t>
            </a:r>
            <a:endParaRPr lang="en-US" dirty="0"/>
          </a:p>
        </p:txBody>
      </p:sp>
      <p:pic>
        <p:nvPicPr>
          <p:cNvPr id="4" name="Изображение 3" descr="Rapidminer_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5586984"/>
            <a:ext cx="2438400" cy="847344"/>
          </a:xfrm>
          <a:prstGeom prst="rect">
            <a:avLst/>
          </a:prstGeom>
        </p:spPr>
      </p:pic>
    </p:spTree>
    <p:extLst>
      <p:ext uri="{BB962C8B-B14F-4D97-AF65-F5344CB8AC3E}">
        <p14:creationId xmlns:p14="http://schemas.microsoft.com/office/powerpoint/2010/main" val="373610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Valentin Malykh</a:t>
            </a:r>
            <a:endParaRPr lang="ru-RU" dirty="0"/>
          </a:p>
        </p:txBody>
      </p:sp>
      <p:sp>
        <p:nvSpPr>
          <p:cNvPr id="3" name="Содержимое 2"/>
          <p:cNvSpPr>
            <a:spLocks noGrp="1"/>
          </p:cNvSpPr>
          <p:nvPr>
            <p:ph idx="1"/>
          </p:nvPr>
        </p:nvSpPr>
        <p:spPr/>
        <p:txBody>
          <a:bodyPr>
            <a:normAutofit/>
          </a:bodyPr>
          <a:lstStyle/>
          <a:p>
            <a:r>
              <a:rPr lang="en-US" dirty="0">
                <a:hlinkClick r:id="rId2"/>
              </a:rPr>
              <a:t>v</a:t>
            </a:r>
            <a:r>
              <a:rPr lang="en-US" dirty="0" smtClean="0">
                <a:hlinkClick r:id="rId2"/>
              </a:rPr>
              <a:t>alentin.malykh@phystech.edu</a:t>
            </a:r>
            <a:r>
              <a:rPr lang="en-US" dirty="0" smtClean="0"/>
              <a:t> </a:t>
            </a:r>
            <a:endParaRPr lang="en-US" dirty="0" smtClean="0"/>
          </a:p>
          <a:p>
            <a:r>
              <a:rPr lang="en-US" dirty="0" smtClean="0"/>
              <a:t>Education:</a:t>
            </a:r>
          </a:p>
          <a:p>
            <a:pPr lvl="1"/>
            <a:r>
              <a:rPr lang="en-US" dirty="0" smtClean="0"/>
              <a:t>MIPT, </a:t>
            </a:r>
            <a:r>
              <a:rPr lang="en-US" dirty="0" smtClean="0"/>
              <a:t>CS</a:t>
            </a:r>
            <a:endParaRPr lang="en-US" dirty="0" smtClean="0"/>
          </a:p>
          <a:p>
            <a:r>
              <a:rPr lang="en-US" dirty="0" smtClean="0"/>
              <a:t>Work experience:</a:t>
            </a:r>
          </a:p>
          <a:p>
            <a:pPr lvl="1"/>
            <a:r>
              <a:rPr lang="en-US" dirty="0" err="1" smtClean="0"/>
              <a:t>Yandex</a:t>
            </a:r>
            <a:r>
              <a:rPr lang="en-US" dirty="0" smtClean="0"/>
              <a:t> (search engine)</a:t>
            </a:r>
            <a:endParaRPr lang="en-US" dirty="0"/>
          </a:p>
          <a:p>
            <a:pPr lvl="1"/>
            <a:r>
              <a:rPr lang="en-US" dirty="0" smtClean="0"/>
              <a:t>Sputnik (search engine)</a:t>
            </a:r>
            <a:endParaRPr lang="en-US" dirty="0" smtClean="0"/>
          </a:p>
          <a:p>
            <a:pPr lvl="1"/>
            <a:r>
              <a:rPr lang="en-US" dirty="0" smtClean="0"/>
              <a:t>Cognitive Technologies (computer vision)</a:t>
            </a:r>
            <a:endParaRPr lang="en-US" dirty="0" smtClean="0"/>
          </a:p>
          <a:p>
            <a:endParaRPr lang="ru-RU" dirty="0"/>
          </a:p>
        </p:txBody>
      </p:sp>
    </p:spTree>
    <p:extLst>
      <p:ext uri="{BB962C8B-B14F-4D97-AF65-F5344CB8AC3E}">
        <p14:creationId xmlns:p14="http://schemas.microsoft.com/office/powerpoint/2010/main" val="20510331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Rapid Miner</a:t>
            </a:r>
            <a:endParaRPr lang="ru-RU" dirty="0"/>
          </a:p>
        </p:txBody>
      </p:sp>
      <p:sp>
        <p:nvSpPr>
          <p:cNvPr id="3" name="Содержимое 2"/>
          <p:cNvSpPr>
            <a:spLocks noGrp="1"/>
          </p:cNvSpPr>
          <p:nvPr>
            <p:ph idx="1"/>
          </p:nvPr>
        </p:nvSpPr>
        <p:spPr/>
        <p:txBody>
          <a:bodyPr>
            <a:normAutofit fontScale="92500"/>
          </a:bodyPr>
          <a:lstStyle/>
          <a:p>
            <a:r>
              <a:rPr lang="en-US" dirty="0" smtClean="0"/>
              <a:t>Provides </a:t>
            </a:r>
            <a:r>
              <a:rPr lang="en-US" dirty="0"/>
              <a:t>an integrated environment for machine learning, data mining, text mining, predictive analytics and business analytics</a:t>
            </a:r>
          </a:p>
          <a:p>
            <a:r>
              <a:rPr lang="en-US" dirty="0" smtClean="0"/>
              <a:t>It is </a:t>
            </a:r>
            <a:r>
              <a:rPr lang="en-US" dirty="0"/>
              <a:t>used for business and industrial applications as well as for research, education, training, rapid prototyping, and application development</a:t>
            </a:r>
          </a:p>
          <a:p>
            <a:r>
              <a:rPr lang="en-US" dirty="0"/>
              <a:t>S</a:t>
            </a:r>
            <a:r>
              <a:rPr lang="en-US" dirty="0" smtClean="0"/>
              <a:t>upports </a:t>
            </a:r>
            <a:r>
              <a:rPr lang="en-US" dirty="0"/>
              <a:t>all steps of the data mining process including results visualization, validation and optimization</a:t>
            </a:r>
            <a:endParaRPr lang="ru-RU" dirty="0"/>
          </a:p>
        </p:txBody>
      </p:sp>
      <p:pic>
        <p:nvPicPr>
          <p:cNvPr id="4" name="Изображение 3" descr="Rapidminer_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5586984"/>
            <a:ext cx="2438400" cy="847344"/>
          </a:xfrm>
          <a:prstGeom prst="rect">
            <a:avLst/>
          </a:prstGeom>
        </p:spPr>
      </p:pic>
    </p:spTree>
    <p:extLst>
      <p:ext uri="{BB962C8B-B14F-4D97-AF65-F5344CB8AC3E}">
        <p14:creationId xmlns:p14="http://schemas.microsoft.com/office/powerpoint/2010/main" val="340850217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ML in </a:t>
            </a:r>
            <a:r>
              <a:rPr lang="de-DE" dirty="0" err="1" smtClean="0"/>
              <a:t>life</a:t>
            </a:r>
            <a:endParaRPr lang="en-US" dirty="0"/>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2727112607"/>
              </p:ext>
            </p:extLst>
          </p:nvPr>
        </p:nvGraphicFramePr>
        <p:xfrm>
          <a:off x="457200" y="1752600"/>
          <a:ext cx="8229600" cy="4838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76000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Competitions</a:t>
            </a:r>
            <a:endParaRPr lang="ru-RU" dirty="0"/>
          </a:p>
        </p:txBody>
      </p:sp>
      <p:sp>
        <p:nvSpPr>
          <p:cNvPr id="3" name="Содержимое 2"/>
          <p:cNvSpPr>
            <a:spLocks noGrp="1"/>
          </p:cNvSpPr>
          <p:nvPr>
            <p:ph idx="1"/>
          </p:nvPr>
        </p:nvSpPr>
        <p:spPr/>
        <p:txBody>
          <a:bodyPr/>
          <a:lstStyle/>
          <a:p>
            <a:r>
              <a:rPr lang="en-US" dirty="0" err="1" smtClean="0"/>
              <a:t>Kaggle</a:t>
            </a:r>
            <a:endParaRPr lang="en-US" dirty="0"/>
          </a:p>
          <a:p>
            <a:r>
              <a:rPr lang="en-US" dirty="0" err="1"/>
              <a:t>Yandex</a:t>
            </a:r>
            <a:r>
              <a:rPr lang="en-US" dirty="0"/>
              <a:t> Internet </a:t>
            </a:r>
            <a:r>
              <a:rPr lang="en-US" dirty="0" smtClean="0"/>
              <a:t>Mathematics</a:t>
            </a:r>
            <a:endParaRPr lang="en-US" dirty="0"/>
          </a:p>
        </p:txBody>
      </p:sp>
    </p:spTree>
    <p:extLst>
      <p:ext uri="{BB962C8B-B14F-4D97-AF65-F5344CB8AC3E}">
        <p14:creationId xmlns:p14="http://schemas.microsoft.com/office/powerpoint/2010/main" val="11187001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err="1" smtClean="0"/>
              <a:t>Kaggle</a:t>
            </a:r>
            <a:endParaRPr lang="ru-RU" dirty="0"/>
          </a:p>
        </p:txBody>
      </p:sp>
      <p:sp>
        <p:nvSpPr>
          <p:cNvPr id="3" name="Содержимое 2"/>
          <p:cNvSpPr>
            <a:spLocks noGrp="1"/>
          </p:cNvSpPr>
          <p:nvPr>
            <p:ph idx="1"/>
          </p:nvPr>
        </p:nvSpPr>
        <p:spPr/>
        <p:txBody>
          <a:bodyPr/>
          <a:lstStyle/>
          <a:p>
            <a:pPr marL="0" indent="0">
              <a:buNone/>
            </a:pPr>
            <a:r>
              <a:rPr lang="en-US" dirty="0" err="1"/>
              <a:t>Kaggle</a:t>
            </a:r>
            <a:r>
              <a:rPr lang="en-US" dirty="0"/>
              <a:t> is the world's largest community of data scientists. They compete with each other to solve complex data science problems, and the top competitors are invited to work on the most interesting and sensitive business problems from some of the world’s biggest companies through Masters competitions.</a:t>
            </a:r>
            <a:endParaRPr lang="ru-RU" dirty="0"/>
          </a:p>
        </p:txBody>
      </p:sp>
      <p:pic>
        <p:nvPicPr>
          <p:cNvPr id="4" name="Изображение 3" descr="site-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5219700"/>
            <a:ext cx="3048000" cy="1092200"/>
          </a:xfrm>
          <a:prstGeom prst="rect">
            <a:avLst/>
          </a:prstGeom>
        </p:spPr>
      </p:pic>
    </p:spTree>
    <p:extLst>
      <p:ext uri="{BB962C8B-B14F-4D97-AF65-F5344CB8AC3E}">
        <p14:creationId xmlns:p14="http://schemas.microsoft.com/office/powerpoint/2010/main" val="101850338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err="1" smtClean="0"/>
              <a:t>Kaggle</a:t>
            </a:r>
            <a:endParaRPr lang="ru-RU" dirty="0"/>
          </a:p>
        </p:txBody>
      </p:sp>
      <p:sp>
        <p:nvSpPr>
          <p:cNvPr id="3" name="Содержимое 2"/>
          <p:cNvSpPr>
            <a:spLocks noGrp="1"/>
          </p:cNvSpPr>
          <p:nvPr>
            <p:ph idx="1"/>
          </p:nvPr>
        </p:nvSpPr>
        <p:spPr/>
        <p:txBody>
          <a:bodyPr/>
          <a:lstStyle/>
          <a:p>
            <a:endParaRPr lang="ru-RU"/>
          </a:p>
        </p:txBody>
      </p:sp>
      <p:pic>
        <p:nvPicPr>
          <p:cNvPr id="4" name="Изображение 3" descr="about-submissi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5486400"/>
          </a:xfrm>
          <a:prstGeom prst="rect">
            <a:avLst/>
          </a:prstGeom>
        </p:spPr>
      </p:pic>
    </p:spTree>
    <p:extLst>
      <p:ext uri="{BB962C8B-B14F-4D97-AF65-F5344CB8AC3E}">
        <p14:creationId xmlns:p14="http://schemas.microsoft.com/office/powerpoint/2010/main" val="82086545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err="1" smtClean="0"/>
              <a:t>Kaggle</a:t>
            </a:r>
            <a:endParaRPr lang="ru-RU" dirty="0"/>
          </a:p>
        </p:txBody>
      </p:sp>
      <p:sp>
        <p:nvSpPr>
          <p:cNvPr id="3" name="Содержимое 2"/>
          <p:cNvSpPr>
            <a:spLocks noGrp="1"/>
          </p:cNvSpPr>
          <p:nvPr>
            <p:ph idx="1"/>
          </p:nvPr>
        </p:nvSpPr>
        <p:spPr/>
        <p:txBody>
          <a:bodyPr>
            <a:normAutofit fontScale="85000" lnSpcReduction="10000"/>
          </a:bodyPr>
          <a:lstStyle/>
          <a:p>
            <a:r>
              <a:rPr lang="en-US" dirty="0" smtClean="0">
                <a:hlinkClick r:id="rId2"/>
              </a:rPr>
              <a:t>FAQ</a:t>
            </a:r>
            <a:endParaRPr lang="en-US" dirty="0" smtClean="0"/>
          </a:p>
          <a:p>
            <a:r>
              <a:rPr lang="en-US" dirty="0" smtClean="0"/>
              <a:t>Competitions</a:t>
            </a:r>
          </a:p>
          <a:p>
            <a:pPr lvl="1"/>
            <a:r>
              <a:rPr lang="en-US" b="1" dirty="0"/>
              <a:t>Featured</a:t>
            </a:r>
            <a:r>
              <a:rPr lang="en-US" dirty="0"/>
              <a:t>: these are public competitions with significant prize money meant to solve commercial problems</a:t>
            </a:r>
            <a:r>
              <a:rPr lang="en-US" dirty="0" smtClean="0"/>
              <a:t>.</a:t>
            </a:r>
          </a:p>
          <a:p>
            <a:pPr lvl="1"/>
            <a:r>
              <a:rPr lang="en-US" b="1" dirty="0" smtClean="0"/>
              <a:t>Recruiting: </a:t>
            </a:r>
            <a:r>
              <a:rPr lang="en-US" dirty="0"/>
              <a:t>The goals of Prospect competitions include data exploration, analyses, and data visualizations.</a:t>
            </a:r>
            <a:endParaRPr lang="en-US" b="1" dirty="0" smtClean="0"/>
          </a:p>
          <a:p>
            <a:pPr lvl="1"/>
            <a:r>
              <a:rPr lang="en-US" b="1" dirty="0" err="1"/>
              <a:t>Kaggle</a:t>
            </a:r>
            <a:r>
              <a:rPr lang="en-US" b="1" dirty="0"/>
              <a:t> Prospect</a:t>
            </a:r>
            <a:endParaRPr lang="en-US" b="1" dirty="0" smtClean="0"/>
          </a:p>
          <a:p>
            <a:pPr lvl="1"/>
            <a:r>
              <a:rPr lang="en-US" b="1" dirty="0"/>
              <a:t>Research:</a:t>
            </a:r>
            <a:r>
              <a:rPr lang="en-US" dirty="0"/>
              <a:t> are public competitions where the competition goals are research/ scientific in nature or serve a public good</a:t>
            </a:r>
            <a:r>
              <a:rPr lang="en-US" dirty="0" smtClean="0"/>
              <a:t>.</a:t>
            </a:r>
          </a:p>
          <a:p>
            <a:pPr lvl="1"/>
            <a:r>
              <a:rPr lang="en-US" b="1" dirty="0"/>
              <a:t>Getting Started</a:t>
            </a:r>
            <a:endParaRPr lang="ru-RU" dirty="0"/>
          </a:p>
        </p:txBody>
      </p:sp>
    </p:spTree>
    <p:extLst>
      <p:ext uri="{BB962C8B-B14F-4D97-AF65-F5344CB8AC3E}">
        <p14:creationId xmlns:p14="http://schemas.microsoft.com/office/powerpoint/2010/main" val="184668183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err="1"/>
              <a:t>Yandex</a:t>
            </a:r>
            <a:r>
              <a:rPr lang="en-US" dirty="0"/>
              <a:t> Internet </a:t>
            </a:r>
            <a:r>
              <a:rPr lang="en-US" dirty="0" smtClean="0"/>
              <a:t>Mathematics</a:t>
            </a:r>
            <a:endParaRPr lang="ru-RU" dirty="0"/>
          </a:p>
        </p:txBody>
      </p:sp>
      <p:sp>
        <p:nvSpPr>
          <p:cNvPr id="3" name="Содержимое 2"/>
          <p:cNvSpPr>
            <a:spLocks noGrp="1"/>
          </p:cNvSpPr>
          <p:nvPr>
            <p:ph idx="1"/>
          </p:nvPr>
        </p:nvSpPr>
        <p:spPr/>
        <p:txBody>
          <a:bodyPr>
            <a:normAutofit fontScale="85000" lnSpcReduction="20000"/>
          </a:bodyPr>
          <a:lstStyle/>
          <a:p>
            <a:r>
              <a:rPr lang="en-US" dirty="0"/>
              <a:t>Internet Mathematics is a series of contests organized by </a:t>
            </a:r>
            <a:r>
              <a:rPr lang="en-US" dirty="0" err="1"/>
              <a:t>Yandex</a:t>
            </a:r>
            <a:r>
              <a:rPr lang="en-US" dirty="0"/>
              <a:t>.</a:t>
            </a:r>
          </a:p>
          <a:p>
            <a:r>
              <a:rPr lang="en-US" dirty="0" smtClean="0"/>
              <a:t>Started </a:t>
            </a:r>
            <a:r>
              <a:rPr lang="en-US" dirty="0"/>
              <a:t>in </a:t>
            </a:r>
            <a:r>
              <a:rPr lang="en-US" dirty="0" smtClean="0"/>
              <a:t>2004</a:t>
            </a:r>
            <a:endParaRPr lang="en-US" dirty="0"/>
          </a:p>
          <a:p>
            <a:r>
              <a:rPr lang="en-US" dirty="0" smtClean="0"/>
              <a:t>Contestants </a:t>
            </a:r>
            <a:r>
              <a:rPr lang="en-US" dirty="0"/>
              <a:t>can participate as individuals, or as teams</a:t>
            </a:r>
          </a:p>
          <a:p>
            <a:r>
              <a:rPr lang="en-US" dirty="0" smtClean="0"/>
              <a:t>Examples:</a:t>
            </a:r>
          </a:p>
          <a:p>
            <a:pPr lvl="1"/>
            <a:r>
              <a:rPr lang="en-US" dirty="0" smtClean="0"/>
              <a:t>2009: Ranking</a:t>
            </a:r>
          </a:p>
          <a:p>
            <a:pPr lvl="1"/>
            <a:r>
              <a:rPr lang="en-US" dirty="0" smtClean="0"/>
              <a:t>2010: Traffic Jam Prediction</a:t>
            </a:r>
          </a:p>
          <a:p>
            <a:pPr lvl="1"/>
            <a:r>
              <a:rPr lang="en-US" dirty="0" smtClean="0"/>
              <a:t>2011: Image Similarity</a:t>
            </a:r>
          </a:p>
          <a:p>
            <a:pPr lvl="1"/>
            <a:r>
              <a:rPr lang="en-US" dirty="0" smtClean="0"/>
              <a:t>2011: Document Classification (Relevance based on User Behavior)</a:t>
            </a:r>
          </a:p>
          <a:p>
            <a:pPr lvl="1"/>
            <a:r>
              <a:rPr lang="en-US" dirty="0" smtClean="0"/>
              <a:t>2012: Switch Search Engine Detection</a:t>
            </a:r>
          </a:p>
          <a:p>
            <a:pPr lvl="1"/>
            <a:endParaRPr lang="ru-RU" dirty="0"/>
          </a:p>
        </p:txBody>
      </p:sp>
    </p:spTree>
    <p:extLst>
      <p:ext uri="{BB962C8B-B14F-4D97-AF65-F5344CB8AC3E}">
        <p14:creationId xmlns:p14="http://schemas.microsoft.com/office/powerpoint/2010/main" val="337924796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Conclusion</a:t>
            </a:r>
            <a:endParaRPr lang="ru-RU" dirty="0"/>
          </a:p>
        </p:txBody>
      </p:sp>
      <p:sp>
        <p:nvSpPr>
          <p:cNvPr id="3" name="Содержимое 2"/>
          <p:cNvSpPr>
            <a:spLocks noGrp="1"/>
          </p:cNvSpPr>
          <p:nvPr>
            <p:ph idx="1"/>
          </p:nvPr>
        </p:nvSpPr>
        <p:spPr/>
        <p:txBody>
          <a:bodyPr/>
          <a:lstStyle/>
          <a:p>
            <a:r>
              <a:rPr lang="en-US" dirty="0" smtClean="0"/>
              <a:t>It is interesting</a:t>
            </a:r>
          </a:p>
          <a:p>
            <a:r>
              <a:rPr lang="en-US" dirty="0" smtClean="0"/>
              <a:t>It is difficult</a:t>
            </a:r>
          </a:p>
          <a:p>
            <a:r>
              <a:rPr lang="en-US" dirty="0" smtClean="0"/>
              <a:t>We will do it! =)</a:t>
            </a:r>
          </a:p>
          <a:p>
            <a:endParaRPr lang="en-US" dirty="0"/>
          </a:p>
          <a:p>
            <a:pPr marL="0" indent="0">
              <a:buNone/>
            </a:pPr>
            <a:r>
              <a:rPr lang="en-US" dirty="0" smtClean="0"/>
              <a:t>* HW#0: Install Python and start to learn it</a:t>
            </a:r>
            <a:endParaRPr lang="ru-RU" dirty="0"/>
          </a:p>
        </p:txBody>
      </p:sp>
    </p:spTree>
    <p:extLst>
      <p:ext uri="{BB962C8B-B14F-4D97-AF65-F5344CB8AC3E}">
        <p14:creationId xmlns:p14="http://schemas.microsoft.com/office/powerpoint/2010/main" val="5668545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General Resources</a:t>
            </a:r>
            <a:endParaRPr lang="ru-RU" dirty="0"/>
          </a:p>
        </p:txBody>
      </p:sp>
      <p:sp>
        <p:nvSpPr>
          <p:cNvPr id="3" name="Содержимое 2"/>
          <p:cNvSpPr>
            <a:spLocks noGrp="1"/>
          </p:cNvSpPr>
          <p:nvPr>
            <p:ph idx="1"/>
          </p:nvPr>
        </p:nvSpPr>
        <p:spPr>
          <a:xfrm>
            <a:off x="457200" y="1600200"/>
            <a:ext cx="8229600" cy="5023624"/>
          </a:xfrm>
        </p:spPr>
        <p:txBody>
          <a:bodyPr>
            <a:normAutofit/>
          </a:bodyPr>
          <a:lstStyle/>
          <a:p>
            <a:r>
              <a:rPr lang="en-US" sz="4000" dirty="0" err="1" smtClean="0">
                <a:hlinkClick r:id="rId2"/>
              </a:rPr>
              <a:t>CourseWiki</a:t>
            </a:r>
            <a:r>
              <a:rPr lang="en-US" sz="4000" dirty="0" smtClean="0"/>
              <a:t> at Machine Learning</a:t>
            </a:r>
          </a:p>
          <a:p>
            <a:r>
              <a:rPr lang="en-US" sz="4000" dirty="0" smtClean="0"/>
              <a:t>Resource for communication</a:t>
            </a:r>
          </a:p>
          <a:p>
            <a:pPr lvl="1"/>
            <a:r>
              <a:rPr lang="en-US" sz="3600" dirty="0" smtClean="0"/>
              <a:t>email (general notification)</a:t>
            </a:r>
          </a:p>
          <a:p>
            <a:pPr lvl="1"/>
            <a:r>
              <a:rPr lang="en-US" sz="3600" dirty="0" smtClean="0"/>
              <a:t>piazza (Q&amp;A)</a:t>
            </a:r>
          </a:p>
          <a:p>
            <a:pPr lvl="1"/>
            <a:r>
              <a:rPr lang="en-US" sz="3600" dirty="0" smtClean="0"/>
              <a:t>google drive </a:t>
            </a:r>
            <a:r>
              <a:rPr lang="en-US" sz="3600" dirty="0" smtClean="0"/>
              <a:t>(materials)</a:t>
            </a:r>
            <a:endParaRPr lang="en-US" sz="3600" dirty="0" smtClean="0"/>
          </a:p>
          <a:p>
            <a:pPr lvl="1"/>
            <a:endParaRPr lang="en-US" sz="3600" dirty="0" smtClean="0"/>
          </a:p>
          <a:p>
            <a:pPr lvl="1"/>
            <a:endParaRPr lang="ru-RU" sz="3600" dirty="0" smtClean="0"/>
          </a:p>
        </p:txBody>
      </p:sp>
    </p:spTree>
    <p:extLst>
      <p:ext uri="{BB962C8B-B14F-4D97-AF65-F5344CB8AC3E}">
        <p14:creationId xmlns:p14="http://schemas.microsoft.com/office/powerpoint/2010/main" val="7947740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a:noFill/>
          <a:ln>
            <a:noFill/>
          </a:ln>
        </p:spPr>
        <p:txBody>
          <a:bodyPr lIns="90000" tIns="45000" rIns="90000" bIns="45000" anchor="ctr"/>
          <a:lstStyle/>
          <a:p>
            <a:pPr algn="ctr">
              <a:lnSpc>
                <a:spcPct val="100000"/>
              </a:lnSpc>
            </a:pPr>
            <a:r>
              <a:rPr lang="en-US" sz="4400" dirty="0" smtClean="0">
                <a:solidFill>
                  <a:srgbClr val="000000"/>
                </a:solidFill>
                <a:latin typeface="Calibri"/>
              </a:rPr>
              <a:t>Semester </a:t>
            </a:r>
            <a:r>
              <a:rPr lang="en-US" sz="4400" dirty="0">
                <a:solidFill>
                  <a:srgbClr val="000000"/>
                </a:solidFill>
                <a:latin typeface="Calibri"/>
              </a:rPr>
              <a:t>P</a:t>
            </a:r>
            <a:r>
              <a:rPr lang="en-US" sz="4400" dirty="0" smtClean="0">
                <a:solidFill>
                  <a:srgbClr val="000000"/>
                </a:solidFill>
                <a:latin typeface="Calibri"/>
              </a:rPr>
              <a:t>rogram</a:t>
            </a:r>
            <a:endParaRPr dirty="0"/>
          </a:p>
        </p:txBody>
      </p:sp>
      <p:sp>
        <p:nvSpPr>
          <p:cNvPr id="102" name="CustomShape 2"/>
          <p:cNvSpPr/>
          <p:nvPr/>
        </p:nvSpPr>
        <p:spPr>
          <a:xfrm>
            <a:off x="580291" y="1389185"/>
            <a:ext cx="8228880" cy="4870938"/>
          </a:xfrm>
          <a:prstGeom prst="rect">
            <a:avLst/>
          </a:prstGeom>
          <a:noFill/>
          <a:ln>
            <a:noFill/>
          </a:ln>
        </p:spPr>
        <p:txBody>
          <a:bodyPr lIns="90000" tIns="45000" rIns="90000" bIns="45000"/>
          <a:lstStyle/>
          <a:p>
            <a:pPr>
              <a:lnSpc>
                <a:spcPct val="100000"/>
              </a:lnSpc>
            </a:pPr>
            <a:endParaRPr sz="2000" dirty="0"/>
          </a:p>
          <a:p>
            <a:pPr>
              <a:lnSpc>
                <a:spcPct val="100000"/>
              </a:lnSpc>
              <a:buFont typeface="Arial"/>
              <a:buChar char="•"/>
            </a:pPr>
            <a:r>
              <a:rPr lang="en-US" sz="3600" dirty="0" smtClean="0">
                <a:solidFill>
                  <a:srgbClr val="000000"/>
                </a:solidFill>
                <a:latin typeface="Calibri"/>
              </a:rPr>
              <a:t>Neural nets (</a:t>
            </a:r>
            <a:r>
              <a:rPr lang="de-DE" sz="3600" dirty="0" err="1" smtClean="0">
                <a:solidFill>
                  <a:srgbClr val="000000"/>
                </a:solidFill>
                <a:latin typeface="Calibri"/>
              </a:rPr>
              <a:t>deep</a:t>
            </a:r>
            <a:r>
              <a:rPr lang="de-DE" sz="3600" dirty="0" smtClean="0">
                <a:solidFill>
                  <a:srgbClr val="000000"/>
                </a:solidFill>
                <a:latin typeface="Calibri"/>
              </a:rPr>
              <a:t> </a:t>
            </a:r>
            <a:r>
              <a:rPr lang="de-DE" sz="3600" dirty="0" err="1" smtClean="0">
                <a:solidFill>
                  <a:srgbClr val="000000"/>
                </a:solidFill>
                <a:latin typeface="Calibri"/>
              </a:rPr>
              <a:t>learning</a:t>
            </a:r>
            <a:r>
              <a:rPr lang="en-US" sz="3600" dirty="0" smtClean="0">
                <a:solidFill>
                  <a:srgbClr val="000000"/>
                </a:solidFill>
                <a:latin typeface="Calibri"/>
              </a:rPr>
              <a:t>)</a:t>
            </a:r>
          </a:p>
          <a:p>
            <a:pPr>
              <a:lnSpc>
                <a:spcPct val="100000"/>
              </a:lnSpc>
              <a:buFont typeface="Arial"/>
              <a:buChar char="•"/>
            </a:pPr>
            <a:r>
              <a:rPr lang="en-US" sz="3600" dirty="0" smtClean="0">
                <a:solidFill>
                  <a:srgbClr val="000000"/>
                </a:solidFill>
                <a:latin typeface="Calibri"/>
              </a:rPr>
              <a:t>Compositions </a:t>
            </a:r>
            <a:r>
              <a:rPr lang="ru-RU" sz="3600" dirty="0" smtClean="0">
                <a:solidFill>
                  <a:srgbClr val="000000"/>
                </a:solidFill>
                <a:latin typeface="Calibri"/>
              </a:rPr>
              <a:t>(</a:t>
            </a:r>
            <a:r>
              <a:rPr lang="en-US" sz="3600" dirty="0" smtClean="0">
                <a:solidFill>
                  <a:srgbClr val="000000"/>
                </a:solidFill>
                <a:latin typeface="Calibri"/>
              </a:rPr>
              <a:t>Boosting</a:t>
            </a:r>
            <a:r>
              <a:rPr lang="ru-RU" sz="3600" dirty="0" smtClean="0">
                <a:solidFill>
                  <a:srgbClr val="000000"/>
                </a:solidFill>
                <a:latin typeface="Calibri"/>
              </a:rPr>
              <a:t>)</a:t>
            </a:r>
            <a:endParaRPr lang="en-US" sz="3600" dirty="0" smtClean="0">
              <a:solidFill>
                <a:srgbClr val="000000"/>
              </a:solidFill>
              <a:latin typeface="Calibri"/>
            </a:endParaRPr>
          </a:p>
          <a:p>
            <a:pPr>
              <a:lnSpc>
                <a:spcPct val="100000"/>
              </a:lnSpc>
              <a:buFont typeface="Arial"/>
              <a:buChar char="•"/>
            </a:pPr>
            <a:r>
              <a:rPr lang="en-US" sz="3600" dirty="0" smtClean="0">
                <a:solidFill>
                  <a:srgbClr val="000000"/>
                </a:solidFill>
                <a:latin typeface="Calibri"/>
              </a:rPr>
              <a:t>Reinforcement </a:t>
            </a:r>
            <a:r>
              <a:rPr lang="en-US" sz="3600" dirty="0">
                <a:solidFill>
                  <a:srgbClr val="000000"/>
                </a:solidFill>
                <a:latin typeface="Calibri"/>
              </a:rPr>
              <a:t>learning</a:t>
            </a:r>
            <a:endParaRPr sz="2000" dirty="0"/>
          </a:p>
          <a:p>
            <a:pPr>
              <a:lnSpc>
                <a:spcPct val="100000"/>
              </a:lnSpc>
              <a:buFont typeface="Arial"/>
              <a:buChar char="•"/>
            </a:pPr>
            <a:r>
              <a:rPr lang="en-US" sz="3600" dirty="0" smtClean="0">
                <a:solidFill>
                  <a:srgbClr val="000000"/>
                </a:solidFill>
                <a:latin typeface="Calibri"/>
              </a:rPr>
              <a:t>Semi-supervised </a:t>
            </a:r>
            <a:r>
              <a:rPr lang="en-US" sz="3600" dirty="0" smtClean="0">
                <a:solidFill>
                  <a:srgbClr val="000000"/>
                </a:solidFill>
                <a:latin typeface="Calibri"/>
              </a:rPr>
              <a:t>learning</a:t>
            </a:r>
          </a:p>
          <a:p>
            <a:pPr>
              <a:lnSpc>
                <a:spcPct val="100000"/>
              </a:lnSpc>
              <a:buFont typeface="Arial"/>
              <a:buChar char="•"/>
            </a:pPr>
            <a:r>
              <a:rPr lang="en-US" sz="3600" dirty="0" smtClean="0">
                <a:solidFill>
                  <a:srgbClr val="000000"/>
                </a:solidFill>
              </a:rPr>
              <a:t>Times </a:t>
            </a:r>
            <a:r>
              <a:rPr lang="en-US" sz="3600" dirty="0">
                <a:solidFill>
                  <a:srgbClr val="000000"/>
                </a:solidFill>
              </a:rPr>
              <a:t>series </a:t>
            </a:r>
            <a:r>
              <a:rPr lang="en-US" sz="3600" dirty="0" smtClean="0">
                <a:solidFill>
                  <a:srgbClr val="000000"/>
                </a:solidFill>
              </a:rPr>
              <a:t>forecasting (adaptive methods)</a:t>
            </a:r>
            <a:endParaRPr lang="en-US" sz="2000" dirty="0"/>
          </a:p>
          <a:p>
            <a:pPr>
              <a:lnSpc>
                <a:spcPct val="100000"/>
              </a:lnSpc>
              <a:buFont typeface="Arial"/>
              <a:buChar char="•"/>
            </a:pPr>
            <a:r>
              <a:rPr lang="en-US" sz="3600" dirty="0" smtClean="0">
                <a:solidFill>
                  <a:srgbClr val="000000"/>
                </a:solidFill>
                <a:latin typeface="Calibri"/>
              </a:rPr>
              <a:t>Collaborative </a:t>
            </a:r>
            <a:r>
              <a:rPr lang="en-US" sz="3600" dirty="0" smtClean="0">
                <a:solidFill>
                  <a:srgbClr val="000000"/>
                </a:solidFill>
                <a:latin typeface="Calibri"/>
              </a:rPr>
              <a:t>filtering</a:t>
            </a:r>
            <a:endParaRPr lang="en-US" sz="3600" dirty="0" smtClean="0">
              <a:solidFill>
                <a:srgbClr val="000000"/>
              </a:solidFill>
              <a:latin typeface="Calibri"/>
            </a:endParaRPr>
          </a:p>
          <a:p>
            <a:pPr>
              <a:lnSpc>
                <a:spcPct val="100000"/>
              </a:lnSpc>
              <a:buFont typeface="Arial"/>
              <a:buChar char="•"/>
            </a:pPr>
            <a:r>
              <a:rPr lang="en-US" sz="3600" dirty="0" smtClean="0">
                <a:solidFill>
                  <a:srgbClr val="000000"/>
                </a:solidFill>
                <a:latin typeface="Calibri"/>
              </a:rPr>
              <a:t>Text mining</a:t>
            </a:r>
            <a:endParaRPr sz="2000" dirty="0"/>
          </a:p>
        </p:txBody>
      </p:sp>
    </p:spTree>
    <p:extLst>
      <p:ext uri="{BB962C8B-B14F-4D97-AF65-F5344CB8AC3E}">
        <p14:creationId xmlns:p14="http://schemas.microsoft.com/office/powerpoint/2010/main" val="156233994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Semester roadmap</a:t>
            </a:r>
            <a:endParaRPr lang="ru-RU" dirty="0"/>
          </a:p>
        </p:txBody>
      </p:sp>
      <p:sp>
        <p:nvSpPr>
          <p:cNvPr id="3" name="Объект 2"/>
          <p:cNvSpPr>
            <a:spLocks noGrp="1"/>
          </p:cNvSpPr>
          <p:nvPr>
            <p:ph idx="1"/>
          </p:nvPr>
        </p:nvSpPr>
        <p:spPr/>
        <p:txBody>
          <a:bodyPr/>
          <a:lstStyle/>
          <a:p>
            <a:r>
              <a:rPr lang="en-US" dirty="0" smtClean="0"/>
              <a:t>Classwork </a:t>
            </a:r>
          </a:p>
          <a:p>
            <a:pPr lvl="1"/>
            <a:r>
              <a:rPr lang="en-US" dirty="0" smtClean="0"/>
              <a:t>theory  (2 tests </a:t>
            </a:r>
            <a:r>
              <a:rPr lang="en-US" dirty="0" smtClean="0"/>
              <a:t>during the </a:t>
            </a:r>
            <a:r>
              <a:rPr lang="en-US" dirty="0" smtClean="0"/>
              <a:t>semester)</a:t>
            </a:r>
          </a:p>
          <a:p>
            <a:pPr lvl="1"/>
            <a:r>
              <a:rPr lang="en-US" dirty="0" smtClean="0"/>
              <a:t>practical cases</a:t>
            </a:r>
          </a:p>
          <a:p>
            <a:r>
              <a:rPr lang="en-US" dirty="0" smtClean="0"/>
              <a:t>Homework </a:t>
            </a:r>
          </a:p>
          <a:p>
            <a:pPr lvl="1"/>
            <a:r>
              <a:rPr lang="en-US" dirty="0"/>
              <a:t>l</a:t>
            </a:r>
            <a:r>
              <a:rPr lang="en-US" dirty="0" smtClean="0"/>
              <a:t>abs (2)</a:t>
            </a:r>
          </a:p>
          <a:p>
            <a:pPr lvl="1"/>
            <a:r>
              <a:rPr lang="en-US" dirty="0" smtClean="0"/>
              <a:t>contests (2)</a:t>
            </a:r>
          </a:p>
          <a:p>
            <a:pPr lvl="1"/>
            <a:r>
              <a:rPr lang="en-US" dirty="0"/>
              <a:t>t</a:t>
            </a:r>
            <a:r>
              <a:rPr lang="en-US" dirty="0" smtClean="0"/>
              <a:t>heory tasks (optional)</a:t>
            </a:r>
          </a:p>
          <a:p>
            <a:pPr lvl="1"/>
            <a:r>
              <a:rPr lang="en-US" dirty="0" smtClean="0"/>
              <a:t>competitions (optional)</a:t>
            </a:r>
          </a:p>
          <a:p>
            <a:pPr lvl="1"/>
            <a:endParaRPr lang="en-US" dirty="0" smtClean="0"/>
          </a:p>
          <a:p>
            <a:pPr marL="0" indent="0">
              <a:buNone/>
            </a:pPr>
            <a:endParaRPr lang="ru-RU" dirty="0"/>
          </a:p>
        </p:txBody>
      </p:sp>
    </p:spTree>
    <p:extLst>
      <p:ext uri="{BB962C8B-B14F-4D97-AF65-F5344CB8AC3E}">
        <p14:creationId xmlns:p14="http://schemas.microsoft.com/office/powerpoint/2010/main" val="19383581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Semester roadmap (continued)</a:t>
            </a:r>
            <a:endParaRPr lang="ru-RU" dirty="0"/>
          </a:p>
        </p:txBody>
      </p:sp>
      <p:sp>
        <p:nvSpPr>
          <p:cNvPr id="3" name="Объект 2"/>
          <p:cNvSpPr>
            <a:spLocks noGrp="1"/>
          </p:cNvSpPr>
          <p:nvPr>
            <p:ph idx="1"/>
          </p:nvPr>
        </p:nvSpPr>
        <p:spPr>
          <a:xfrm>
            <a:off x="457200" y="1600200"/>
            <a:ext cx="8229600" cy="4731327"/>
          </a:xfrm>
        </p:spPr>
        <p:txBody>
          <a:bodyPr>
            <a:normAutofit fontScale="70000" lnSpcReduction="20000"/>
          </a:bodyPr>
          <a:lstStyle/>
          <a:p>
            <a:r>
              <a:rPr lang="en-US" sz="4000" dirty="0" smtClean="0"/>
              <a:t>Tools</a:t>
            </a:r>
          </a:p>
          <a:p>
            <a:pPr lvl="1"/>
            <a:r>
              <a:rPr lang="en-US" sz="3600" dirty="0" smtClean="0"/>
              <a:t>Python (</a:t>
            </a:r>
            <a:r>
              <a:rPr lang="en-US" sz="3600" dirty="0" smtClean="0"/>
              <a:t>notebook</a:t>
            </a:r>
            <a:r>
              <a:rPr lang="en-US" sz="3600" dirty="0"/>
              <a:t>)</a:t>
            </a:r>
          </a:p>
          <a:p>
            <a:pPr lvl="1"/>
            <a:r>
              <a:rPr lang="en-US" sz="3600" dirty="0">
                <a:solidFill>
                  <a:schemeClr val="bg1">
                    <a:lumMod val="50000"/>
                  </a:schemeClr>
                </a:solidFill>
              </a:rPr>
              <a:t>R</a:t>
            </a:r>
          </a:p>
          <a:p>
            <a:pPr lvl="1"/>
            <a:r>
              <a:rPr lang="en-US" sz="3600" dirty="0" err="1">
                <a:solidFill>
                  <a:schemeClr val="bg1">
                    <a:lumMod val="50000"/>
                  </a:schemeClr>
                </a:solidFill>
              </a:rPr>
              <a:t>Matlab</a:t>
            </a:r>
            <a:r>
              <a:rPr lang="en-US" sz="3600" dirty="0">
                <a:solidFill>
                  <a:schemeClr val="bg1">
                    <a:lumMod val="50000"/>
                  </a:schemeClr>
                </a:solidFill>
              </a:rPr>
              <a:t> / Octave</a:t>
            </a:r>
          </a:p>
          <a:p>
            <a:pPr lvl="1"/>
            <a:r>
              <a:rPr lang="en-US" sz="3600" dirty="0" err="1">
                <a:solidFill>
                  <a:schemeClr val="bg1">
                    <a:lumMod val="50000"/>
                  </a:schemeClr>
                </a:solidFill>
              </a:rPr>
              <a:t>Weka</a:t>
            </a:r>
            <a:r>
              <a:rPr lang="en-US" sz="3600" dirty="0">
                <a:solidFill>
                  <a:schemeClr val="bg1">
                    <a:lumMod val="50000"/>
                  </a:schemeClr>
                </a:solidFill>
              </a:rPr>
              <a:t>, </a:t>
            </a:r>
            <a:r>
              <a:rPr lang="en-US" sz="3600" dirty="0" err="1">
                <a:solidFill>
                  <a:schemeClr val="bg1">
                    <a:lumMod val="50000"/>
                  </a:schemeClr>
                </a:solidFill>
              </a:rPr>
              <a:t>RapidMiner</a:t>
            </a:r>
            <a:r>
              <a:rPr lang="en-US" sz="3600" dirty="0">
                <a:solidFill>
                  <a:schemeClr val="bg1">
                    <a:lumMod val="50000"/>
                  </a:schemeClr>
                </a:solidFill>
              </a:rPr>
              <a:t>, Orange</a:t>
            </a:r>
          </a:p>
          <a:p>
            <a:pPr lvl="1"/>
            <a:r>
              <a:rPr lang="en-US" sz="3600" dirty="0" err="1" smtClean="0">
                <a:solidFill>
                  <a:schemeClr val="bg1">
                    <a:lumMod val="50000"/>
                  </a:schemeClr>
                </a:solidFill>
              </a:rPr>
              <a:t>VowpalWabbit</a:t>
            </a:r>
            <a:r>
              <a:rPr lang="en-US" sz="3600" dirty="0" smtClean="0">
                <a:solidFill>
                  <a:schemeClr val="bg1">
                    <a:lumMod val="50000"/>
                  </a:schemeClr>
                </a:solidFill>
              </a:rPr>
              <a:t>, Spark </a:t>
            </a:r>
            <a:r>
              <a:rPr lang="en-US" sz="3600" dirty="0" err="1" smtClean="0">
                <a:solidFill>
                  <a:schemeClr val="bg1">
                    <a:lumMod val="50000"/>
                  </a:schemeClr>
                </a:solidFill>
              </a:rPr>
              <a:t>MLLib</a:t>
            </a:r>
            <a:endParaRPr lang="ru-RU" sz="3600" dirty="0">
              <a:solidFill>
                <a:schemeClr val="bg1">
                  <a:lumMod val="50000"/>
                </a:schemeClr>
              </a:solidFill>
            </a:endParaRPr>
          </a:p>
          <a:p>
            <a:r>
              <a:rPr lang="en-US" sz="4000" dirty="0"/>
              <a:t>Competitions</a:t>
            </a:r>
          </a:p>
          <a:p>
            <a:pPr lvl="1"/>
            <a:r>
              <a:rPr lang="en-US" sz="3600" dirty="0" err="1"/>
              <a:t>Kaggle</a:t>
            </a:r>
            <a:endParaRPr lang="en-US" sz="3600" dirty="0"/>
          </a:p>
          <a:p>
            <a:pPr lvl="1"/>
            <a:r>
              <a:rPr lang="en-US" sz="3600" dirty="0" err="1"/>
              <a:t>Tunedit</a:t>
            </a:r>
            <a:endParaRPr lang="en-US" sz="3600" dirty="0"/>
          </a:p>
          <a:p>
            <a:pPr lvl="1"/>
            <a:r>
              <a:rPr lang="en-US" sz="3600" dirty="0" err="1"/>
              <a:t>Yandex</a:t>
            </a:r>
            <a:r>
              <a:rPr lang="en-US" sz="3600" dirty="0"/>
              <a:t> Internet Mathematics</a:t>
            </a:r>
          </a:p>
          <a:p>
            <a:pPr lvl="1"/>
            <a:r>
              <a:rPr lang="en-US" sz="3600" dirty="0"/>
              <a:t>KDD Cup</a:t>
            </a:r>
          </a:p>
          <a:p>
            <a:pPr lvl="1"/>
            <a:r>
              <a:rPr lang="en-US" sz="3600" dirty="0"/>
              <a:t>TREC </a:t>
            </a:r>
            <a:r>
              <a:rPr lang="en-US" sz="3600" dirty="0" smtClean="0"/>
              <a:t>Tracks</a:t>
            </a:r>
            <a:endParaRPr lang="ru-RU" sz="3600" dirty="0"/>
          </a:p>
        </p:txBody>
      </p:sp>
    </p:spTree>
    <p:extLst>
      <p:ext uri="{BB962C8B-B14F-4D97-AF65-F5344CB8AC3E}">
        <p14:creationId xmlns:p14="http://schemas.microsoft.com/office/powerpoint/2010/main" val="24186713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326"/>
            <a:ext cx="8229600" cy="1143000"/>
          </a:xfrm>
        </p:spPr>
        <p:txBody>
          <a:bodyPr/>
          <a:lstStyle/>
          <a:p>
            <a:r>
              <a:rPr lang="en-US" dirty="0" smtClean="0"/>
              <a:t>Rating</a:t>
            </a:r>
            <a:endParaRPr lang="ru-RU" dirty="0"/>
          </a:p>
        </p:txBody>
      </p:sp>
      <p:graphicFrame>
        <p:nvGraphicFramePr>
          <p:cNvPr id="4" name="Схема 3"/>
          <p:cNvGraphicFramePr/>
          <p:nvPr>
            <p:extLst>
              <p:ext uri="{D42A27DB-BD31-4B8C-83A1-F6EECF244321}">
                <p14:modId xmlns:p14="http://schemas.microsoft.com/office/powerpoint/2010/main" val="894480000"/>
              </p:ext>
            </p:extLst>
          </p:nvPr>
        </p:nvGraphicFramePr>
        <p:xfrm>
          <a:off x="140677" y="1263248"/>
          <a:ext cx="9179169" cy="5014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7835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Python</a:t>
            </a:r>
            <a:endParaRPr lang="ru-RU" dirty="0"/>
          </a:p>
        </p:txBody>
      </p:sp>
      <p:sp>
        <p:nvSpPr>
          <p:cNvPr id="3" name="Содержимое 2"/>
          <p:cNvSpPr>
            <a:spLocks noGrp="1"/>
          </p:cNvSpPr>
          <p:nvPr>
            <p:ph idx="1"/>
          </p:nvPr>
        </p:nvSpPr>
        <p:spPr/>
        <p:txBody>
          <a:bodyPr/>
          <a:lstStyle/>
          <a:p>
            <a:r>
              <a:rPr lang="en-US" dirty="0" smtClean="0"/>
              <a:t>Since 1991</a:t>
            </a:r>
          </a:p>
          <a:p>
            <a:r>
              <a:rPr lang="en-US" dirty="0" smtClean="0"/>
              <a:t>Designed </a:t>
            </a:r>
            <a:r>
              <a:rPr lang="en-US" dirty="0"/>
              <a:t>by Guido van </a:t>
            </a:r>
            <a:r>
              <a:rPr lang="en-US" dirty="0" err="1"/>
              <a:t>Rossum</a:t>
            </a:r>
            <a:r>
              <a:rPr lang="en-US" dirty="0"/>
              <a:t> </a:t>
            </a:r>
            <a:endParaRPr lang="ru-RU" dirty="0"/>
          </a:p>
        </p:txBody>
      </p:sp>
      <p:pic>
        <p:nvPicPr>
          <p:cNvPr id="6" name="Изображение 5" descr="Python_logo_and_wordmark.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760" y="4729114"/>
            <a:ext cx="4715040" cy="1397049"/>
          </a:xfrm>
          <a:prstGeom prst="rect">
            <a:avLst/>
          </a:prstGeom>
        </p:spPr>
      </p:pic>
    </p:spTree>
    <p:extLst>
      <p:ext uri="{BB962C8B-B14F-4D97-AF65-F5344CB8AC3E}">
        <p14:creationId xmlns:p14="http://schemas.microsoft.com/office/powerpoint/2010/main" val="6816916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871</TotalTime>
  <Words>1402</Words>
  <Application>Microsoft Macintosh PowerPoint</Application>
  <PresentationFormat>Экран (4:3)</PresentationFormat>
  <Paragraphs>233</Paragraphs>
  <Slides>37</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Тема Office</vt:lpstr>
      <vt:lpstr>Machine Learning</vt:lpstr>
      <vt:lpstr>Plan</vt:lpstr>
      <vt:lpstr>Valentin Malykh</vt:lpstr>
      <vt:lpstr>General Resources</vt:lpstr>
      <vt:lpstr>Презентация PowerPoint</vt:lpstr>
      <vt:lpstr>Semester roadmap</vt:lpstr>
      <vt:lpstr>Semester roadmap (continued)</vt:lpstr>
      <vt:lpstr>Rating</vt:lpstr>
      <vt:lpstr>Python</vt:lpstr>
      <vt:lpstr>Python?</vt:lpstr>
      <vt:lpstr>Python + packages</vt:lpstr>
      <vt:lpstr>Python + packages</vt:lpstr>
      <vt:lpstr>Python + packages</vt:lpstr>
      <vt:lpstr>Python + packages</vt:lpstr>
      <vt:lpstr>Pandas</vt:lpstr>
      <vt:lpstr>Jyputer (Ipython) notebook</vt:lpstr>
      <vt:lpstr>Python + packages</vt:lpstr>
      <vt:lpstr>Python Useful Links</vt:lpstr>
      <vt:lpstr>R</vt:lpstr>
      <vt:lpstr>R features</vt:lpstr>
      <vt:lpstr>R features</vt:lpstr>
      <vt:lpstr>R Application Areas</vt:lpstr>
      <vt:lpstr>R Useful links</vt:lpstr>
      <vt:lpstr>Why python?</vt:lpstr>
      <vt:lpstr>Weka (Waikato Environment for Knowledge Analysis)</vt:lpstr>
      <vt:lpstr>Weka</vt:lpstr>
      <vt:lpstr>Orange</vt:lpstr>
      <vt:lpstr>Orange</vt:lpstr>
      <vt:lpstr>Rapid Miner</vt:lpstr>
      <vt:lpstr>Rapid Miner</vt:lpstr>
      <vt:lpstr>ML in life</vt:lpstr>
      <vt:lpstr>Competitions</vt:lpstr>
      <vt:lpstr>Kaggle</vt:lpstr>
      <vt:lpstr>Kaggle</vt:lpstr>
      <vt:lpstr>Kaggle</vt:lpstr>
      <vt:lpstr>Yandex Internet Mathematics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Alexey Dral</dc:creator>
  <cp:lastModifiedBy>Valentin Malykh</cp:lastModifiedBy>
  <cp:revision>157</cp:revision>
  <dcterms:created xsi:type="dcterms:W3CDTF">2014-02-09T18:22:24Z</dcterms:created>
  <dcterms:modified xsi:type="dcterms:W3CDTF">2016-02-08T20:32:01Z</dcterms:modified>
</cp:coreProperties>
</file>