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2"/>
  </p:notesMasterIdLst>
  <p:sldIdLst>
    <p:sldId id="264" r:id="rId2"/>
    <p:sldId id="267" r:id="rId3"/>
    <p:sldId id="268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1" r:id="rId15"/>
    <p:sldId id="280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45" autoAdjust="0"/>
    <p:restoredTop sz="34375" autoAdjust="0"/>
  </p:normalViewPr>
  <p:slideViewPr>
    <p:cSldViewPr snapToGrid="0">
      <p:cViewPr varScale="1">
        <p:scale>
          <a:sx n="32" d="100"/>
          <a:sy n="32" d="100"/>
        </p:scale>
        <p:origin x="1964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B098E-002C-4477-B819-E8FA18DAA9C9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026DE-A798-435C-955E-90AB127E1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1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0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00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29</a:t>
            </a:r>
          </a:p>
          <a:p>
            <a:r>
              <a:rPr lang="en-US" dirty="0" smtClean="0"/>
              <a:t>You</a:t>
            </a:r>
            <a:r>
              <a:rPr lang="en-US" baseline="0" dirty="0" smtClean="0"/>
              <a:t> can use a shredding software to more securely remove data from a device.  It overwrites data with random 0s and 1s to make it less readable</a:t>
            </a:r>
          </a:p>
          <a:p>
            <a:r>
              <a:rPr lang="en-US" baseline="0" dirty="0" smtClean="0"/>
              <a:t>(note: deleting files does not really delete them.  It just makes the space available to be overwritten.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68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29</a:t>
            </a:r>
          </a:p>
          <a:p>
            <a:r>
              <a:rPr lang="en-US" dirty="0" smtClean="0"/>
              <a:t>If you lose data, it’s hard to bring some of it back.  </a:t>
            </a:r>
          </a:p>
          <a:p>
            <a:r>
              <a:rPr lang="en-US" dirty="0" smtClean="0"/>
              <a:t>Another discussion topic – have you ever lost</a:t>
            </a:r>
            <a:r>
              <a:rPr lang="en-US" baseline="0" dirty="0" smtClean="0"/>
              <a:t> data – problems that came from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32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30</a:t>
            </a:r>
          </a:p>
          <a:p>
            <a:r>
              <a:rPr lang="en-US" dirty="0" smtClean="0"/>
              <a:t>Must access the internet to access your backed</a:t>
            </a:r>
            <a:r>
              <a:rPr lang="en-US" baseline="0" dirty="0" smtClean="0"/>
              <a:t> up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3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8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don’t use the same key to open your door at work as you do at</a:t>
            </a:r>
            <a:r>
              <a:rPr lang="en-US" baseline="0" dirty="0" smtClean="0"/>
              <a:t> home.  Why would you want to use the same passwords?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40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35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32</a:t>
            </a:r>
          </a:p>
          <a:p>
            <a:r>
              <a:rPr lang="en-US" dirty="0" smtClean="0"/>
              <a:t>Need to have good backups so you don’t lose your vault</a:t>
            </a:r>
          </a:p>
          <a:p>
            <a:r>
              <a:rPr lang="en-US" dirty="0" smtClean="0"/>
              <a:t>Need to have the device with you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33</a:t>
            </a:r>
          </a:p>
          <a:p>
            <a:r>
              <a:rPr lang="en-US" dirty="0" smtClean="0"/>
              <a:t>Strategy</a:t>
            </a:r>
            <a:r>
              <a:rPr lang="en-US" baseline="0" dirty="0" smtClean="0"/>
              <a:t> to remember pins – come up with a 10 character phrase or word.  Example above is </a:t>
            </a:r>
            <a:r>
              <a:rPr lang="en-US" baseline="0" dirty="0" err="1" smtClean="0"/>
              <a:t>brownfluid</a:t>
            </a:r>
            <a:r>
              <a:rPr lang="en-US" baseline="0" dirty="0" smtClean="0"/>
              <a:t>.  Associate a number with each letter</a:t>
            </a:r>
          </a:p>
          <a:p>
            <a:r>
              <a:rPr lang="en-US" baseline="0" dirty="0" smtClean="0"/>
              <a:t>Write down the letter association on your card or in your documentation</a:t>
            </a:r>
          </a:p>
          <a:p>
            <a:r>
              <a:rPr lang="en-US" baseline="0" dirty="0" smtClean="0"/>
              <a:t>For 7276 write down RLRB or for a pin of 9243 write down WLIU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2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23</a:t>
            </a:r>
          </a:p>
          <a:p>
            <a:r>
              <a:rPr lang="en-US" dirty="0" smtClean="0"/>
              <a:t>You</a:t>
            </a:r>
            <a:r>
              <a:rPr lang="en-US" baseline="0" dirty="0" smtClean="0"/>
              <a:t> need to be prepared when something does go 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53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33</a:t>
            </a:r>
          </a:p>
          <a:p>
            <a:r>
              <a:rPr lang="en-US" dirty="0" smtClean="0"/>
              <a:t>OS – Android/iOS</a:t>
            </a:r>
            <a:r>
              <a:rPr lang="en-US" baseline="0" dirty="0" smtClean="0"/>
              <a:t> (Apple)/Windows/Linux</a:t>
            </a:r>
          </a:p>
          <a:p>
            <a:r>
              <a:rPr lang="en-US" baseline="0" dirty="0" smtClean="0"/>
              <a:t>Browser – Firefox/Chrome/Internet Explorer/Opera</a:t>
            </a:r>
          </a:p>
          <a:p>
            <a:r>
              <a:rPr lang="en-US" baseline="0" dirty="0" smtClean="0"/>
              <a:t>Drivers – support other devices like cameras/printers/mouse</a:t>
            </a:r>
          </a:p>
          <a:p>
            <a:r>
              <a:rPr lang="en-US" baseline="0" dirty="0" smtClean="0"/>
              <a:t>Utilities – programs you install to make things easier for you or pre-installed on your computer</a:t>
            </a:r>
          </a:p>
          <a:p>
            <a:r>
              <a:rPr lang="en-US" baseline="0" dirty="0" smtClean="0"/>
              <a:t>Antivirus/Security – to protect device from malicious software</a:t>
            </a:r>
          </a:p>
          <a:p>
            <a:r>
              <a:rPr lang="en-US" baseline="0" dirty="0" smtClean="0"/>
              <a:t>Applications – word/Excel/</a:t>
            </a:r>
            <a:r>
              <a:rPr lang="en-US" baseline="0" dirty="0" err="1" smtClean="0"/>
              <a:t>powerpoint</a:t>
            </a:r>
            <a:r>
              <a:rPr lang="en-US" baseline="0" dirty="0" smtClean="0"/>
              <a:t>/games/programs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15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71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42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67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6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58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687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189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38</a:t>
            </a:r>
          </a:p>
          <a:p>
            <a:r>
              <a:rPr lang="en-US" dirty="0" smtClean="0"/>
              <a:t>There are different laws</a:t>
            </a:r>
            <a:r>
              <a:rPr lang="en-US" baseline="0" dirty="0" smtClean="0"/>
              <a:t> for accessing a phone by the “Data” plan than over </a:t>
            </a:r>
            <a:r>
              <a:rPr lang="en-US" baseline="0" dirty="0" err="1" smtClean="0"/>
              <a:t>WiFi</a:t>
            </a:r>
            <a:r>
              <a:rPr lang="en-US" baseline="0" dirty="0" smtClean="0"/>
              <a:t>/Bluetooth.  You have better protection over the “Data” plan</a:t>
            </a:r>
          </a:p>
          <a:p>
            <a:r>
              <a:rPr lang="en-US" baseline="0" dirty="0" smtClean="0"/>
              <a:t>GPS can tag your photos and postings (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/twitter…) &amp; let people know your location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91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39</a:t>
            </a:r>
          </a:p>
          <a:p>
            <a:r>
              <a:rPr lang="en-US" dirty="0" smtClean="0"/>
              <a:t>Your browser should be up to date or you may not know</a:t>
            </a:r>
            <a:r>
              <a:rPr lang="en-US" baseline="0" dirty="0" smtClean="0"/>
              <a:t> when </a:t>
            </a:r>
            <a:r>
              <a:rPr lang="en-US" dirty="0" smtClean="0"/>
              <a:t>certificates</a:t>
            </a:r>
            <a:r>
              <a:rPr lang="en-US" baseline="0" dirty="0" smtClean="0"/>
              <a:t> </a:t>
            </a:r>
            <a:r>
              <a:rPr lang="en-US" baseline="0" smtClean="0"/>
              <a:t>become untrustworthy</a:t>
            </a:r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712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68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24</a:t>
            </a:r>
          </a:p>
          <a:p>
            <a:r>
              <a:rPr lang="en-US" dirty="0" smtClean="0"/>
              <a:t>Computer</a:t>
            </a:r>
            <a:r>
              <a:rPr lang="en-US" baseline="0" dirty="0" smtClean="0"/>
              <a:t> virus- a program that replicates itself by putting copies of itself in other programs/files on the computer</a:t>
            </a:r>
          </a:p>
          <a:p>
            <a:r>
              <a:rPr lang="en-US" baseline="0" dirty="0" smtClean="0"/>
              <a:t>Worm – like a virus – replicates itself, but does not have to be attached to an existing program.  Typically uses the network to spread itself</a:t>
            </a:r>
          </a:p>
          <a:p>
            <a:r>
              <a:rPr lang="en-US" baseline="0" dirty="0" smtClean="0"/>
              <a:t>Trojan Horse – a program that pretends to be a harmless program (like a screen saver download), but it has malicious code in it that does something other than it is intended to do</a:t>
            </a:r>
          </a:p>
          <a:p>
            <a:r>
              <a:rPr lang="en-US" baseline="0" dirty="0" smtClean="0"/>
              <a:t>Rootkit – software designed to hide itself in your computer.  Needs administrative access to be installed.  Difficult to remove.  Usually requires a re-install</a:t>
            </a:r>
          </a:p>
          <a:p>
            <a:r>
              <a:rPr lang="en-US" baseline="0" dirty="0" smtClean="0"/>
              <a:t>Macro – a small program that is run inside of Word or Excel that uses programing language to manipulate the file.  When it’s referred to as a virus.  It means that the code has been altered to cause damage to the computer. </a:t>
            </a:r>
          </a:p>
          <a:p>
            <a:r>
              <a:rPr lang="en-US" baseline="0" dirty="0" smtClean="0"/>
              <a:t>Logic Bomb – computer program that is designed to run at a specific time</a:t>
            </a:r>
          </a:p>
          <a:p>
            <a:r>
              <a:rPr lang="en-US" baseline="0" dirty="0" smtClean="0"/>
              <a:t>Backdoor – a way to access a system that is not documented</a:t>
            </a:r>
          </a:p>
          <a:p>
            <a:r>
              <a:rPr lang="en-US" baseline="0" dirty="0" smtClean="0"/>
              <a:t>Other – there are many other ways to maliciously damage a computer. 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41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1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11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81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99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26</a:t>
            </a:r>
          </a:p>
          <a:p>
            <a:r>
              <a:rPr lang="en-US" dirty="0" smtClean="0"/>
              <a:t>Software you can use to store important documents, logins</a:t>
            </a:r>
            <a:r>
              <a:rPr lang="en-US" baseline="0" dirty="0" smtClean="0"/>
              <a:t>, </a:t>
            </a:r>
            <a:r>
              <a:rPr lang="en-US" dirty="0" smtClean="0"/>
              <a:t>passwords, credit card information and account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026DE-A798-435C-955E-90AB127E1C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3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C25-CC3E-4C9E-BA57-8716634A2E2E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6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CDC6-32AD-4EF7-A0A2-5FE97385A56F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9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8C8C-A8CC-4F81-9AD8-C963E6D792BB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86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F215-13CD-46DC-AC4E-120050209AC6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39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999E-8134-4102-813C-D569E9F69E63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87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A494-F017-4087-9110-248A159E91BF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88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1D07-4D72-487C-9979-2A8AC4BBAD5E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83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79D3-E5ED-4117-8A9F-D21645E7F832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6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25B-5F30-40C3-B710-FDDBD61A1D7B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8D35-AB5F-44AE-A9FF-F7E24AFC8EBF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1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04C-8664-4CEF-86CE-38517BADAC45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8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4616-B773-434C-875D-DF3087671CCA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5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B4F9-6FC0-4C3E-89A9-4D3A7950AC18}" type="datetime1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9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3391-AAA0-4489-809C-1EAC48DE8708}" type="datetime1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69C7-3D56-4C31-BD37-A06AB8B027FB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1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BCB1-2D50-4491-A5E6-A4B08EF4E90C}" type="datetime1">
              <a:rPr lang="en-US" smtClean="0"/>
              <a:t>7/14/2015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9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44858-7654-45D2-8080-BC6A87B9BB3F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1BE96D-5A2A-4145-927A-FC21F45C4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mag.com/article2/0,2817,2288745,00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mputerworld.com/article/2500640/data-center/5-online-backup-services-keep-your-data-safe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ifehacker.com/5529133/five-best-password-manag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214" y="1102429"/>
            <a:ext cx="9188762" cy="2911632"/>
          </a:xfrm>
        </p:spPr>
        <p:txBody>
          <a:bodyPr/>
          <a:lstStyle/>
          <a:p>
            <a:r>
              <a:rPr lang="en-US" dirty="0"/>
              <a:t>Chapter – 3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Good Digital Hygiene: The </a:t>
            </a:r>
            <a:r>
              <a:rPr lang="en-US" dirty="0" smtClean="0"/>
              <a:t>Essentials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41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BAD ideas – (not all ideas are listed)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34125"/>
            <a:ext cx="9111243" cy="4707237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No anti-virus</a:t>
            </a:r>
          </a:p>
          <a:p>
            <a:r>
              <a:rPr lang="en-US" sz="3000" dirty="0" smtClean="0"/>
              <a:t>No firewall</a:t>
            </a:r>
          </a:p>
          <a:p>
            <a:r>
              <a:rPr lang="en-US" sz="3000" dirty="0" smtClean="0"/>
              <a:t>Using employer email for personal use</a:t>
            </a:r>
          </a:p>
          <a:p>
            <a:r>
              <a:rPr lang="en-US" sz="3000" dirty="0" smtClean="0"/>
              <a:t>Sharing confidential work information with others</a:t>
            </a:r>
          </a:p>
          <a:p>
            <a:r>
              <a:rPr lang="en-US" sz="3000" dirty="0" smtClean="0"/>
              <a:t>Download “inappropriate” files</a:t>
            </a:r>
          </a:p>
          <a:p>
            <a:r>
              <a:rPr lang="en-US" sz="3000" dirty="0" smtClean="0"/>
              <a:t>Make comments online that are considered offensive, defamatory or libelous</a:t>
            </a:r>
          </a:p>
          <a:p>
            <a:r>
              <a:rPr lang="en-US" sz="3000" dirty="0" smtClean="0"/>
              <a:t>Planting malware or inappropriate material on someone else’s device</a:t>
            </a:r>
            <a:endParaRPr lang="en-US" sz="3000" dirty="0"/>
          </a:p>
          <a:p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41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Disposing of devices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8583"/>
            <a:ext cx="8596668" cy="388277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Remove data when getting rid of an old computer or device</a:t>
            </a:r>
          </a:p>
          <a:p>
            <a:r>
              <a:rPr lang="en-US" sz="3000" dirty="0" smtClean="0"/>
              <a:t>Shred old data – not just delete</a:t>
            </a:r>
            <a:endParaRPr lang="en-US" sz="3000" dirty="0"/>
          </a:p>
          <a:p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7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41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Backups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8583"/>
            <a:ext cx="8596668" cy="388277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Copy data </a:t>
            </a:r>
          </a:p>
          <a:p>
            <a:r>
              <a:rPr lang="en-US" sz="3000" dirty="0" smtClean="0"/>
              <a:t>Better backup</a:t>
            </a:r>
          </a:p>
          <a:p>
            <a:pPr lvl="1"/>
            <a:r>
              <a:rPr lang="en-US" sz="2800" dirty="0" smtClean="0"/>
              <a:t>Copied to another device</a:t>
            </a:r>
          </a:p>
          <a:p>
            <a:pPr lvl="1"/>
            <a:r>
              <a:rPr lang="en-US" sz="2800" dirty="0" smtClean="0"/>
              <a:t>Stored away from original data</a:t>
            </a:r>
          </a:p>
          <a:p>
            <a:pPr lvl="1"/>
            <a:r>
              <a:rPr lang="en-US" sz="2800" dirty="0" smtClean="0"/>
              <a:t>Stored in a secure location</a:t>
            </a:r>
          </a:p>
          <a:p>
            <a:pPr lvl="1"/>
            <a:r>
              <a:rPr lang="en-US" sz="2800" dirty="0" smtClean="0"/>
              <a:t>Backs up AUTOMATICALLY – without you doing anything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41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Cloud Backups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8583"/>
            <a:ext cx="8596668" cy="3882779"/>
          </a:xfrm>
        </p:spPr>
        <p:txBody>
          <a:bodyPr>
            <a:normAutofit/>
          </a:bodyPr>
          <a:lstStyle/>
          <a:p>
            <a:r>
              <a:rPr lang="en-US" sz="3000" dirty="0">
                <a:hlinkClick r:id="rId3"/>
              </a:rPr>
              <a:t>http://</a:t>
            </a:r>
            <a:r>
              <a:rPr lang="en-US" sz="3000" dirty="0" smtClean="0">
                <a:hlinkClick r:id="rId3"/>
              </a:rPr>
              <a:t>www.pcmag.com/article2/0,2817,2288745,00.asp</a:t>
            </a:r>
            <a:endParaRPr lang="en-US" sz="3000" dirty="0" smtClean="0"/>
          </a:p>
          <a:p>
            <a:r>
              <a:rPr lang="en-US" sz="3000">
                <a:hlinkClick r:id="rId4"/>
              </a:rPr>
              <a:t>http://</a:t>
            </a:r>
            <a:r>
              <a:rPr lang="en-US" sz="3000" smtClean="0">
                <a:hlinkClick r:id="rId4"/>
              </a:rPr>
              <a:t>www.computerworld.com/article/2500640/data-center/5-online-backup-services-keep-your-data-safe.html</a:t>
            </a:r>
            <a:endParaRPr lang="en-US" sz="3000" smtClean="0"/>
          </a:p>
          <a:p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6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41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Authentication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8583"/>
            <a:ext cx="8596668" cy="388277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 process used to verify that you are who you say you are (to verify your identity)</a:t>
            </a:r>
          </a:p>
          <a:p>
            <a:endParaRPr lang="en-US" sz="3000" dirty="0" smtClean="0"/>
          </a:p>
          <a:p>
            <a:r>
              <a:rPr lang="en-US" sz="3000" dirty="0" smtClean="0"/>
              <a:t>Something you </a:t>
            </a:r>
            <a:r>
              <a:rPr lang="en-US" sz="3000" b="1" dirty="0" smtClean="0"/>
              <a:t>know</a:t>
            </a:r>
            <a:r>
              <a:rPr lang="en-US" sz="3000" dirty="0" smtClean="0"/>
              <a:t> (like a password)</a:t>
            </a:r>
          </a:p>
          <a:p>
            <a:r>
              <a:rPr lang="en-US" sz="3000" dirty="0" smtClean="0"/>
              <a:t>Something you </a:t>
            </a:r>
            <a:r>
              <a:rPr lang="en-US" sz="3000" b="1" dirty="0" smtClean="0"/>
              <a:t>have</a:t>
            </a:r>
            <a:r>
              <a:rPr lang="en-US" sz="3000" dirty="0" smtClean="0"/>
              <a:t> (like an ID card or smartphone)</a:t>
            </a:r>
          </a:p>
          <a:p>
            <a:r>
              <a:rPr lang="en-US" sz="3000" dirty="0" smtClean="0"/>
              <a:t>Something you </a:t>
            </a:r>
            <a:r>
              <a:rPr lang="en-US" sz="3000" b="1" dirty="0" smtClean="0"/>
              <a:t>are</a:t>
            </a:r>
            <a:r>
              <a:rPr lang="en-US" sz="3000" dirty="0" smtClean="0"/>
              <a:t> (like a fingerprint)</a:t>
            </a:r>
            <a:endParaRPr lang="en-US" sz="3000" dirty="0"/>
          </a:p>
          <a:p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78" y="470116"/>
            <a:ext cx="8596668" cy="13241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Passwords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7503" y="755924"/>
            <a:ext cx="6367012" cy="52861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41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Password Problems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8583"/>
            <a:ext cx="8596668" cy="388277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Using the same password for multiple devices/accounts</a:t>
            </a:r>
          </a:p>
          <a:p>
            <a:r>
              <a:rPr lang="en-US" sz="3000" dirty="0" smtClean="0"/>
              <a:t>Using common passwords “password” “123456”</a:t>
            </a:r>
          </a:p>
          <a:p>
            <a:r>
              <a:rPr lang="en-US" sz="3000" dirty="0" smtClean="0"/>
              <a:t>Writing down passwords</a:t>
            </a:r>
          </a:p>
          <a:p>
            <a:endParaRPr lang="en-US" sz="3000" dirty="0"/>
          </a:p>
          <a:p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1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41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Strengthen Passwords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8583"/>
            <a:ext cx="8596668" cy="388277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Mixing in number/symbol replacements</a:t>
            </a:r>
          </a:p>
          <a:p>
            <a:pPr lvl="1"/>
            <a:r>
              <a:rPr lang="en-US" sz="2800" dirty="0" smtClean="0"/>
              <a:t>$ for S</a:t>
            </a:r>
          </a:p>
          <a:p>
            <a:pPr lvl="1"/>
            <a:r>
              <a:rPr lang="en-US" sz="2800" dirty="0" smtClean="0"/>
              <a:t>@ for a</a:t>
            </a:r>
          </a:p>
          <a:p>
            <a:pPr lvl="1"/>
            <a:r>
              <a:rPr lang="en-US" sz="2800" dirty="0" smtClean="0"/>
              <a:t>3 for E</a:t>
            </a:r>
          </a:p>
          <a:p>
            <a:r>
              <a:rPr lang="en-US" sz="3000" dirty="0" smtClean="0"/>
              <a:t>1</a:t>
            </a:r>
            <a:r>
              <a:rPr lang="en-US" sz="3000" baseline="30000" dirty="0" smtClean="0"/>
              <a:t>st</a:t>
            </a:r>
            <a:r>
              <a:rPr lang="en-US" sz="3000" dirty="0" smtClean="0"/>
              <a:t> or 2</a:t>
            </a:r>
            <a:r>
              <a:rPr lang="en-US" sz="3000" baseline="30000" dirty="0" smtClean="0"/>
              <a:t>nd</a:t>
            </a:r>
            <a:r>
              <a:rPr lang="en-US" sz="3000" dirty="0" smtClean="0"/>
              <a:t> letter in a phrase</a:t>
            </a:r>
          </a:p>
          <a:p>
            <a:pPr lvl="1"/>
            <a:r>
              <a:rPr lang="en-US" sz="2800" dirty="0" smtClean="0"/>
              <a:t>1o2liap (from above </a:t>
            </a:r>
            <a:r>
              <a:rPr lang="en-US" sz="2800" dirty="0" smtClean="0"/>
              <a:t>sentence (using the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letter replacement))</a:t>
            </a:r>
            <a:endParaRPr lang="en-US" sz="2800" dirty="0" smtClean="0"/>
          </a:p>
          <a:p>
            <a:endParaRPr lang="en-US" sz="3000" dirty="0"/>
          </a:p>
          <a:p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41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Strengthen Passwords continued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8583"/>
            <a:ext cx="8596668" cy="388277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Use a password generator (vault)</a:t>
            </a:r>
          </a:p>
          <a:p>
            <a:r>
              <a:rPr lang="en-US" sz="3000" dirty="0" smtClean="0"/>
              <a:t>2 factor authentication (multifactor)</a:t>
            </a:r>
          </a:p>
          <a:p>
            <a:pPr lvl="1"/>
            <a:r>
              <a:rPr lang="en-US" sz="2800" dirty="0" smtClean="0"/>
              <a:t>Password &amp; a pin</a:t>
            </a:r>
          </a:p>
          <a:p>
            <a:pPr lvl="1"/>
            <a:r>
              <a:rPr lang="en-US" sz="2800" dirty="0" smtClean="0"/>
              <a:t>Password and text</a:t>
            </a:r>
          </a:p>
          <a:p>
            <a:endParaRPr lang="en-US" sz="2800" dirty="0" smtClean="0"/>
          </a:p>
          <a:p>
            <a:endParaRPr lang="en-US" sz="3000" dirty="0"/>
          </a:p>
          <a:p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41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PIN – Personal Identification Number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8583"/>
            <a:ext cx="8596668" cy="388277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Usually numeric – for credit cards/smartphones</a:t>
            </a:r>
          </a:p>
          <a:p>
            <a:r>
              <a:rPr lang="en-US" sz="3000" dirty="0" smtClean="0"/>
              <a:t>Need to remember them</a:t>
            </a:r>
          </a:p>
          <a:p>
            <a:r>
              <a:rPr lang="en-US" sz="3000" dirty="0" smtClean="0"/>
              <a:t>Strategy to remember pins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3000" dirty="0"/>
          </a:p>
          <a:p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047" y="4344449"/>
            <a:ext cx="74771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Technology is growing at a fast pace.  Much faster than anyone could have predicted</a:t>
            </a:r>
          </a:p>
          <a:p>
            <a:r>
              <a:rPr lang="en-US" sz="3200" dirty="0" smtClean="0"/>
              <a:t>100% security is not achievable</a:t>
            </a:r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41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Categories of Software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8583"/>
            <a:ext cx="8596668" cy="388277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Operating System</a:t>
            </a:r>
          </a:p>
          <a:p>
            <a:r>
              <a:rPr lang="en-US" sz="3000" dirty="0" smtClean="0"/>
              <a:t>Browsers</a:t>
            </a:r>
          </a:p>
          <a:p>
            <a:r>
              <a:rPr lang="en-US" sz="3000" dirty="0" smtClean="0"/>
              <a:t>Drivers</a:t>
            </a:r>
          </a:p>
          <a:p>
            <a:r>
              <a:rPr lang="en-US" sz="3000" dirty="0" smtClean="0"/>
              <a:t>Utilities</a:t>
            </a:r>
          </a:p>
          <a:p>
            <a:r>
              <a:rPr lang="en-US" sz="3000" dirty="0" smtClean="0"/>
              <a:t>Antivirus/Security</a:t>
            </a:r>
          </a:p>
          <a:p>
            <a:r>
              <a:rPr lang="en-US" sz="3000" dirty="0" smtClean="0"/>
              <a:t>Applications/Apps</a:t>
            </a:r>
            <a:endParaRPr lang="en-US" sz="3000" dirty="0"/>
          </a:p>
          <a:p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41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Categories of Software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8583"/>
            <a:ext cx="8596668" cy="388277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Licensed – paid for</a:t>
            </a:r>
          </a:p>
          <a:p>
            <a:r>
              <a:rPr lang="en-US" sz="3000" dirty="0" smtClean="0"/>
              <a:t>Shareware – they would like you to donate $ but you don’t have to</a:t>
            </a:r>
          </a:p>
          <a:p>
            <a:r>
              <a:rPr lang="en-US" sz="3000" dirty="0" smtClean="0"/>
              <a:t>Freeware – no charge to download or use (may be funded by ads (like the textbook in this class)</a:t>
            </a:r>
            <a:endParaRPr lang="en-US" sz="3000" dirty="0"/>
          </a:p>
          <a:p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8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41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Issues with Software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8583"/>
            <a:ext cx="8596668" cy="388277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Do not assume that software comes without errors</a:t>
            </a:r>
          </a:p>
          <a:p>
            <a:r>
              <a:rPr lang="en-US" sz="3000" dirty="0" smtClean="0"/>
              <a:t>Some may snoop at data on your computer/device</a:t>
            </a:r>
          </a:p>
          <a:p>
            <a:r>
              <a:rPr lang="en-US" sz="3000" dirty="0" smtClean="0"/>
              <a:t>Make sure that you only install quality software from a reputable vendor that provides support</a:t>
            </a:r>
            <a:endParaRPr lang="en-US" sz="3000" dirty="0"/>
          </a:p>
          <a:p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41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Downloads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8583"/>
            <a:ext cx="8596668" cy="388277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Something that you copy from the internet to your device</a:t>
            </a:r>
          </a:p>
          <a:p>
            <a:pPr lvl="1"/>
            <a:r>
              <a:rPr lang="en-US" sz="2800" dirty="0" smtClean="0"/>
              <a:t>Music</a:t>
            </a:r>
          </a:p>
          <a:p>
            <a:pPr lvl="1"/>
            <a:r>
              <a:rPr lang="en-US" sz="2800" dirty="0" smtClean="0"/>
              <a:t>Video</a:t>
            </a:r>
          </a:p>
          <a:p>
            <a:pPr lvl="1"/>
            <a:r>
              <a:rPr lang="en-US" sz="2800" dirty="0" smtClean="0"/>
              <a:t>Books</a:t>
            </a:r>
          </a:p>
          <a:p>
            <a:pPr lvl="1"/>
            <a:r>
              <a:rPr lang="en-US" sz="2800" dirty="0" smtClean="0"/>
              <a:t>Photos</a:t>
            </a:r>
          </a:p>
          <a:p>
            <a:pPr lvl="1"/>
            <a:r>
              <a:rPr lang="en-US" sz="2800" dirty="0" smtClean="0"/>
              <a:t>…</a:t>
            </a:r>
            <a:endParaRPr lang="en-US" sz="2800" dirty="0"/>
          </a:p>
          <a:p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41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Issues with Downloads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8583"/>
            <a:ext cx="8596668" cy="388277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Be careful with downloads – you may be financially liable if you copy music/videos that are licensed or have a copyright on them</a:t>
            </a:r>
          </a:p>
          <a:p>
            <a:r>
              <a:rPr lang="en-US" sz="3000" dirty="0" smtClean="0"/>
              <a:t>Don’t share files that you paid for with someone else</a:t>
            </a:r>
            <a:endParaRPr lang="en-US" sz="2800" dirty="0"/>
          </a:p>
          <a:p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41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More on Downloads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8583"/>
            <a:ext cx="8596668" cy="388277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They are essential to the way that we do business now.</a:t>
            </a:r>
          </a:p>
          <a:p>
            <a:r>
              <a:rPr lang="en-US" sz="3000" dirty="0" smtClean="0"/>
              <a:t>Make sure you trust the site you are downloading from</a:t>
            </a:r>
            <a:endParaRPr lang="en-US" sz="2800" dirty="0"/>
          </a:p>
          <a:p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41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Sharing Computers/Devices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8583"/>
            <a:ext cx="8596668" cy="3882779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Concerns</a:t>
            </a:r>
          </a:p>
          <a:p>
            <a:pPr lvl="1"/>
            <a:r>
              <a:rPr lang="en-US" sz="2600" dirty="0" smtClean="0"/>
              <a:t>It might not work right afterwards</a:t>
            </a:r>
          </a:p>
          <a:p>
            <a:pPr lvl="1"/>
            <a:r>
              <a:rPr lang="en-US" sz="2600" dirty="0" smtClean="0"/>
              <a:t>They may access your private data (email, accounting software…)</a:t>
            </a:r>
          </a:p>
          <a:p>
            <a:pPr lvl="1"/>
            <a:r>
              <a:rPr lang="en-US" sz="2600" dirty="0" smtClean="0"/>
              <a:t>They may change your settings</a:t>
            </a:r>
          </a:p>
          <a:p>
            <a:pPr lvl="1"/>
            <a:r>
              <a:rPr lang="en-US" sz="2600" dirty="0" smtClean="0"/>
              <a:t>Software may be installed</a:t>
            </a:r>
          </a:p>
          <a:p>
            <a:pPr lvl="1"/>
            <a:r>
              <a:rPr lang="en-US" sz="2600" dirty="0" smtClean="0"/>
              <a:t>They may use your software to make it look like you did something or sent a message</a:t>
            </a:r>
            <a:endParaRPr lang="en-US" sz="2600" dirty="0"/>
          </a:p>
          <a:p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41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Sharing Computers/Devices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8583"/>
            <a:ext cx="8596668" cy="388277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Install separate accounts to prevent the other user from installing software or using your software</a:t>
            </a:r>
          </a:p>
          <a:p>
            <a:r>
              <a:rPr lang="en-US" sz="3000" dirty="0" smtClean="0"/>
              <a:t>Parental Controls</a:t>
            </a:r>
            <a:endParaRPr lang="en-US" sz="2600" dirty="0"/>
          </a:p>
          <a:p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41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Locking Computers/Devices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8583"/>
            <a:ext cx="8596668" cy="388277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Set up a password or pin to use devices such as phones/computers</a:t>
            </a:r>
          </a:p>
          <a:p>
            <a:r>
              <a:rPr lang="en-US" sz="3000" dirty="0" smtClean="0"/>
              <a:t>Keep others from posting material for/about your</a:t>
            </a:r>
          </a:p>
          <a:p>
            <a:r>
              <a:rPr lang="en-US" sz="3000" dirty="0" smtClean="0"/>
              <a:t>Keep others from accessing your accounts/personal information</a:t>
            </a:r>
          </a:p>
          <a:p>
            <a:r>
              <a:rPr lang="en-US" sz="3000" dirty="0" smtClean="0"/>
              <a:t>Turn off </a:t>
            </a:r>
            <a:r>
              <a:rPr lang="en-US" sz="3000" dirty="0" err="1" smtClean="0"/>
              <a:t>WiFi</a:t>
            </a:r>
            <a:r>
              <a:rPr lang="en-US" sz="3000" dirty="0" smtClean="0"/>
              <a:t>, Bluetooth, GPS when in public</a:t>
            </a:r>
            <a:endParaRPr lang="en-US" sz="2600" dirty="0"/>
          </a:p>
          <a:p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413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Securing Transactions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8583"/>
            <a:ext cx="8596668" cy="3882779"/>
          </a:xfrm>
        </p:spPr>
        <p:txBody>
          <a:bodyPr>
            <a:normAutofit/>
          </a:bodyPr>
          <a:lstStyle/>
          <a:p>
            <a:r>
              <a:rPr lang="en-US" sz="3000" dirty="0"/>
              <a:t>Make sure you are doing business with a reputable company that you trust</a:t>
            </a:r>
          </a:p>
          <a:p>
            <a:r>
              <a:rPr lang="en-US" sz="3000" dirty="0" smtClean="0"/>
              <a:t>When on credit card or bank sites make sure your on https (instead of http)</a:t>
            </a:r>
          </a:p>
          <a:p>
            <a:r>
              <a:rPr lang="en-US" sz="3000" dirty="0" smtClean="0"/>
              <a:t>https gains trust by using an independent 3</a:t>
            </a:r>
            <a:r>
              <a:rPr lang="en-US" sz="3000" baseline="30000" dirty="0" smtClean="0"/>
              <a:t>rd</a:t>
            </a:r>
            <a:r>
              <a:rPr lang="en-US" sz="3000" dirty="0" smtClean="0"/>
              <a:t> party (Certificate Authority)</a:t>
            </a:r>
            <a:endParaRPr lang="en-US" sz="2600" dirty="0"/>
          </a:p>
          <a:p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Malicious Software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Software that is designed to make a device work in an unintended way</a:t>
            </a:r>
          </a:p>
          <a:p>
            <a:r>
              <a:rPr lang="en-US" sz="3200" dirty="0" smtClean="0"/>
              <a:t>Usually to cause damage, steal, corrupt or encrypt data, or control device</a:t>
            </a:r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3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 Review…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6737"/>
            <a:ext cx="9490794" cy="508975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800" dirty="0"/>
              <a:t>Learn and understand </a:t>
            </a:r>
            <a:r>
              <a:rPr lang="en-US" sz="2800" dirty="0" smtClean="0"/>
              <a:t>different </a:t>
            </a:r>
            <a:r>
              <a:rPr lang="en-US" sz="2800" dirty="0"/>
              <a:t>types of malicious software</a:t>
            </a:r>
          </a:p>
          <a:p>
            <a:pPr lvl="0"/>
            <a:r>
              <a:rPr lang="en-US" sz="2800" dirty="0"/>
              <a:t>Discover strategies that can be used to protect your devices from malicious software</a:t>
            </a:r>
          </a:p>
          <a:p>
            <a:pPr lvl="0"/>
            <a:r>
              <a:rPr lang="en-US" sz="2800" dirty="0"/>
              <a:t>Understanding Software Firewalls</a:t>
            </a:r>
          </a:p>
          <a:p>
            <a:pPr lvl="0"/>
            <a:r>
              <a:rPr lang="en-US" sz="2800" dirty="0"/>
              <a:t>Understanding Passwords and best practices</a:t>
            </a:r>
          </a:p>
          <a:p>
            <a:pPr lvl="0"/>
            <a:r>
              <a:rPr lang="en-US" sz="2800" dirty="0"/>
              <a:t>The importance of Backups</a:t>
            </a:r>
          </a:p>
          <a:p>
            <a:pPr lvl="0"/>
            <a:r>
              <a:rPr lang="en-US" sz="2800" dirty="0"/>
              <a:t>What is authentication and how does it work</a:t>
            </a:r>
          </a:p>
          <a:p>
            <a:pPr lvl="0"/>
            <a:r>
              <a:rPr lang="en-US" sz="2800" dirty="0"/>
              <a:t>Understanding Software, types of software, issues with software, and what are safe downloads</a:t>
            </a:r>
          </a:p>
          <a:p>
            <a:pPr lvl="0"/>
            <a:r>
              <a:rPr lang="en-US" sz="2800" dirty="0"/>
              <a:t>Best practices for shared devices</a:t>
            </a:r>
          </a:p>
          <a:p>
            <a:pPr lvl="0"/>
            <a:r>
              <a:rPr lang="en-US" sz="2800" dirty="0"/>
              <a:t>Online transactions and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2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Types of Malicious Software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Virus</a:t>
            </a:r>
          </a:p>
          <a:p>
            <a:r>
              <a:rPr lang="en-US" sz="3200" dirty="0" smtClean="0"/>
              <a:t>Worm</a:t>
            </a:r>
          </a:p>
          <a:p>
            <a:r>
              <a:rPr lang="en-US" sz="3200" dirty="0" smtClean="0"/>
              <a:t>Trojan Horse</a:t>
            </a:r>
          </a:p>
          <a:p>
            <a:r>
              <a:rPr lang="en-US" sz="3200" dirty="0" smtClean="0"/>
              <a:t>Rootkit</a:t>
            </a:r>
          </a:p>
          <a:p>
            <a:r>
              <a:rPr lang="en-US" sz="3200" dirty="0" smtClean="0"/>
              <a:t>Macro</a:t>
            </a:r>
          </a:p>
          <a:p>
            <a:r>
              <a:rPr lang="en-US" sz="3200" dirty="0" smtClean="0"/>
              <a:t>Logic Bomb</a:t>
            </a:r>
          </a:p>
          <a:p>
            <a:r>
              <a:rPr lang="en-US" sz="3200" dirty="0" smtClean="0"/>
              <a:t>Backdoor</a:t>
            </a:r>
          </a:p>
          <a:p>
            <a:r>
              <a:rPr lang="en-US" sz="3200" dirty="0" smtClean="0"/>
              <a:t>other</a:t>
            </a:r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46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Protecting from Malicious Software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4067"/>
            <a:ext cx="8596668" cy="461729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Keep your device up to date</a:t>
            </a:r>
          </a:p>
          <a:p>
            <a:pPr lvl="1"/>
            <a:r>
              <a:rPr lang="en-US" sz="2800" dirty="0" smtClean="0"/>
              <a:t>Operating system updates</a:t>
            </a:r>
          </a:p>
          <a:p>
            <a:pPr lvl="1"/>
            <a:r>
              <a:rPr lang="en-US" sz="2800" dirty="0" smtClean="0"/>
              <a:t>Antivirus software updated</a:t>
            </a:r>
          </a:p>
          <a:p>
            <a:r>
              <a:rPr lang="en-US" sz="3000" dirty="0" smtClean="0"/>
              <a:t>Avoid “free” </a:t>
            </a:r>
            <a:r>
              <a:rPr lang="en-US" sz="3000" dirty="0" err="1" smtClean="0"/>
              <a:t>WiFi</a:t>
            </a:r>
            <a:endParaRPr lang="en-US" sz="3000" dirty="0" smtClean="0"/>
          </a:p>
          <a:p>
            <a:r>
              <a:rPr lang="en-US" sz="3000" dirty="0" smtClean="0"/>
              <a:t>Make sure that websites you visit are trustworthy</a:t>
            </a:r>
          </a:p>
          <a:p>
            <a:r>
              <a:rPr lang="en-US" sz="3000" dirty="0" smtClean="0"/>
              <a:t>Download files from internet cautiously</a:t>
            </a:r>
          </a:p>
          <a:p>
            <a:r>
              <a:rPr lang="en-US" sz="3000" dirty="0" smtClean="0"/>
              <a:t>Be careful about installing “free”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3419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Protecting from Malicious Software - continued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93691"/>
            <a:ext cx="8596668" cy="4047671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Scan devices before plugging them into your computer</a:t>
            </a:r>
          </a:p>
          <a:p>
            <a:r>
              <a:rPr lang="en-US" sz="3000" dirty="0" smtClean="0"/>
              <a:t>Don’t click on random pop-up messages</a:t>
            </a:r>
          </a:p>
          <a:p>
            <a:r>
              <a:rPr lang="en-US" sz="3000" dirty="0" smtClean="0"/>
              <a:t>Be cautious of attachments you are not expecting</a:t>
            </a:r>
          </a:p>
          <a:p>
            <a:r>
              <a:rPr lang="en-US" sz="3000" dirty="0" smtClean="0"/>
              <a:t>Ignore messages that your spam filter catches</a:t>
            </a:r>
          </a:p>
          <a:p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1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3419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Protecting from Malicious Software - continued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93691"/>
            <a:ext cx="8596668" cy="4047671"/>
          </a:xfrm>
        </p:spPr>
        <p:txBody>
          <a:bodyPr>
            <a:normAutofit/>
          </a:bodyPr>
          <a:lstStyle/>
          <a:p>
            <a:r>
              <a:rPr lang="en-US" sz="3000" dirty="0" smtClean="0"/>
              <a:t>Use security on your mobile devices</a:t>
            </a:r>
          </a:p>
          <a:p>
            <a:r>
              <a:rPr lang="en-US" sz="3000" dirty="0" smtClean="0"/>
              <a:t>Back up your files regularly</a:t>
            </a:r>
          </a:p>
          <a:p>
            <a:r>
              <a:rPr lang="en-US" sz="3000" dirty="0" smtClean="0"/>
              <a:t>Configure anti-virus software to check for malware when files are downloaded and quarantines the files that are malicious</a:t>
            </a:r>
          </a:p>
          <a:p>
            <a:r>
              <a:rPr lang="en-US" sz="3000" dirty="0" smtClean="0"/>
              <a:t>If in doubt, don’t do it</a:t>
            </a:r>
          </a:p>
          <a:p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4131"/>
          </a:xfrm>
        </p:spPr>
        <p:txBody>
          <a:bodyPr>
            <a:normAutofit/>
          </a:bodyPr>
          <a:lstStyle/>
          <a:p>
            <a:r>
              <a:rPr lang="en-US" sz="4000" dirty="0"/>
              <a:t>Software </a:t>
            </a:r>
            <a:r>
              <a:rPr lang="en-US" sz="4000" dirty="0" smtClean="0"/>
              <a:t>Firewall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8583"/>
            <a:ext cx="8596668" cy="388277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 </a:t>
            </a:r>
            <a:r>
              <a:rPr lang="en-US" sz="3000" dirty="0"/>
              <a:t>set of rules used to determine whether to allow </a:t>
            </a:r>
            <a:r>
              <a:rPr lang="en-US" sz="3000" dirty="0" smtClean="0"/>
              <a:t>or block traffic in </a:t>
            </a:r>
            <a:r>
              <a:rPr lang="en-US" sz="3000" dirty="0"/>
              <a:t>or out of a computer</a:t>
            </a:r>
          </a:p>
          <a:p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Password Vault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Just like a vault at a bank.  It’s a safe place to store valuable electronic documents</a:t>
            </a:r>
          </a:p>
          <a:p>
            <a:r>
              <a:rPr lang="en-US" sz="3000" dirty="0">
                <a:hlinkClick r:id="rId3"/>
              </a:rPr>
              <a:t>http://</a:t>
            </a:r>
            <a:r>
              <a:rPr lang="en-US" sz="3000" dirty="0" smtClean="0">
                <a:hlinkClick r:id="rId3"/>
              </a:rPr>
              <a:t>lifehacker.com/5529133/five-best-password-managers</a:t>
            </a:r>
            <a:endParaRPr lang="en-US" sz="3000" dirty="0" smtClean="0"/>
          </a:p>
          <a:p>
            <a:r>
              <a:rPr lang="en-US" sz="3000" dirty="0" smtClean="0"/>
              <a:t>Password store options</a:t>
            </a:r>
          </a:p>
          <a:p>
            <a:pPr lvl="1"/>
            <a:r>
              <a:rPr lang="en-US" sz="2800" dirty="0" smtClean="0"/>
              <a:t>Locally only</a:t>
            </a:r>
          </a:p>
          <a:p>
            <a:pPr lvl="1"/>
            <a:r>
              <a:rPr lang="en-US" sz="2800" dirty="0" smtClean="0"/>
              <a:t>Website</a:t>
            </a:r>
          </a:p>
          <a:p>
            <a:pPr lvl="1"/>
            <a:r>
              <a:rPr lang="en-US" sz="2800" dirty="0" smtClean="0"/>
              <a:t>Sync with other devices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E96D-5A2A-4145-927A-FC21F45C46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4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912</TotalTime>
  <Words>1501</Words>
  <Application>Microsoft Office PowerPoint</Application>
  <PresentationFormat>Widescreen</PresentationFormat>
  <Paragraphs>269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Trebuchet MS</vt:lpstr>
      <vt:lpstr>Wingdings 3</vt:lpstr>
      <vt:lpstr>Facet</vt:lpstr>
      <vt:lpstr>Chapter – 3  Good Digital Hygiene: The Essentials</vt:lpstr>
      <vt:lpstr>Intro</vt:lpstr>
      <vt:lpstr>Malicious Software</vt:lpstr>
      <vt:lpstr>Types of Malicious Software</vt:lpstr>
      <vt:lpstr>Protecting from Malicious Software</vt:lpstr>
      <vt:lpstr>Protecting from Malicious Software - continued</vt:lpstr>
      <vt:lpstr>Protecting from Malicious Software - continued</vt:lpstr>
      <vt:lpstr>Software Firewall</vt:lpstr>
      <vt:lpstr>Password Vault</vt:lpstr>
      <vt:lpstr>BAD ideas – (not all ideas are listed)</vt:lpstr>
      <vt:lpstr>Disposing of devices</vt:lpstr>
      <vt:lpstr>Backups</vt:lpstr>
      <vt:lpstr>Cloud Backups</vt:lpstr>
      <vt:lpstr>Authentication</vt:lpstr>
      <vt:lpstr>Passwords</vt:lpstr>
      <vt:lpstr>Password Problems</vt:lpstr>
      <vt:lpstr>Strengthen Passwords</vt:lpstr>
      <vt:lpstr>Strengthen Passwords continued</vt:lpstr>
      <vt:lpstr>PIN – Personal Identification Number</vt:lpstr>
      <vt:lpstr>Categories of Software</vt:lpstr>
      <vt:lpstr>Categories of Software</vt:lpstr>
      <vt:lpstr>Issues with Software</vt:lpstr>
      <vt:lpstr>Downloads</vt:lpstr>
      <vt:lpstr>Issues with Downloads</vt:lpstr>
      <vt:lpstr>More on Downloads</vt:lpstr>
      <vt:lpstr>Sharing Computers/Devices</vt:lpstr>
      <vt:lpstr>Sharing Computers/Devices</vt:lpstr>
      <vt:lpstr>Locking Computers/Devices</vt:lpstr>
      <vt:lpstr>Securing Transactions</vt:lpstr>
      <vt:lpstr>In Review…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Security Awareness</dc:title>
  <dc:creator>Nina Milbauer</dc:creator>
  <cp:lastModifiedBy>Nina Milbauer</cp:lastModifiedBy>
  <cp:revision>54</cp:revision>
  <dcterms:created xsi:type="dcterms:W3CDTF">2015-05-21T20:12:49Z</dcterms:created>
  <dcterms:modified xsi:type="dcterms:W3CDTF">2015-07-14T20:08:00Z</dcterms:modified>
</cp:coreProperties>
</file>