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64" r:id="rId2"/>
    <p:sldId id="267" r:id="rId3"/>
    <p:sldId id="265" r:id="rId4"/>
    <p:sldId id="268" r:id="rId5"/>
    <p:sldId id="266" r:id="rId6"/>
    <p:sldId id="270" r:id="rId7"/>
    <p:sldId id="271" r:id="rId8"/>
    <p:sldId id="272" r:id="rId9"/>
    <p:sldId id="269" r:id="rId10"/>
    <p:sldId id="273" r:id="rId11"/>
    <p:sldId id="274" r:id="rId12"/>
    <p:sldId id="276" r:id="rId13"/>
    <p:sldId id="275" r:id="rId14"/>
    <p:sldId id="277" r:id="rId15"/>
    <p:sldId id="278" r:id="rId16"/>
    <p:sldId id="279"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45" autoAdjust="0"/>
    <p:restoredTop sz="86364" autoAdjust="0"/>
  </p:normalViewPr>
  <p:slideViewPr>
    <p:cSldViewPr snapToGrid="0">
      <p:cViewPr varScale="1">
        <p:scale>
          <a:sx n="79" d="100"/>
          <a:sy n="79" d="100"/>
        </p:scale>
        <p:origin x="55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B098E-002C-4477-B819-E8FA18DAA9C9}" type="datetimeFigureOut">
              <a:rPr lang="en-US" smtClean="0"/>
              <a:t>6/9/2015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026DE-A798-435C-955E-90AB127E1C29}" type="slidenum">
              <a:rPr lang="en-US" smtClean="0"/>
              <a:t>‹#›</a:t>
            </a:fld>
            <a:endParaRPr lang="en-US"/>
          </a:p>
        </p:txBody>
      </p:sp>
    </p:spTree>
    <p:extLst>
      <p:ext uri="{BB962C8B-B14F-4D97-AF65-F5344CB8AC3E}">
        <p14:creationId xmlns:p14="http://schemas.microsoft.com/office/powerpoint/2010/main" val="168861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6026DE-A798-435C-955E-90AB127E1C29}" type="slidenum">
              <a:rPr lang="en-US" smtClean="0"/>
              <a:t>1</a:t>
            </a:fld>
            <a:endParaRPr lang="en-US"/>
          </a:p>
        </p:txBody>
      </p:sp>
    </p:spTree>
    <p:extLst>
      <p:ext uri="{BB962C8B-B14F-4D97-AF65-F5344CB8AC3E}">
        <p14:creationId xmlns:p14="http://schemas.microsoft.com/office/powerpoint/2010/main" val="78120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Lab 3 – can be started as an in class</a:t>
            </a:r>
            <a:r>
              <a:rPr lang="en-US" sz="1200" baseline="0" dirty="0" smtClean="0"/>
              <a:t> activity.  Research cookies on the internet for your OS.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11</a:t>
            </a:fld>
            <a:endParaRPr lang="en-US"/>
          </a:p>
        </p:txBody>
      </p:sp>
    </p:spTree>
    <p:extLst>
      <p:ext uri="{BB962C8B-B14F-4D97-AF65-F5344CB8AC3E}">
        <p14:creationId xmlns:p14="http://schemas.microsoft.com/office/powerpoint/2010/main" val="183031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Pg</a:t>
            </a:r>
            <a:r>
              <a:rPr lang="en-US" dirty="0" smtClean="0"/>
              <a:t> 46 in 1</a:t>
            </a:r>
            <a:r>
              <a:rPr lang="en-US" baseline="30000" dirty="0" smtClean="0"/>
              <a:t>st</a:t>
            </a:r>
            <a:r>
              <a:rPr lang="en-US" dirty="0" smtClean="0"/>
              <a:t> edition of Good Digital Hygiene: A guide to staying secure</a:t>
            </a:r>
            <a:r>
              <a:rPr lang="en-US" baseline="0" dirty="0" smtClean="0"/>
              <a:t> in cyberspace</a:t>
            </a:r>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12</a:t>
            </a:fld>
            <a:endParaRPr lang="en-US"/>
          </a:p>
        </p:txBody>
      </p:sp>
    </p:spTree>
    <p:extLst>
      <p:ext uri="{BB962C8B-B14F-4D97-AF65-F5344CB8AC3E}">
        <p14:creationId xmlns:p14="http://schemas.microsoft.com/office/powerpoint/2010/main" val="82722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46</a:t>
            </a:r>
            <a:endParaRPr lang="en-US" dirty="0" smtClean="0"/>
          </a:p>
          <a:p>
            <a:r>
              <a:rPr lang="en-US" dirty="0" smtClean="0"/>
              <a:t>Law</a:t>
            </a:r>
            <a:r>
              <a:rPr lang="en-US" baseline="0" dirty="0" smtClean="0"/>
              <a:t> – records that are required by law.  Birth, marriage, divorce, court cases – CCAP – Circuit Court System Access https://wcca.wicourts.gov/index.xsl</a:t>
            </a:r>
          </a:p>
          <a:p>
            <a:r>
              <a:rPr lang="en-US" baseline="0" dirty="0" smtClean="0"/>
              <a:t>Contract – records that are needed for employment, bank accounts, insurance</a:t>
            </a:r>
          </a:p>
          <a:p>
            <a:r>
              <a:rPr lang="en-US" baseline="0" dirty="0" smtClean="0"/>
              <a:t>Convenience – rewards for shopping cards – they give us discounts, but businesses are using this information to track what we purchase so that they can use it for things like marketing</a:t>
            </a:r>
          </a:p>
          <a:p>
            <a:r>
              <a:rPr lang="en-US" baseline="0" dirty="0" smtClean="0"/>
              <a:t>Voluntary – things we share personally in social media through outlets such as </a:t>
            </a:r>
            <a:r>
              <a:rPr lang="en-US" baseline="0" dirty="0" err="1" smtClean="0"/>
              <a:t>facebook</a:t>
            </a:r>
            <a:r>
              <a:rPr lang="en-US" baseline="0" dirty="0" smtClean="0"/>
              <a:t>, </a:t>
            </a:r>
            <a:r>
              <a:rPr lang="en-US" baseline="0" dirty="0" err="1" smtClean="0"/>
              <a:t>linkedin</a:t>
            </a:r>
            <a:r>
              <a:rPr lang="en-US" baseline="0" dirty="0" smtClean="0"/>
              <a:t>, twitter …</a:t>
            </a:r>
          </a:p>
          <a:p>
            <a:r>
              <a:rPr lang="en-US" baseline="0" dirty="0" smtClean="0"/>
              <a:t>Devices – Bluetooth, </a:t>
            </a:r>
            <a:r>
              <a:rPr lang="en-US" baseline="0" dirty="0" err="1" smtClean="0"/>
              <a:t>wifi</a:t>
            </a:r>
            <a:r>
              <a:rPr lang="en-US" baseline="0" dirty="0" smtClean="0"/>
              <a:t>, </a:t>
            </a:r>
            <a:r>
              <a:rPr lang="en-US" baseline="0" dirty="0" err="1" smtClean="0"/>
              <a:t>gps</a:t>
            </a:r>
            <a:r>
              <a:rPr lang="en-US" baseline="0" dirty="0" smtClean="0"/>
              <a:t> – they measure traffic with Bluetooth readers.  </a:t>
            </a:r>
            <a:r>
              <a:rPr lang="en-US" baseline="0" dirty="0" err="1" smtClean="0"/>
              <a:t>Gps</a:t>
            </a:r>
            <a:r>
              <a:rPr lang="en-US" baseline="0" dirty="0" smtClean="0"/>
              <a:t> data is stored on photos</a:t>
            </a:r>
          </a:p>
        </p:txBody>
      </p:sp>
      <p:sp>
        <p:nvSpPr>
          <p:cNvPr id="4" name="Slide Number Placeholder 3"/>
          <p:cNvSpPr>
            <a:spLocks noGrp="1"/>
          </p:cNvSpPr>
          <p:nvPr>
            <p:ph type="sldNum" sz="quarter" idx="10"/>
          </p:nvPr>
        </p:nvSpPr>
        <p:spPr/>
        <p:txBody>
          <a:bodyPr/>
          <a:lstStyle/>
          <a:p>
            <a:fld id="{E06026DE-A798-435C-955E-90AB127E1C29}" type="slidenum">
              <a:rPr lang="en-US" smtClean="0"/>
              <a:t>13</a:t>
            </a:fld>
            <a:endParaRPr lang="en-US"/>
          </a:p>
        </p:txBody>
      </p:sp>
    </p:spTree>
    <p:extLst>
      <p:ext uri="{BB962C8B-B14F-4D97-AF65-F5344CB8AC3E}">
        <p14:creationId xmlns:p14="http://schemas.microsoft.com/office/powerpoint/2010/main" val="3343593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47-48</a:t>
            </a:r>
            <a:endParaRPr lang="en-US" dirty="0" smtClean="0"/>
          </a:p>
          <a:p>
            <a:r>
              <a:rPr lang="en-US" dirty="0" smtClean="0"/>
              <a:t>Law</a:t>
            </a:r>
            <a:r>
              <a:rPr lang="en-US" baseline="0" dirty="0" smtClean="0"/>
              <a:t> – not really – this is a matter of public record</a:t>
            </a:r>
          </a:p>
          <a:p>
            <a:r>
              <a:rPr lang="en-US" baseline="0" dirty="0" smtClean="0"/>
              <a:t>Contract – not really – this is part of the contract that we’re agreeing to</a:t>
            </a:r>
          </a:p>
          <a:p>
            <a:r>
              <a:rPr lang="en-US" baseline="0" dirty="0" smtClean="0"/>
              <a:t>Convenience – you can choose to not sign up for this – there is NO UNDO</a:t>
            </a:r>
          </a:p>
          <a:p>
            <a:r>
              <a:rPr lang="en-US" baseline="0" dirty="0" smtClean="0"/>
              <a:t>Voluntary – we need to be careful about what we post on social media and what we make publically available</a:t>
            </a:r>
          </a:p>
          <a:p>
            <a:r>
              <a:rPr lang="en-US" baseline="0" dirty="0" smtClean="0"/>
              <a:t>Devices – the ability to track others with their mobile devices is a bit scary, but a reality.  Do you turn off your </a:t>
            </a:r>
            <a:r>
              <a:rPr lang="en-US" baseline="0" dirty="0" err="1" smtClean="0"/>
              <a:t>gps</a:t>
            </a:r>
            <a:r>
              <a:rPr lang="en-US" baseline="0" dirty="0" smtClean="0"/>
              <a:t>, Bluetooth when you’re not using it?</a:t>
            </a:r>
          </a:p>
        </p:txBody>
      </p:sp>
      <p:sp>
        <p:nvSpPr>
          <p:cNvPr id="4" name="Slide Number Placeholder 3"/>
          <p:cNvSpPr>
            <a:spLocks noGrp="1"/>
          </p:cNvSpPr>
          <p:nvPr>
            <p:ph type="sldNum" sz="quarter" idx="10"/>
          </p:nvPr>
        </p:nvSpPr>
        <p:spPr/>
        <p:txBody>
          <a:bodyPr/>
          <a:lstStyle/>
          <a:p>
            <a:fld id="{E06026DE-A798-435C-955E-90AB127E1C29}" type="slidenum">
              <a:rPr lang="en-US" smtClean="0"/>
              <a:t>14</a:t>
            </a:fld>
            <a:endParaRPr lang="en-US"/>
          </a:p>
        </p:txBody>
      </p:sp>
    </p:spTree>
    <p:extLst>
      <p:ext uri="{BB962C8B-B14F-4D97-AF65-F5344CB8AC3E}">
        <p14:creationId xmlns:p14="http://schemas.microsoft.com/office/powerpoint/2010/main" val="112143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50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 careful with account numbers.  Banks/credit card companies will not ask you for your account by email.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Security questions – many banks/credit card companies have security questions that are about you – Answers to these question could come from social media.  Keep your social media private. Have friends that are truly people you know.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Stats about identity theft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https://www.ncjrs.gov/spotlight/identity_theft/facts.html</a:t>
            </a:r>
          </a:p>
        </p:txBody>
      </p:sp>
      <p:sp>
        <p:nvSpPr>
          <p:cNvPr id="4" name="Slide Number Placeholder 3"/>
          <p:cNvSpPr>
            <a:spLocks noGrp="1"/>
          </p:cNvSpPr>
          <p:nvPr>
            <p:ph type="sldNum" sz="quarter" idx="10"/>
          </p:nvPr>
        </p:nvSpPr>
        <p:spPr/>
        <p:txBody>
          <a:bodyPr/>
          <a:lstStyle/>
          <a:p>
            <a:fld id="{E06026DE-A798-435C-955E-90AB127E1C29}" type="slidenum">
              <a:rPr lang="en-US" smtClean="0"/>
              <a:t>15</a:t>
            </a:fld>
            <a:endParaRPr lang="en-US"/>
          </a:p>
        </p:txBody>
      </p:sp>
    </p:spTree>
    <p:extLst>
      <p:ext uri="{BB962C8B-B14F-4D97-AF65-F5344CB8AC3E}">
        <p14:creationId xmlns:p14="http://schemas.microsoft.com/office/powerpoint/2010/main" val="400231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51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Know your friends in social media.  Do you really know 500 people that well??</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16</a:t>
            </a:fld>
            <a:endParaRPr lang="en-US"/>
          </a:p>
        </p:txBody>
      </p:sp>
    </p:spTree>
    <p:extLst>
      <p:ext uri="{BB962C8B-B14F-4D97-AF65-F5344CB8AC3E}">
        <p14:creationId xmlns:p14="http://schemas.microsoft.com/office/powerpoint/2010/main" val="320265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50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Know your friends in social media.  Do you really know 500 people that well??</a:t>
            </a: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17</a:t>
            </a:fld>
            <a:endParaRPr lang="en-US"/>
          </a:p>
        </p:txBody>
      </p:sp>
    </p:spTree>
    <p:extLst>
      <p:ext uri="{BB962C8B-B14F-4D97-AF65-F5344CB8AC3E}">
        <p14:creationId xmlns:p14="http://schemas.microsoft.com/office/powerpoint/2010/main" val="384441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a:t>
            </a:r>
            <a:r>
              <a:rPr lang="en-US" baseline="0" dirty="0" smtClean="0"/>
              <a:t> 50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Longer passwords are better than shorter passwords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someone is able to crack your password on one social media site, they can try the same password on other sites.  If you use the same password for these sites, it’s easy for them to get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06026DE-A798-435C-955E-90AB127E1C29}" type="slidenum">
              <a:rPr lang="en-US" smtClean="0"/>
              <a:t>18</a:t>
            </a:fld>
            <a:endParaRPr lang="en-US"/>
          </a:p>
        </p:txBody>
      </p:sp>
    </p:spTree>
    <p:extLst>
      <p:ext uri="{BB962C8B-B14F-4D97-AF65-F5344CB8AC3E}">
        <p14:creationId xmlns:p14="http://schemas.microsoft.com/office/powerpoint/2010/main" val="27325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19</a:t>
            </a:fld>
            <a:endParaRPr lang="en-US"/>
          </a:p>
        </p:txBody>
      </p:sp>
    </p:spTree>
    <p:extLst>
      <p:ext uri="{BB962C8B-B14F-4D97-AF65-F5344CB8AC3E}">
        <p14:creationId xmlns:p14="http://schemas.microsoft.com/office/powerpoint/2010/main" val="410196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device itself – logs, history, browser data, cookies</a:t>
            </a:r>
          </a:p>
          <a:p>
            <a:r>
              <a:rPr lang="en-US" dirty="0" smtClean="0"/>
              <a:t>Social Media, ISP (Internet Service Providers), Cloud</a:t>
            </a:r>
            <a:r>
              <a:rPr lang="en-US" baseline="0" dirty="0" smtClean="0"/>
              <a:t> Storage (OneDrive, Dropbox), Web mail (google, yahoo, msn), Spammers, Scammers, Phishers, Website Cookies, Ad Cookies, Tracking Cookies, Identity Thieves, Search Engines</a:t>
            </a:r>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3</a:t>
            </a:fld>
            <a:endParaRPr lang="en-US"/>
          </a:p>
        </p:txBody>
      </p:sp>
    </p:spTree>
    <p:extLst>
      <p:ext uri="{BB962C8B-B14F-4D97-AF65-F5344CB8AC3E}">
        <p14:creationId xmlns:p14="http://schemas.microsoft.com/office/powerpoint/2010/main" val="184550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Privacy is different across</a:t>
            </a:r>
            <a:r>
              <a:rPr lang="en-US" baseline="0" dirty="0" smtClean="0"/>
              <a:t> many cultures in the world.  </a:t>
            </a:r>
          </a:p>
          <a:p>
            <a:r>
              <a:rPr lang="en-US" baseline="0" dirty="0" smtClean="0"/>
              <a:t>There are </a:t>
            </a:r>
            <a:r>
              <a:rPr lang="en-US" b="1" baseline="0" dirty="0" smtClean="0"/>
              <a:t>limitations</a:t>
            </a:r>
            <a:r>
              <a:rPr lang="en-US" baseline="0" dirty="0" smtClean="0"/>
              <a:t> to privacy such as slander, libel, defamation of character, obscenity</a:t>
            </a:r>
          </a:p>
          <a:p>
            <a:r>
              <a:rPr lang="en-US" baseline="0" dirty="0" smtClean="0"/>
              <a:t>Laws internationally are different than in the United States.  - if you work at an international organization or conduct business internationally, you need to be familiar with the laws of the countries you operate in</a:t>
            </a:r>
          </a:p>
          <a:p>
            <a:r>
              <a:rPr lang="en-US" baseline="0" dirty="0" smtClean="0"/>
              <a:t>Anonymous – it’s hard to remain anonymous in cyberspace – be aware of what you express online.  It’s hard to remove some of your footprint once you put it in place.</a:t>
            </a:r>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4</a:t>
            </a:fld>
            <a:endParaRPr lang="en-US"/>
          </a:p>
        </p:txBody>
      </p:sp>
    </p:spTree>
    <p:extLst>
      <p:ext uri="{BB962C8B-B14F-4D97-AF65-F5344CB8AC3E}">
        <p14:creationId xmlns:p14="http://schemas.microsoft.com/office/powerpoint/2010/main" val="354556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website on the slide</a:t>
            </a:r>
            <a:r>
              <a:rPr lang="en-US" baseline="0" dirty="0" smtClean="0"/>
              <a:t> &amp; look at the detailed information.  You can see your OS, resolution, language, city of ISP</a:t>
            </a:r>
          </a:p>
          <a:p>
            <a:r>
              <a:rPr lang="en-US" baseline="0" dirty="0" smtClean="0"/>
              <a:t>Websites are looking at this information for marketing.  This is why when you browse you see ads for Madison WI</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5</a:t>
            </a:fld>
            <a:endParaRPr lang="en-US"/>
          </a:p>
        </p:txBody>
      </p:sp>
    </p:spTree>
    <p:extLst>
      <p:ext uri="{BB962C8B-B14F-4D97-AF65-F5344CB8AC3E}">
        <p14:creationId xmlns:p14="http://schemas.microsoft.com/office/powerpoint/2010/main" val="357941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Government</a:t>
            </a:r>
            <a:r>
              <a:rPr lang="en-US" baseline="0" dirty="0" smtClean="0"/>
              <a:t> agencies may be interested in anonymizer service customers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6</a:t>
            </a:fld>
            <a:endParaRPr lang="en-US"/>
          </a:p>
        </p:txBody>
      </p:sp>
    </p:spTree>
    <p:extLst>
      <p:ext uri="{BB962C8B-B14F-4D97-AF65-F5344CB8AC3E}">
        <p14:creationId xmlns:p14="http://schemas.microsoft.com/office/powerpoint/2010/main" val="264204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Convenient – remember information like name, address so you don’t need to type it again.</a:t>
            </a:r>
          </a:p>
          <a:p>
            <a:r>
              <a:rPr lang="en-US" baseline="0" dirty="0" smtClean="0"/>
              <a:t>Banks/credit card companies use cookies to determine if you are connecting from the same computer you did last time you logged into their system.  If you are not, they ask you the extra security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7</a:t>
            </a:fld>
            <a:endParaRPr lang="en-US"/>
          </a:p>
        </p:txBody>
      </p:sp>
    </p:spTree>
    <p:extLst>
      <p:ext uri="{BB962C8B-B14F-4D97-AF65-F5344CB8AC3E}">
        <p14:creationId xmlns:p14="http://schemas.microsoft.com/office/powerpoint/2010/main" val="320199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8</a:t>
            </a:fld>
            <a:endParaRPr lang="en-US"/>
          </a:p>
        </p:txBody>
      </p:sp>
    </p:spTree>
    <p:extLst>
      <p:ext uri="{BB962C8B-B14F-4D97-AF65-F5344CB8AC3E}">
        <p14:creationId xmlns:p14="http://schemas.microsoft.com/office/powerpoint/2010/main" val="220073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9</a:t>
            </a:fld>
            <a:endParaRPr lang="en-US"/>
          </a:p>
        </p:txBody>
      </p:sp>
    </p:spTree>
    <p:extLst>
      <p:ext uri="{BB962C8B-B14F-4D97-AF65-F5344CB8AC3E}">
        <p14:creationId xmlns:p14="http://schemas.microsoft.com/office/powerpoint/2010/main" val="177534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E06026DE-A798-435C-955E-90AB127E1C29}" type="slidenum">
              <a:rPr lang="en-US" smtClean="0"/>
              <a:t>10</a:t>
            </a:fld>
            <a:endParaRPr lang="en-US"/>
          </a:p>
        </p:txBody>
      </p:sp>
    </p:spTree>
    <p:extLst>
      <p:ext uri="{BB962C8B-B14F-4D97-AF65-F5344CB8AC3E}">
        <p14:creationId xmlns:p14="http://schemas.microsoft.com/office/powerpoint/2010/main" val="364298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353C25-CC3E-4C9E-BA57-8716634A2E2E}"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76896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DCDC6-32AD-4EF7-A0A2-5FE97385A56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6169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48C8C-A8CC-4F81-9AD8-C963E6D792BB}"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08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9F215-13CD-46DC-AC4E-120050209AC6}"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61093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6999E-8134-4102-813C-D569E9F69E63}"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187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DA494-F017-4087-9110-248A159E91B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06688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71D07-4D72-487C-9979-2A8AC4BBAD5E}"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018483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0179D3-E5ED-4117-8A9F-D21645E7F832}"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51836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2325B-5F30-40C3-B710-FDDBD61A1D7B}"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769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F8D35-AB5F-44AE-A9FF-F7E24AFC8EBF}" type="datetime1">
              <a:rPr lang="en-US" smtClean="0"/>
              <a:t>6/9/2015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7536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16D04C-8664-4CEF-86CE-38517BADAC45}" type="datetime1">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46498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814616-B773-434C-875D-DF3087671CCA}" type="datetime1">
              <a:rPr lang="en-US" smtClean="0"/>
              <a:t>6/9/2015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164215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0AB4F9-6FC0-4C3E-89A9-4D3A7950AC18}" type="datetime1">
              <a:rPr lang="en-US" smtClean="0"/>
              <a:t>6/9/2015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330989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391-AAA0-4489-809C-1EAC48DE8708}" type="datetime1">
              <a:rPr lang="en-US" smtClean="0"/>
              <a:t>6/9/2015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371318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469C7-3D56-4C31-BD37-A06AB8B027FB}" type="datetime1">
              <a:rPr lang="en-US" smtClean="0"/>
              <a:t>6/9/2015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Tree>
    <p:extLst>
      <p:ext uri="{BB962C8B-B14F-4D97-AF65-F5344CB8AC3E}">
        <p14:creationId xmlns:p14="http://schemas.microsoft.com/office/powerpoint/2010/main" val="229201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E96D-5A2A-4145-927A-FC21F45C468A}" type="slidenum">
              <a:rPr lang="en-US" smtClean="0"/>
              <a:t>‹#›</a:t>
            </a:fld>
            <a:endParaRPr lang="en-US"/>
          </a:p>
        </p:txBody>
      </p:sp>
      <p:sp>
        <p:nvSpPr>
          <p:cNvPr id="5" name="Date Placeholder 4"/>
          <p:cNvSpPr>
            <a:spLocks noGrp="1"/>
          </p:cNvSpPr>
          <p:nvPr>
            <p:ph type="dt" sz="half" idx="10"/>
          </p:nvPr>
        </p:nvSpPr>
        <p:spPr/>
        <p:txBody>
          <a:bodyPr/>
          <a:lstStyle/>
          <a:p>
            <a:fld id="{7A8BBCB1-2D50-4491-A5E6-A4B08EF4E90C}" type="datetime1">
              <a:rPr lang="en-US" smtClean="0"/>
              <a:t>6/9/2015</a:t>
            </a:fld>
            <a:endParaRPr lang="en-US"/>
          </a:p>
        </p:txBody>
      </p:sp>
    </p:spTree>
    <p:extLst>
      <p:ext uri="{BB962C8B-B14F-4D97-AF65-F5344CB8AC3E}">
        <p14:creationId xmlns:p14="http://schemas.microsoft.com/office/powerpoint/2010/main" val="185569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844858-7654-45D2-8080-BC6A87B9BB3F}" type="datetime1">
              <a:rPr lang="en-US" smtClean="0"/>
              <a:t>6/9/2015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1BE96D-5A2A-4145-927A-FC21F45C468A}" type="slidenum">
              <a:rPr lang="en-US" smtClean="0"/>
              <a:t>‹#›</a:t>
            </a:fld>
            <a:endParaRPr lang="en-US"/>
          </a:p>
        </p:txBody>
      </p:sp>
    </p:spTree>
    <p:extLst>
      <p:ext uri="{BB962C8B-B14F-4D97-AF65-F5344CB8AC3E}">
        <p14:creationId xmlns:p14="http://schemas.microsoft.com/office/powerpoint/2010/main" val="4964891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ybrowserinfo.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omsguide.com/us/-tracking-cookie-definition,news-17506.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14" y="1102429"/>
            <a:ext cx="9188762" cy="2911632"/>
          </a:xfrm>
        </p:spPr>
        <p:txBody>
          <a:bodyPr/>
          <a:lstStyle/>
          <a:p>
            <a:r>
              <a:rPr lang="en-US" dirty="0"/>
              <a:t>Chapter – </a:t>
            </a:r>
            <a:r>
              <a:rPr lang="en-US" dirty="0" smtClean="0"/>
              <a:t>4 </a:t>
            </a:r>
            <a:r>
              <a:rPr lang="en-US" dirty="0"/>
              <a:t/>
            </a:r>
            <a:br>
              <a:rPr lang="en-US" dirty="0"/>
            </a:br>
            <a:r>
              <a:rPr lang="en-US" dirty="0"/>
              <a:t>Your Footprints in Cyberspace</a:t>
            </a:r>
          </a:p>
        </p:txBody>
      </p:sp>
      <p:sp>
        <p:nvSpPr>
          <p:cNvPr id="5" name="Slide Number Placeholder 4"/>
          <p:cNvSpPr>
            <a:spLocks noGrp="1"/>
          </p:cNvSpPr>
          <p:nvPr>
            <p:ph type="sldNum" sz="quarter" idx="12"/>
          </p:nvPr>
        </p:nvSpPr>
        <p:spPr/>
        <p:txBody>
          <a:bodyPr/>
          <a:lstStyle/>
          <a:p>
            <a:fld id="{CD1BE96D-5A2A-4145-927A-FC21F45C468A}" type="slidenum">
              <a:rPr lang="en-US" smtClean="0"/>
              <a:t>1</a:t>
            </a:fld>
            <a:endParaRPr lang="en-US"/>
          </a:p>
        </p:txBody>
      </p:sp>
    </p:spTree>
    <p:extLst>
      <p:ext uri="{BB962C8B-B14F-4D97-AF65-F5344CB8AC3E}">
        <p14:creationId xmlns:p14="http://schemas.microsoft.com/office/powerpoint/2010/main" val="3128708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Issues with Cookies</a:t>
            </a:r>
            <a:endParaRPr lang="en-US" sz="4000" dirty="0"/>
          </a:p>
        </p:txBody>
      </p:sp>
      <p:sp>
        <p:nvSpPr>
          <p:cNvPr id="3" name="Content Placeholder 2"/>
          <p:cNvSpPr>
            <a:spLocks noGrp="1"/>
          </p:cNvSpPr>
          <p:nvPr>
            <p:ph idx="1"/>
          </p:nvPr>
        </p:nvSpPr>
        <p:spPr/>
        <p:txBody>
          <a:bodyPr>
            <a:normAutofit/>
          </a:bodyPr>
          <a:lstStyle/>
          <a:p>
            <a:r>
              <a:rPr lang="en-US" sz="3000" dirty="0" smtClean="0"/>
              <a:t>Invasion of privacy is an issue with cookies.</a:t>
            </a:r>
          </a:p>
          <a:p>
            <a:r>
              <a:rPr lang="en-US" sz="3000" dirty="0" smtClean="0"/>
              <a:t>Our textbook is written by someone in Europe.  They have stronger laws that protect privacy more than the United States.</a:t>
            </a:r>
          </a:p>
        </p:txBody>
      </p:sp>
      <p:sp>
        <p:nvSpPr>
          <p:cNvPr id="5" name="Slide Number Placeholder 4"/>
          <p:cNvSpPr>
            <a:spLocks noGrp="1"/>
          </p:cNvSpPr>
          <p:nvPr>
            <p:ph type="sldNum" sz="quarter" idx="12"/>
          </p:nvPr>
        </p:nvSpPr>
        <p:spPr/>
        <p:txBody>
          <a:bodyPr/>
          <a:lstStyle/>
          <a:p>
            <a:fld id="{CD1BE96D-5A2A-4145-927A-FC21F45C468A}" type="slidenum">
              <a:rPr lang="en-US" smtClean="0"/>
              <a:t>10</a:t>
            </a:fld>
            <a:endParaRPr lang="en-US"/>
          </a:p>
        </p:txBody>
      </p:sp>
    </p:spTree>
    <p:extLst>
      <p:ext uri="{BB962C8B-B14F-4D97-AF65-F5344CB8AC3E}">
        <p14:creationId xmlns:p14="http://schemas.microsoft.com/office/powerpoint/2010/main" val="187666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Tossing </a:t>
            </a:r>
            <a:r>
              <a:rPr lang="en-US" sz="4000" dirty="0"/>
              <a:t>your Cookies</a:t>
            </a:r>
          </a:p>
        </p:txBody>
      </p:sp>
      <p:sp>
        <p:nvSpPr>
          <p:cNvPr id="3" name="Content Placeholder 2"/>
          <p:cNvSpPr>
            <a:spLocks noGrp="1"/>
          </p:cNvSpPr>
          <p:nvPr>
            <p:ph idx="1"/>
          </p:nvPr>
        </p:nvSpPr>
        <p:spPr/>
        <p:txBody>
          <a:bodyPr>
            <a:normAutofit/>
          </a:bodyPr>
          <a:lstStyle/>
          <a:p>
            <a:r>
              <a:rPr lang="en-US" sz="3000" dirty="0" smtClean="0">
                <a:solidFill>
                  <a:schemeClr val="tx1"/>
                </a:solidFill>
              </a:rPr>
              <a:t>What cookies are on your computer?</a:t>
            </a:r>
          </a:p>
          <a:p>
            <a:r>
              <a:rPr lang="en-US" sz="3000" dirty="0" smtClean="0">
                <a:solidFill>
                  <a:schemeClr val="tx1"/>
                </a:solidFill>
              </a:rPr>
              <a:t>How do you delete the cookies individually?</a:t>
            </a:r>
          </a:p>
          <a:p>
            <a:r>
              <a:rPr lang="en-US" sz="3000" dirty="0" smtClean="0">
                <a:solidFill>
                  <a:schemeClr val="tx1"/>
                </a:solidFill>
              </a:rPr>
              <a:t>How do you delete all of the cookies?</a:t>
            </a:r>
          </a:p>
          <a:p>
            <a:r>
              <a:rPr lang="en-US" sz="3000" dirty="0" smtClean="0">
                <a:solidFill>
                  <a:schemeClr val="tx1"/>
                </a:solidFill>
              </a:rPr>
              <a:t>Can you control the cookies – keep some – not keep others?</a:t>
            </a:r>
          </a:p>
        </p:txBody>
      </p:sp>
      <p:sp>
        <p:nvSpPr>
          <p:cNvPr id="5" name="Slide Number Placeholder 4"/>
          <p:cNvSpPr>
            <a:spLocks noGrp="1"/>
          </p:cNvSpPr>
          <p:nvPr>
            <p:ph type="sldNum" sz="quarter" idx="12"/>
          </p:nvPr>
        </p:nvSpPr>
        <p:spPr/>
        <p:txBody>
          <a:bodyPr/>
          <a:lstStyle/>
          <a:p>
            <a:fld id="{CD1BE96D-5A2A-4145-927A-FC21F45C468A}" type="slidenum">
              <a:rPr lang="en-US" smtClean="0"/>
              <a:t>11</a:t>
            </a:fld>
            <a:endParaRPr lang="en-US"/>
          </a:p>
        </p:txBody>
      </p:sp>
    </p:spTree>
    <p:extLst>
      <p:ext uri="{BB962C8B-B14F-4D97-AF65-F5344CB8AC3E}">
        <p14:creationId xmlns:p14="http://schemas.microsoft.com/office/powerpoint/2010/main" val="3143027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535755" y="1185620"/>
            <a:ext cx="6484617" cy="5218308"/>
          </a:xfrm>
          <a:prstGeom prst="rect">
            <a:avLst/>
          </a:prstGeom>
        </p:spPr>
      </p:pic>
      <p:sp>
        <p:nvSpPr>
          <p:cNvPr id="2" name="Title 1"/>
          <p:cNvSpPr>
            <a:spLocks noGrp="1"/>
          </p:cNvSpPr>
          <p:nvPr>
            <p:ph type="title"/>
          </p:nvPr>
        </p:nvSpPr>
        <p:spPr/>
        <p:txBody>
          <a:bodyPr>
            <a:normAutofit/>
          </a:bodyPr>
          <a:lstStyle/>
          <a:p>
            <a:r>
              <a:rPr lang="en-US" sz="4000" dirty="0" smtClean="0"/>
              <a:t>What are we sharing – disclosures</a:t>
            </a:r>
            <a:endParaRPr lang="en-US" sz="4000" dirty="0"/>
          </a:p>
        </p:txBody>
      </p:sp>
      <p:sp>
        <p:nvSpPr>
          <p:cNvPr id="5" name="Slide Number Placeholder 4"/>
          <p:cNvSpPr>
            <a:spLocks noGrp="1"/>
          </p:cNvSpPr>
          <p:nvPr>
            <p:ph type="sldNum" sz="quarter" idx="12"/>
          </p:nvPr>
        </p:nvSpPr>
        <p:spPr/>
        <p:txBody>
          <a:bodyPr/>
          <a:lstStyle/>
          <a:p>
            <a:fld id="{CD1BE96D-5A2A-4145-927A-FC21F45C468A}" type="slidenum">
              <a:rPr lang="en-US" smtClean="0"/>
              <a:t>12</a:t>
            </a:fld>
            <a:endParaRPr lang="en-US"/>
          </a:p>
        </p:txBody>
      </p:sp>
    </p:spTree>
    <p:extLst>
      <p:ext uri="{BB962C8B-B14F-4D97-AF65-F5344CB8AC3E}">
        <p14:creationId xmlns:p14="http://schemas.microsoft.com/office/powerpoint/2010/main" val="287422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are we sharing?</a:t>
            </a:r>
            <a:endParaRPr lang="en-US" sz="4000" dirty="0"/>
          </a:p>
        </p:txBody>
      </p:sp>
      <p:sp>
        <p:nvSpPr>
          <p:cNvPr id="3" name="Content Placeholder 2"/>
          <p:cNvSpPr>
            <a:spLocks noGrp="1"/>
          </p:cNvSpPr>
          <p:nvPr>
            <p:ph idx="1"/>
          </p:nvPr>
        </p:nvSpPr>
        <p:spPr/>
        <p:txBody>
          <a:bodyPr>
            <a:normAutofit/>
          </a:bodyPr>
          <a:lstStyle/>
          <a:p>
            <a:r>
              <a:rPr lang="en-US" sz="3000" dirty="0" smtClean="0"/>
              <a:t>Law</a:t>
            </a:r>
          </a:p>
          <a:p>
            <a:r>
              <a:rPr lang="en-US" sz="3000" dirty="0" smtClean="0"/>
              <a:t>Contract</a:t>
            </a:r>
          </a:p>
          <a:p>
            <a:r>
              <a:rPr lang="en-US" sz="3000" dirty="0" smtClean="0"/>
              <a:t>Convenience</a:t>
            </a:r>
          </a:p>
          <a:p>
            <a:r>
              <a:rPr lang="en-US" sz="3000" dirty="0" smtClean="0"/>
              <a:t>Voluntary</a:t>
            </a:r>
          </a:p>
          <a:p>
            <a:r>
              <a:rPr lang="en-US" sz="3000" dirty="0" smtClean="0"/>
              <a:t>Devices</a:t>
            </a:r>
          </a:p>
        </p:txBody>
      </p:sp>
      <p:sp>
        <p:nvSpPr>
          <p:cNvPr id="5" name="Slide Number Placeholder 4"/>
          <p:cNvSpPr>
            <a:spLocks noGrp="1"/>
          </p:cNvSpPr>
          <p:nvPr>
            <p:ph type="sldNum" sz="quarter" idx="12"/>
          </p:nvPr>
        </p:nvSpPr>
        <p:spPr/>
        <p:txBody>
          <a:bodyPr/>
          <a:lstStyle/>
          <a:p>
            <a:fld id="{CD1BE96D-5A2A-4145-927A-FC21F45C468A}" type="slidenum">
              <a:rPr lang="en-US" smtClean="0"/>
              <a:t>13</a:t>
            </a:fld>
            <a:endParaRPr lang="en-US"/>
          </a:p>
        </p:txBody>
      </p:sp>
    </p:spTree>
    <p:extLst>
      <p:ext uri="{BB962C8B-B14F-4D97-AF65-F5344CB8AC3E}">
        <p14:creationId xmlns:p14="http://schemas.microsoft.com/office/powerpoint/2010/main" val="421895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Can we control what are we sharing?</a:t>
            </a:r>
            <a:endParaRPr lang="en-US" sz="4000" dirty="0"/>
          </a:p>
        </p:txBody>
      </p:sp>
      <p:sp>
        <p:nvSpPr>
          <p:cNvPr id="3" name="Content Placeholder 2"/>
          <p:cNvSpPr>
            <a:spLocks noGrp="1"/>
          </p:cNvSpPr>
          <p:nvPr>
            <p:ph idx="1"/>
          </p:nvPr>
        </p:nvSpPr>
        <p:spPr/>
        <p:txBody>
          <a:bodyPr>
            <a:normAutofit fontScale="92500" lnSpcReduction="10000"/>
          </a:bodyPr>
          <a:lstStyle/>
          <a:p>
            <a:r>
              <a:rPr lang="en-US" sz="3000" dirty="0" smtClean="0"/>
              <a:t>No</a:t>
            </a:r>
          </a:p>
          <a:p>
            <a:pPr lvl="1"/>
            <a:r>
              <a:rPr lang="en-US" sz="2800" dirty="0"/>
              <a:t>Law</a:t>
            </a:r>
          </a:p>
          <a:p>
            <a:pPr lvl="1"/>
            <a:r>
              <a:rPr lang="en-US" sz="2800" dirty="0"/>
              <a:t>Contract</a:t>
            </a:r>
          </a:p>
          <a:p>
            <a:r>
              <a:rPr lang="en-US" sz="3000" dirty="0" smtClean="0"/>
              <a:t>Yes – a little – is the reward worth the loss of privacy?  You decide</a:t>
            </a:r>
          </a:p>
          <a:p>
            <a:pPr lvl="1"/>
            <a:r>
              <a:rPr lang="en-US" sz="2800" dirty="0" smtClean="0"/>
              <a:t>Convenience</a:t>
            </a:r>
          </a:p>
          <a:p>
            <a:pPr lvl="1"/>
            <a:r>
              <a:rPr lang="en-US" sz="2800" dirty="0" smtClean="0"/>
              <a:t>Voluntary</a:t>
            </a:r>
          </a:p>
          <a:p>
            <a:pPr lvl="1"/>
            <a:r>
              <a:rPr lang="en-US" sz="2800" dirty="0" smtClean="0"/>
              <a:t>Devices</a:t>
            </a:r>
          </a:p>
        </p:txBody>
      </p:sp>
      <p:sp>
        <p:nvSpPr>
          <p:cNvPr id="5" name="Slide Number Placeholder 4"/>
          <p:cNvSpPr>
            <a:spLocks noGrp="1"/>
          </p:cNvSpPr>
          <p:nvPr>
            <p:ph type="sldNum" sz="quarter" idx="12"/>
          </p:nvPr>
        </p:nvSpPr>
        <p:spPr/>
        <p:txBody>
          <a:bodyPr/>
          <a:lstStyle/>
          <a:p>
            <a:fld id="{CD1BE96D-5A2A-4145-927A-FC21F45C468A}" type="slidenum">
              <a:rPr lang="en-US" smtClean="0"/>
              <a:t>14</a:t>
            </a:fld>
            <a:endParaRPr lang="en-US"/>
          </a:p>
        </p:txBody>
      </p:sp>
    </p:spTree>
    <p:extLst>
      <p:ext uri="{BB962C8B-B14F-4D97-AF65-F5344CB8AC3E}">
        <p14:creationId xmlns:p14="http://schemas.microsoft.com/office/powerpoint/2010/main" val="1266096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Identity Theft</a:t>
            </a:r>
            <a:endParaRPr lang="en-US" sz="4000" dirty="0"/>
          </a:p>
        </p:txBody>
      </p:sp>
      <p:sp>
        <p:nvSpPr>
          <p:cNvPr id="3" name="Content Placeholder 2"/>
          <p:cNvSpPr>
            <a:spLocks noGrp="1"/>
          </p:cNvSpPr>
          <p:nvPr>
            <p:ph idx="1"/>
          </p:nvPr>
        </p:nvSpPr>
        <p:spPr/>
        <p:txBody>
          <a:bodyPr>
            <a:normAutofit/>
          </a:bodyPr>
          <a:lstStyle/>
          <a:p>
            <a:r>
              <a:rPr lang="en-US" sz="3000" dirty="0" smtClean="0"/>
              <a:t>When someone pretends that they are you</a:t>
            </a:r>
          </a:p>
          <a:p>
            <a:pPr lvl="1"/>
            <a:r>
              <a:rPr lang="en-US" sz="2800" dirty="0" smtClean="0"/>
              <a:t>Especially serious when it involves your finances</a:t>
            </a:r>
          </a:p>
        </p:txBody>
      </p:sp>
      <p:sp>
        <p:nvSpPr>
          <p:cNvPr id="5" name="Slide Number Placeholder 4"/>
          <p:cNvSpPr>
            <a:spLocks noGrp="1"/>
          </p:cNvSpPr>
          <p:nvPr>
            <p:ph type="sldNum" sz="quarter" idx="12"/>
          </p:nvPr>
        </p:nvSpPr>
        <p:spPr/>
        <p:txBody>
          <a:bodyPr/>
          <a:lstStyle/>
          <a:p>
            <a:fld id="{CD1BE96D-5A2A-4145-927A-FC21F45C468A}" type="slidenum">
              <a:rPr lang="en-US" smtClean="0"/>
              <a:t>15</a:t>
            </a:fld>
            <a:endParaRPr lang="en-US"/>
          </a:p>
        </p:txBody>
      </p:sp>
    </p:spTree>
    <p:extLst>
      <p:ext uri="{BB962C8B-B14F-4D97-AF65-F5344CB8AC3E}">
        <p14:creationId xmlns:p14="http://schemas.microsoft.com/office/powerpoint/2010/main" val="952503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Social Media</a:t>
            </a:r>
            <a:endParaRPr lang="en-US" sz="4000" dirty="0"/>
          </a:p>
        </p:txBody>
      </p:sp>
      <p:sp>
        <p:nvSpPr>
          <p:cNvPr id="3" name="Content Placeholder 2"/>
          <p:cNvSpPr>
            <a:spLocks noGrp="1"/>
          </p:cNvSpPr>
          <p:nvPr>
            <p:ph idx="1"/>
          </p:nvPr>
        </p:nvSpPr>
        <p:spPr/>
        <p:txBody>
          <a:bodyPr>
            <a:normAutofit/>
          </a:bodyPr>
          <a:lstStyle/>
          <a:p>
            <a:r>
              <a:rPr lang="en-US" sz="3000" dirty="0" smtClean="0"/>
              <a:t>Purpose – to connect people who have common interests</a:t>
            </a:r>
          </a:p>
          <a:p>
            <a:r>
              <a:rPr lang="en-US" sz="3000" dirty="0" smtClean="0"/>
              <a:t>Assumptions</a:t>
            </a:r>
          </a:p>
          <a:p>
            <a:pPr lvl="1"/>
            <a:r>
              <a:rPr lang="en-US" sz="2800" dirty="0" smtClean="0"/>
              <a:t>You can trust everyone</a:t>
            </a:r>
          </a:p>
          <a:p>
            <a:pPr lvl="1"/>
            <a:r>
              <a:rPr lang="en-US" sz="2800" dirty="0" smtClean="0"/>
              <a:t>There are no guarantees that links are free from malware</a:t>
            </a:r>
          </a:p>
          <a:p>
            <a:pPr lvl="1"/>
            <a:r>
              <a:rPr lang="en-US" sz="2800" dirty="0" smtClean="0"/>
              <a:t>It’s difficult to un-post something</a:t>
            </a:r>
          </a:p>
        </p:txBody>
      </p:sp>
      <p:sp>
        <p:nvSpPr>
          <p:cNvPr id="5" name="Slide Number Placeholder 4"/>
          <p:cNvSpPr>
            <a:spLocks noGrp="1"/>
          </p:cNvSpPr>
          <p:nvPr>
            <p:ph type="sldNum" sz="quarter" idx="12"/>
          </p:nvPr>
        </p:nvSpPr>
        <p:spPr/>
        <p:txBody>
          <a:bodyPr/>
          <a:lstStyle/>
          <a:p>
            <a:fld id="{CD1BE96D-5A2A-4145-927A-FC21F45C468A}" type="slidenum">
              <a:rPr lang="en-US" smtClean="0"/>
              <a:t>16</a:t>
            </a:fld>
            <a:endParaRPr lang="en-US"/>
          </a:p>
        </p:txBody>
      </p:sp>
    </p:spTree>
    <p:extLst>
      <p:ext uri="{BB962C8B-B14F-4D97-AF65-F5344CB8AC3E}">
        <p14:creationId xmlns:p14="http://schemas.microsoft.com/office/powerpoint/2010/main" val="3640521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Controlling social media</a:t>
            </a:r>
            <a:endParaRPr lang="en-US" sz="4000" dirty="0"/>
          </a:p>
        </p:txBody>
      </p:sp>
      <p:sp>
        <p:nvSpPr>
          <p:cNvPr id="3" name="Content Placeholder 2"/>
          <p:cNvSpPr>
            <a:spLocks noGrp="1"/>
          </p:cNvSpPr>
          <p:nvPr>
            <p:ph idx="1"/>
          </p:nvPr>
        </p:nvSpPr>
        <p:spPr/>
        <p:txBody>
          <a:bodyPr>
            <a:normAutofit lnSpcReduction="10000"/>
          </a:bodyPr>
          <a:lstStyle/>
          <a:p>
            <a:r>
              <a:rPr lang="en-US" sz="3000" dirty="0" smtClean="0"/>
              <a:t>Know your friends</a:t>
            </a:r>
          </a:p>
          <a:p>
            <a:pPr lvl="1"/>
            <a:r>
              <a:rPr lang="en-US" sz="2800" dirty="0"/>
              <a:t>Be selective.  Especially if you are sharing private information</a:t>
            </a:r>
          </a:p>
          <a:p>
            <a:pPr lvl="1"/>
            <a:r>
              <a:rPr lang="en-US" sz="2800" dirty="0"/>
              <a:t>Remove people from your network that you don’t </a:t>
            </a:r>
            <a:r>
              <a:rPr lang="en-US" sz="2800" dirty="0" smtClean="0"/>
              <a:t>know</a:t>
            </a:r>
          </a:p>
          <a:p>
            <a:r>
              <a:rPr lang="en-US" sz="3000" dirty="0" smtClean="0"/>
              <a:t>Have recent updates to your operating system, security software and internet browser</a:t>
            </a:r>
          </a:p>
          <a:p>
            <a:r>
              <a:rPr lang="en-US" sz="3000" dirty="0" smtClean="0"/>
              <a:t>Monitor your privacy and security settings</a:t>
            </a:r>
            <a:endParaRPr lang="en-US" sz="30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17</a:t>
            </a:fld>
            <a:endParaRPr lang="en-US"/>
          </a:p>
        </p:txBody>
      </p:sp>
    </p:spTree>
    <p:extLst>
      <p:ext uri="{BB962C8B-B14F-4D97-AF65-F5344CB8AC3E}">
        <p14:creationId xmlns:p14="http://schemas.microsoft.com/office/powerpoint/2010/main" val="18429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Controlling social media continued</a:t>
            </a:r>
            <a:endParaRPr lang="en-US" sz="4000" dirty="0"/>
          </a:p>
        </p:txBody>
      </p:sp>
      <p:sp>
        <p:nvSpPr>
          <p:cNvPr id="3" name="Content Placeholder 2"/>
          <p:cNvSpPr>
            <a:spLocks noGrp="1"/>
          </p:cNvSpPr>
          <p:nvPr>
            <p:ph idx="1"/>
          </p:nvPr>
        </p:nvSpPr>
        <p:spPr/>
        <p:txBody>
          <a:bodyPr>
            <a:normAutofit lnSpcReduction="10000"/>
          </a:bodyPr>
          <a:lstStyle/>
          <a:p>
            <a:r>
              <a:rPr lang="en-US" sz="3000" dirty="0" smtClean="0"/>
              <a:t>Use strong passwords</a:t>
            </a:r>
          </a:p>
          <a:p>
            <a:r>
              <a:rPr lang="en-US" sz="3000" dirty="0" smtClean="0"/>
              <a:t>Use different passwords for each social media site</a:t>
            </a:r>
          </a:p>
          <a:p>
            <a:r>
              <a:rPr lang="en-US" sz="3000" dirty="0" smtClean="0"/>
              <a:t>Unfriend people – who you don’t really know or who post things that you don’t want to associate with</a:t>
            </a:r>
          </a:p>
          <a:p>
            <a:r>
              <a:rPr lang="en-US" sz="3000" dirty="0" smtClean="0"/>
              <a:t>Don’t click on links (in email or websites or posts</a:t>
            </a:r>
            <a:endParaRPr lang="en-US" sz="3000" dirty="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18</a:t>
            </a:fld>
            <a:endParaRPr lang="en-US"/>
          </a:p>
        </p:txBody>
      </p:sp>
    </p:spTree>
    <p:extLst>
      <p:ext uri="{BB962C8B-B14F-4D97-AF65-F5344CB8AC3E}">
        <p14:creationId xmlns:p14="http://schemas.microsoft.com/office/powerpoint/2010/main" val="1197794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 Review…</a:t>
            </a:r>
            <a:endParaRPr lang="en-US" sz="4000" dirty="0"/>
          </a:p>
        </p:txBody>
      </p:sp>
      <p:sp>
        <p:nvSpPr>
          <p:cNvPr id="3" name="Content Placeholder 2"/>
          <p:cNvSpPr>
            <a:spLocks noGrp="1"/>
          </p:cNvSpPr>
          <p:nvPr>
            <p:ph idx="1"/>
          </p:nvPr>
        </p:nvSpPr>
        <p:spPr>
          <a:xfrm>
            <a:off x="677334" y="1930399"/>
            <a:ext cx="9490794" cy="4476087"/>
          </a:xfrm>
        </p:spPr>
        <p:txBody>
          <a:bodyPr>
            <a:normAutofit/>
          </a:bodyPr>
          <a:lstStyle/>
          <a:p>
            <a:pPr lvl="0"/>
            <a:r>
              <a:rPr lang="en-US" sz="2800" dirty="0"/>
              <a:t>Understanding who is watching you online and the limitations of privacy</a:t>
            </a:r>
          </a:p>
          <a:p>
            <a:pPr lvl="0"/>
            <a:r>
              <a:rPr lang="en-US" sz="2800" dirty="0"/>
              <a:t>How to find out information about your device</a:t>
            </a:r>
          </a:p>
          <a:p>
            <a:pPr lvl="0"/>
            <a:r>
              <a:rPr lang="en-US" sz="2800" dirty="0"/>
              <a:t>What are cookies and how do they affect my privacy</a:t>
            </a:r>
          </a:p>
          <a:p>
            <a:pPr lvl="0"/>
            <a:r>
              <a:rPr lang="en-US" sz="2800" dirty="0"/>
              <a:t>How to be secure in Cyberspace</a:t>
            </a:r>
          </a:p>
          <a:p>
            <a:pPr lvl="0"/>
            <a:r>
              <a:rPr lang="en-US" sz="2800" dirty="0"/>
              <a:t>Best practices when sharing information online</a:t>
            </a:r>
          </a:p>
        </p:txBody>
      </p:sp>
      <p:sp>
        <p:nvSpPr>
          <p:cNvPr id="5" name="Slide Number Placeholder 4"/>
          <p:cNvSpPr>
            <a:spLocks noGrp="1"/>
          </p:cNvSpPr>
          <p:nvPr>
            <p:ph type="sldNum" sz="quarter" idx="12"/>
          </p:nvPr>
        </p:nvSpPr>
        <p:spPr/>
        <p:txBody>
          <a:bodyPr/>
          <a:lstStyle/>
          <a:p>
            <a:fld id="{CD1BE96D-5A2A-4145-927A-FC21F45C468A}" type="slidenum">
              <a:rPr lang="en-US" smtClean="0"/>
              <a:t>19</a:t>
            </a:fld>
            <a:endParaRPr lang="en-US"/>
          </a:p>
        </p:txBody>
      </p:sp>
    </p:spTree>
    <p:extLst>
      <p:ext uri="{BB962C8B-B14F-4D97-AF65-F5344CB8AC3E}">
        <p14:creationId xmlns:p14="http://schemas.microsoft.com/office/powerpoint/2010/main" val="375041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a:t>
            </a:r>
            <a:endParaRPr lang="en-US" sz="4000" dirty="0"/>
          </a:p>
        </p:txBody>
      </p:sp>
      <p:sp>
        <p:nvSpPr>
          <p:cNvPr id="3" name="Content Placeholder 2"/>
          <p:cNvSpPr>
            <a:spLocks noGrp="1"/>
          </p:cNvSpPr>
          <p:nvPr>
            <p:ph idx="1"/>
          </p:nvPr>
        </p:nvSpPr>
        <p:spPr/>
        <p:txBody>
          <a:bodyPr>
            <a:normAutofit/>
          </a:bodyPr>
          <a:lstStyle/>
          <a:p>
            <a:r>
              <a:rPr lang="en-US" sz="3200" dirty="0" smtClean="0"/>
              <a:t>It’s easy to forget that what we do in cyberspace is recorded</a:t>
            </a:r>
          </a:p>
          <a:p>
            <a:pPr lvl="1"/>
            <a:r>
              <a:rPr lang="en-US" sz="3000" dirty="0" smtClean="0"/>
              <a:t>Computers are configured to watch traffic on the internet and make reports</a:t>
            </a:r>
          </a:p>
        </p:txBody>
      </p:sp>
      <p:sp>
        <p:nvSpPr>
          <p:cNvPr id="5" name="Slide Number Placeholder 4"/>
          <p:cNvSpPr>
            <a:spLocks noGrp="1"/>
          </p:cNvSpPr>
          <p:nvPr>
            <p:ph type="sldNum" sz="quarter" idx="12"/>
          </p:nvPr>
        </p:nvSpPr>
        <p:spPr/>
        <p:txBody>
          <a:bodyPr/>
          <a:lstStyle/>
          <a:p>
            <a:fld id="{CD1BE96D-5A2A-4145-927A-FC21F45C468A}" type="slidenum">
              <a:rPr lang="en-US" smtClean="0"/>
              <a:t>2</a:t>
            </a:fld>
            <a:endParaRPr lang="en-US"/>
          </a:p>
        </p:txBody>
      </p:sp>
    </p:spTree>
    <p:extLst>
      <p:ext uri="{BB962C8B-B14F-4D97-AF65-F5344CB8AC3E}">
        <p14:creationId xmlns:p14="http://schemas.microsoft.com/office/powerpoint/2010/main" val="2838937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Who is watching your online activities</a:t>
            </a:r>
            <a:endParaRPr lang="en-US" sz="4000" dirty="0"/>
          </a:p>
        </p:txBody>
      </p:sp>
      <p:pic>
        <p:nvPicPr>
          <p:cNvPr id="4" name="Content Placeholder 3"/>
          <p:cNvPicPr>
            <a:picLocks noGrp="1" noChangeAspect="1"/>
          </p:cNvPicPr>
          <p:nvPr>
            <p:ph idx="1"/>
          </p:nvPr>
        </p:nvPicPr>
        <p:blipFill>
          <a:blip r:embed="rId3"/>
          <a:stretch>
            <a:fillRect/>
          </a:stretch>
        </p:blipFill>
        <p:spPr>
          <a:xfrm>
            <a:off x="2475000" y="2160588"/>
            <a:ext cx="5002038" cy="3881437"/>
          </a:xfrm>
          <a:prstGeom prst="rect">
            <a:avLst/>
          </a:prstGeom>
        </p:spPr>
      </p:pic>
      <p:sp>
        <p:nvSpPr>
          <p:cNvPr id="5" name="Slide Number Placeholder 4"/>
          <p:cNvSpPr>
            <a:spLocks noGrp="1"/>
          </p:cNvSpPr>
          <p:nvPr>
            <p:ph type="sldNum" sz="quarter" idx="12"/>
          </p:nvPr>
        </p:nvSpPr>
        <p:spPr/>
        <p:txBody>
          <a:bodyPr/>
          <a:lstStyle/>
          <a:p>
            <a:fld id="{CD1BE96D-5A2A-4145-927A-FC21F45C468A}" type="slidenum">
              <a:rPr lang="en-US" smtClean="0"/>
              <a:t>3</a:t>
            </a:fld>
            <a:endParaRPr lang="en-US"/>
          </a:p>
        </p:txBody>
      </p:sp>
    </p:spTree>
    <p:extLst>
      <p:ext uri="{BB962C8B-B14F-4D97-AF65-F5344CB8AC3E}">
        <p14:creationId xmlns:p14="http://schemas.microsoft.com/office/powerpoint/2010/main" val="38473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0488"/>
          </a:xfrm>
        </p:spPr>
        <p:txBody>
          <a:bodyPr>
            <a:normAutofit/>
          </a:bodyPr>
          <a:lstStyle/>
          <a:p>
            <a:r>
              <a:rPr lang="en-US" sz="4000" dirty="0" smtClean="0"/>
              <a:t>Privacy</a:t>
            </a:r>
            <a:endParaRPr lang="en-US" sz="4000" dirty="0"/>
          </a:p>
        </p:txBody>
      </p:sp>
      <p:sp>
        <p:nvSpPr>
          <p:cNvPr id="3" name="Content Placeholder 2"/>
          <p:cNvSpPr>
            <a:spLocks noGrp="1"/>
          </p:cNvSpPr>
          <p:nvPr>
            <p:ph idx="1"/>
          </p:nvPr>
        </p:nvSpPr>
        <p:spPr>
          <a:xfrm>
            <a:off x="677334" y="1480089"/>
            <a:ext cx="8596668" cy="4561274"/>
          </a:xfrm>
        </p:spPr>
        <p:txBody>
          <a:bodyPr>
            <a:normAutofit lnSpcReduction="10000"/>
          </a:bodyPr>
          <a:lstStyle/>
          <a:p>
            <a:r>
              <a:rPr lang="en-US" sz="3200" dirty="0" smtClean="0"/>
              <a:t>Freedom of Speech</a:t>
            </a:r>
          </a:p>
          <a:p>
            <a:r>
              <a:rPr lang="en-US" sz="3200" dirty="0" smtClean="0"/>
              <a:t>Limitations</a:t>
            </a:r>
          </a:p>
          <a:p>
            <a:r>
              <a:rPr lang="en-US" sz="3200" dirty="0" smtClean="0"/>
              <a:t>International</a:t>
            </a:r>
          </a:p>
          <a:p>
            <a:r>
              <a:rPr lang="en-US" sz="3200" dirty="0" smtClean="0"/>
              <a:t>Balance between </a:t>
            </a:r>
          </a:p>
          <a:p>
            <a:pPr lvl="1"/>
            <a:r>
              <a:rPr lang="en-US" sz="3000" dirty="0" smtClean="0"/>
              <a:t>Privacy</a:t>
            </a:r>
          </a:p>
          <a:p>
            <a:pPr lvl="1"/>
            <a:r>
              <a:rPr lang="en-US" sz="3000" dirty="0" smtClean="0"/>
              <a:t>Freedom of Speech</a:t>
            </a:r>
          </a:p>
          <a:p>
            <a:pPr lvl="1"/>
            <a:r>
              <a:rPr lang="en-US" sz="3000" dirty="0" smtClean="0"/>
              <a:t>National Security</a:t>
            </a:r>
          </a:p>
          <a:p>
            <a:r>
              <a:rPr lang="en-US" sz="3200" dirty="0" smtClean="0"/>
              <a:t>Anonymous</a:t>
            </a:r>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4</a:t>
            </a:fld>
            <a:endParaRPr lang="en-US"/>
          </a:p>
        </p:txBody>
      </p:sp>
    </p:spTree>
    <p:extLst>
      <p:ext uri="{BB962C8B-B14F-4D97-AF65-F5344CB8AC3E}">
        <p14:creationId xmlns:p14="http://schemas.microsoft.com/office/powerpoint/2010/main" val="2215982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Your Device</a:t>
            </a:r>
            <a:endParaRPr lang="en-US" sz="4000" dirty="0"/>
          </a:p>
        </p:txBody>
      </p:sp>
      <p:sp>
        <p:nvSpPr>
          <p:cNvPr id="3" name="Content Placeholder 2"/>
          <p:cNvSpPr>
            <a:spLocks noGrp="1"/>
          </p:cNvSpPr>
          <p:nvPr>
            <p:ph idx="1"/>
          </p:nvPr>
        </p:nvSpPr>
        <p:spPr/>
        <p:txBody>
          <a:bodyPr>
            <a:normAutofit/>
          </a:bodyPr>
          <a:lstStyle/>
          <a:p>
            <a:r>
              <a:rPr lang="en-US" sz="3200" dirty="0" smtClean="0">
                <a:hlinkClick r:id="rId3"/>
              </a:rPr>
              <a:t>www.mybrowserinfo.com</a:t>
            </a:r>
            <a:endParaRPr lang="en-US" sz="3200" dirty="0" smtClean="0"/>
          </a:p>
          <a:p>
            <a:r>
              <a:rPr lang="en-US" sz="3200" dirty="0" smtClean="0"/>
              <a:t>Information your computer gives out when you browse online</a:t>
            </a:r>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5</a:t>
            </a:fld>
            <a:endParaRPr lang="en-US"/>
          </a:p>
        </p:txBody>
      </p:sp>
    </p:spTree>
    <p:extLst>
      <p:ext uri="{BB962C8B-B14F-4D97-AF65-F5344CB8AC3E}">
        <p14:creationId xmlns:p14="http://schemas.microsoft.com/office/powerpoint/2010/main" val="4036521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Anonymizer Service</a:t>
            </a:r>
            <a:endParaRPr lang="en-US" sz="4000" dirty="0"/>
          </a:p>
        </p:txBody>
      </p:sp>
      <p:sp>
        <p:nvSpPr>
          <p:cNvPr id="3" name="Content Placeholder 2"/>
          <p:cNvSpPr>
            <a:spLocks noGrp="1"/>
          </p:cNvSpPr>
          <p:nvPr>
            <p:ph idx="1"/>
          </p:nvPr>
        </p:nvSpPr>
        <p:spPr/>
        <p:txBody>
          <a:bodyPr>
            <a:normAutofit/>
          </a:bodyPr>
          <a:lstStyle/>
          <a:p>
            <a:r>
              <a:rPr lang="en-US" sz="3000" dirty="0" smtClean="0"/>
              <a:t>Connect to their website.  They act as a switch &amp; removes your IP address so it looks like you’re somewhere else, not Madison, WI</a:t>
            </a:r>
          </a:p>
          <a:p>
            <a:r>
              <a:rPr lang="en-US" sz="3000" dirty="0" smtClean="0"/>
              <a:t>May make it look like you’re trying to hide something</a:t>
            </a:r>
          </a:p>
        </p:txBody>
      </p:sp>
      <p:sp>
        <p:nvSpPr>
          <p:cNvPr id="5" name="Slide Number Placeholder 4"/>
          <p:cNvSpPr>
            <a:spLocks noGrp="1"/>
          </p:cNvSpPr>
          <p:nvPr>
            <p:ph type="sldNum" sz="quarter" idx="12"/>
          </p:nvPr>
        </p:nvSpPr>
        <p:spPr/>
        <p:txBody>
          <a:bodyPr/>
          <a:lstStyle/>
          <a:p>
            <a:fld id="{CD1BE96D-5A2A-4145-927A-FC21F45C468A}" type="slidenum">
              <a:rPr lang="en-US" smtClean="0"/>
              <a:t>6</a:t>
            </a:fld>
            <a:endParaRPr lang="en-US"/>
          </a:p>
        </p:txBody>
      </p:sp>
    </p:spTree>
    <p:extLst>
      <p:ext uri="{BB962C8B-B14F-4D97-AF65-F5344CB8AC3E}">
        <p14:creationId xmlns:p14="http://schemas.microsoft.com/office/powerpoint/2010/main" val="1854729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Cookies</a:t>
            </a:r>
          </a:p>
        </p:txBody>
      </p:sp>
      <p:sp>
        <p:nvSpPr>
          <p:cNvPr id="3" name="Content Placeholder 2"/>
          <p:cNvSpPr>
            <a:spLocks noGrp="1"/>
          </p:cNvSpPr>
          <p:nvPr>
            <p:ph idx="1"/>
          </p:nvPr>
        </p:nvSpPr>
        <p:spPr/>
        <p:txBody>
          <a:bodyPr>
            <a:normAutofit/>
          </a:bodyPr>
          <a:lstStyle/>
          <a:p>
            <a:r>
              <a:rPr lang="en-US" sz="3000" dirty="0" smtClean="0"/>
              <a:t>Small text file stored on your computer. </a:t>
            </a:r>
          </a:p>
          <a:p>
            <a:r>
              <a:rPr lang="en-US" sz="3200" dirty="0" smtClean="0"/>
              <a:t>Placed </a:t>
            </a:r>
            <a:r>
              <a:rPr lang="en-US" sz="3200" dirty="0"/>
              <a:t>on your device by the website you are visiting when browsing the internet</a:t>
            </a:r>
          </a:p>
          <a:p>
            <a:r>
              <a:rPr lang="en-US" sz="3000" dirty="0" smtClean="0"/>
              <a:t>Convenient</a:t>
            </a:r>
          </a:p>
          <a:p>
            <a:r>
              <a:rPr lang="en-US" sz="3000" dirty="0" smtClean="0"/>
              <a:t>Sometimes help with security – bank/credit card companies</a:t>
            </a:r>
          </a:p>
        </p:txBody>
      </p:sp>
      <p:sp>
        <p:nvSpPr>
          <p:cNvPr id="5" name="Slide Number Placeholder 4"/>
          <p:cNvSpPr>
            <a:spLocks noGrp="1"/>
          </p:cNvSpPr>
          <p:nvPr>
            <p:ph type="sldNum" sz="quarter" idx="12"/>
          </p:nvPr>
        </p:nvSpPr>
        <p:spPr/>
        <p:txBody>
          <a:bodyPr/>
          <a:lstStyle/>
          <a:p>
            <a:fld id="{CD1BE96D-5A2A-4145-927A-FC21F45C468A}" type="slidenum">
              <a:rPr lang="en-US" smtClean="0"/>
              <a:t>7</a:t>
            </a:fld>
            <a:endParaRPr lang="en-US"/>
          </a:p>
        </p:txBody>
      </p:sp>
    </p:spTree>
    <p:extLst>
      <p:ext uri="{BB962C8B-B14F-4D97-AF65-F5344CB8AC3E}">
        <p14:creationId xmlns:p14="http://schemas.microsoft.com/office/powerpoint/2010/main" val="195541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Tracking Cookies</a:t>
            </a:r>
            <a:endParaRPr lang="en-US" sz="4000" dirty="0"/>
          </a:p>
        </p:txBody>
      </p:sp>
      <p:sp>
        <p:nvSpPr>
          <p:cNvPr id="3" name="Content Placeholder 2"/>
          <p:cNvSpPr>
            <a:spLocks noGrp="1"/>
          </p:cNvSpPr>
          <p:nvPr>
            <p:ph idx="1"/>
          </p:nvPr>
        </p:nvSpPr>
        <p:spPr/>
        <p:txBody>
          <a:bodyPr>
            <a:normAutofit/>
          </a:bodyPr>
          <a:lstStyle/>
          <a:p>
            <a:r>
              <a:rPr lang="en-US" sz="3000" dirty="0" smtClean="0"/>
              <a:t>Placed by a 3</a:t>
            </a:r>
            <a:r>
              <a:rPr lang="en-US" sz="3000" baseline="30000" dirty="0" smtClean="0"/>
              <a:t>rd</a:t>
            </a:r>
            <a:r>
              <a:rPr lang="en-US" sz="3000" dirty="0" smtClean="0"/>
              <a:t> party website.  </a:t>
            </a:r>
          </a:p>
          <a:p>
            <a:r>
              <a:rPr lang="en-US" sz="3000" dirty="0" smtClean="0"/>
              <a:t>Has information from pages you have visited.  </a:t>
            </a:r>
          </a:p>
          <a:p>
            <a:pPr lvl="1"/>
            <a:r>
              <a:rPr lang="en-US" sz="2800" dirty="0" smtClean="0"/>
              <a:t>If you look up a product on Amazon, you will often see it in advertisements when browsing the internet.  </a:t>
            </a:r>
          </a:p>
        </p:txBody>
      </p:sp>
      <p:sp>
        <p:nvSpPr>
          <p:cNvPr id="5" name="Slide Number Placeholder 4"/>
          <p:cNvSpPr>
            <a:spLocks noGrp="1"/>
          </p:cNvSpPr>
          <p:nvPr>
            <p:ph type="sldNum" sz="quarter" idx="12"/>
          </p:nvPr>
        </p:nvSpPr>
        <p:spPr/>
        <p:txBody>
          <a:bodyPr/>
          <a:lstStyle/>
          <a:p>
            <a:fld id="{CD1BE96D-5A2A-4145-927A-FC21F45C468A}" type="slidenum">
              <a:rPr lang="en-US" smtClean="0"/>
              <a:t>8</a:t>
            </a:fld>
            <a:endParaRPr lang="en-US"/>
          </a:p>
        </p:txBody>
      </p:sp>
    </p:spTree>
    <p:extLst>
      <p:ext uri="{BB962C8B-B14F-4D97-AF65-F5344CB8AC3E}">
        <p14:creationId xmlns:p14="http://schemas.microsoft.com/office/powerpoint/2010/main" val="2527017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Cookies – Additional Information</a:t>
            </a:r>
            <a:endParaRPr lang="en-US" sz="4000" dirty="0"/>
          </a:p>
        </p:txBody>
      </p:sp>
      <p:sp>
        <p:nvSpPr>
          <p:cNvPr id="3" name="Content Placeholder 2"/>
          <p:cNvSpPr>
            <a:spLocks noGrp="1"/>
          </p:cNvSpPr>
          <p:nvPr>
            <p:ph idx="1"/>
          </p:nvPr>
        </p:nvSpPr>
        <p:spPr/>
        <p:txBody>
          <a:bodyPr>
            <a:normAutofit/>
          </a:bodyPr>
          <a:lstStyle/>
          <a:p>
            <a:r>
              <a:rPr lang="en-US" sz="3200" dirty="0" smtClean="0">
                <a:hlinkClick r:id="rId3"/>
              </a:rPr>
              <a:t>http</a:t>
            </a:r>
            <a:r>
              <a:rPr lang="en-US" sz="3200" dirty="0">
                <a:hlinkClick r:id="rId3"/>
              </a:rPr>
              <a:t>://www.tomsguide.com/us/-</a:t>
            </a:r>
            <a:r>
              <a:rPr lang="en-US" sz="3200" dirty="0" smtClean="0">
                <a:hlinkClick r:id="rId3"/>
              </a:rPr>
              <a:t>tracking-cookie-definition,news-17506.html</a:t>
            </a:r>
            <a:endParaRPr lang="en-US" sz="3200" dirty="0" smtClean="0"/>
          </a:p>
          <a:p>
            <a:endParaRPr lang="en-US" sz="3000" dirty="0" smtClean="0"/>
          </a:p>
        </p:txBody>
      </p:sp>
      <p:sp>
        <p:nvSpPr>
          <p:cNvPr id="5" name="Slide Number Placeholder 4"/>
          <p:cNvSpPr>
            <a:spLocks noGrp="1"/>
          </p:cNvSpPr>
          <p:nvPr>
            <p:ph type="sldNum" sz="quarter" idx="12"/>
          </p:nvPr>
        </p:nvSpPr>
        <p:spPr/>
        <p:txBody>
          <a:bodyPr/>
          <a:lstStyle/>
          <a:p>
            <a:fld id="{CD1BE96D-5A2A-4145-927A-FC21F45C468A}" type="slidenum">
              <a:rPr lang="en-US" smtClean="0"/>
              <a:t>9</a:t>
            </a:fld>
            <a:endParaRPr lang="en-US"/>
          </a:p>
        </p:txBody>
      </p:sp>
    </p:spTree>
    <p:extLst>
      <p:ext uri="{BB962C8B-B14F-4D97-AF65-F5344CB8AC3E}">
        <p14:creationId xmlns:p14="http://schemas.microsoft.com/office/powerpoint/2010/main" val="831453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633</TotalTime>
  <Words>1188</Words>
  <Application>Microsoft Office PowerPoint</Application>
  <PresentationFormat>Widescreen</PresentationFormat>
  <Paragraphs>156</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Chapter – 4  Your Footprints in Cyberspace</vt:lpstr>
      <vt:lpstr>Intro</vt:lpstr>
      <vt:lpstr>Who is watching your online activities</vt:lpstr>
      <vt:lpstr>Privacy</vt:lpstr>
      <vt:lpstr>Your Device</vt:lpstr>
      <vt:lpstr>Anonymizer Service</vt:lpstr>
      <vt:lpstr>Cookies</vt:lpstr>
      <vt:lpstr>Tracking Cookies</vt:lpstr>
      <vt:lpstr>Cookies – Additional Information</vt:lpstr>
      <vt:lpstr>Issues with Cookies</vt:lpstr>
      <vt:lpstr>Tossing your Cookies</vt:lpstr>
      <vt:lpstr>What are we sharing – disclosures</vt:lpstr>
      <vt:lpstr>How are we sharing?</vt:lpstr>
      <vt:lpstr>Can we control what are we sharing?</vt:lpstr>
      <vt:lpstr>Identity Theft</vt:lpstr>
      <vt:lpstr>Social Media</vt:lpstr>
      <vt:lpstr>Controlling social media</vt:lpstr>
      <vt:lpstr>Controlling social media continued</vt:lpstr>
      <vt:lpstr>In Review…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Security Awareness</dc:title>
  <dc:creator>Nina Milbauer</dc:creator>
  <cp:lastModifiedBy>Nina Milbauer</cp:lastModifiedBy>
  <cp:revision>33</cp:revision>
  <dcterms:created xsi:type="dcterms:W3CDTF">2015-05-21T20:12:49Z</dcterms:created>
  <dcterms:modified xsi:type="dcterms:W3CDTF">2015-06-09T15:53:00Z</dcterms:modified>
</cp:coreProperties>
</file>