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64"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45" autoAdjust="0"/>
    <p:restoredTop sz="86364" autoAdjust="0"/>
  </p:normalViewPr>
  <p:slideViewPr>
    <p:cSldViewPr snapToGrid="0">
      <p:cViewPr varScale="1">
        <p:scale>
          <a:sx n="79" d="100"/>
          <a:sy n="79" d="100"/>
        </p:scale>
        <p:origin x="55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B098E-002C-4477-B819-E8FA18DAA9C9}" type="datetimeFigureOut">
              <a:rPr lang="en-US" smtClean="0"/>
              <a:t>6/9/2015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026DE-A798-435C-955E-90AB127E1C29}" type="slidenum">
              <a:rPr lang="en-US" smtClean="0"/>
              <a:t>‹#›</a:t>
            </a:fld>
            <a:endParaRPr lang="en-US"/>
          </a:p>
        </p:txBody>
      </p:sp>
    </p:spTree>
    <p:extLst>
      <p:ext uri="{BB962C8B-B14F-4D97-AF65-F5344CB8AC3E}">
        <p14:creationId xmlns:p14="http://schemas.microsoft.com/office/powerpoint/2010/main" val="168861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6026DE-A798-435C-955E-90AB127E1C29}" type="slidenum">
              <a:rPr lang="en-US" smtClean="0"/>
              <a:t>1</a:t>
            </a:fld>
            <a:endParaRPr lang="en-US"/>
          </a:p>
        </p:txBody>
      </p:sp>
    </p:spTree>
    <p:extLst>
      <p:ext uri="{BB962C8B-B14F-4D97-AF65-F5344CB8AC3E}">
        <p14:creationId xmlns:p14="http://schemas.microsoft.com/office/powerpoint/2010/main" val="78120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57</a:t>
            </a:r>
          </a:p>
          <a:p>
            <a:r>
              <a:rPr lang="en-US" dirty="0" smtClean="0"/>
              <a:t>Some say that you should never click on links.  Is this realistic?  The important thing is to</a:t>
            </a:r>
            <a:r>
              <a:rPr lang="en-US" baseline="0" dirty="0" smtClean="0"/>
              <a:t> pay attention.  Look to see if the message is trustworthy.  Hover over the links to see where they are going to take you.  If in doubt, browse to the company’s website on your own to see if you can find it yourself.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10</a:t>
            </a:fld>
            <a:endParaRPr lang="en-US"/>
          </a:p>
        </p:txBody>
      </p:sp>
    </p:spTree>
    <p:extLst>
      <p:ext uri="{BB962C8B-B14F-4D97-AF65-F5344CB8AC3E}">
        <p14:creationId xmlns:p14="http://schemas.microsoft.com/office/powerpoint/2010/main" val="403645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58</a:t>
            </a:r>
          </a:p>
          <a:p>
            <a:r>
              <a:rPr lang="en-US" dirty="0" smtClean="0"/>
              <a:t>Data</a:t>
            </a:r>
            <a:r>
              <a:rPr lang="en-US" baseline="0" dirty="0" smtClean="0"/>
              <a:t> plans are protected by the same laws that phones are.  If an app is looking at files on your device it is breaking laws that are in place for wiretapping.  If an app is looking at files on your computer from </a:t>
            </a:r>
            <a:r>
              <a:rPr lang="en-US" baseline="0" dirty="0" err="1" smtClean="0"/>
              <a:t>WiFi</a:t>
            </a:r>
            <a:r>
              <a:rPr lang="en-US" baseline="0" dirty="0" smtClean="0"/>
              <a:t> (or WLAN) it isn’t protected by law yet</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11</a:t>
            </a:fld>
            <a:endParaRPr lang="en-US"/>
          </a:p>
        </p:txBody>
      </p:sp>
    </p:spTree>
    <p:extLst>
      <p:ext uri="{BB962C8B-B14F-4D97-AF65-F5344CB8AC3E}">
        <p14:creationId xmlns:p14="http://schemas.microsoft.com/office/powerpoint/2010/main" val="328584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58</a:t>
            </a:r>
          </a:p>
          <a:p>
            <a:r>
              <a:rPr lang="en-US" dirty="0" smtClean="0"/>
              <a:t>MAC addresses are not as easy to manage – especially if you have other people who come to your home and</a:t>
            </a:r>
            <a:r>
              <a:rPr lang="en-US" baseline="0" dirty="0" smtClean="0"/>
              <a:t> use your </a:t>
            </a:r>
            <a:r>
              <a:rPr lang="en-US" baseline="0" dirty="0" err="1" smtClean="0"/>
              <a:t>WiFi</a:t>
            </a:r>
            <a:r>
              <a:rPr lang="en-US" baseline="0" dirty="0" smtClean="0"/>
              <a:t> (teenagers…)</a:t>
            </a:r>
          </a:p>
          <a:p>
            <a:r>
              <a:rPr lang="en-US" baseline="0" dirty="0" smtClean="0"/>
              <a:t>SSID – broadcasted by your router</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12</a:t>
            </a:fld>
            <a:endParaRPr lang="en-US"/>
          </a:p>
        </p:txBody>
      </p:sp>
    </p:spTree>
    <p:extLst>
      <p:ext uri="{BB962C8B-B14F-4D97-AF65-F5344CB8AC3E}">
        <p14:creationId xmlns:p14="http://schemas.microsoft.com/office/powerpoint/2010/main" val="67063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59-60</a:t>
            </a:r>
          </a:p>
          <a:p>
            <a:r>
              <a:rPr lang="en-US" dirty="0" smtClean="0"/>
              <a:t>Bluetooth hacking – </a:t>
            </a:r>
            <a:r>
              <a:rPr lang="en-US" dirty="0" err="1" smtClean="0"/>
              <a:t>bluejacking</a:t>
            </a:r>
            <a:r>
              <a:rPr lang="en-US" dirty="0" smtClean="0"/>
              <a:t>, </a:t>
            </a:r>
            <a:r>
              <a:rPr lang="en-US" dirty="0" err="1" smtClean="0"/>
              <a:t>bluesnarfing</a:t>
            </a:r>
            <a:r>
              <a:rPr lang="en-US" dirty="0" smtClean="0"/>
              <a:t>, </a:t>
            </a:r>
            <a:r>
              <a:rPr lang="en-US" dirty="0" err="1" smtClean="0"/>
              <a:t>bluebagging</a:t>
            </a:r>
            <a:r>
              <a:rPr lang="en-US" dirty="0" smtClean="0"/>
              <a:t>…</a:t>
            </a:r>
          </a:p>
        </p:txBody>
      </p:sp>
      <p:sp>
        <p:nvSpPr>
          <p:cNvPr id="4" name="Slide Number Placeholder 3"/>
          <p:cNvSpPr>
            <a:spLocks noGrp="1"/>
          </p:cNvSpPr>
          <p:nvPr>
            <p:ph type="sldNum" sz="quarter" idx="10"/>
          </p:nvPr>
        </p:nvSpPr>
        <p:spPr/>
        <p:txBody>
          <a:bodyPr/>
          <a:lstStyle/>
          <a:p>
            <a:fld id="{E06026DE-A798-435C-955E-90AB127E1C29}" type="slidenum">
              <a:rPr lang="en-US" smtClean="0"/>
              <a:t>13</a:t>
            </a:fld>
            <a:endParaRPr lang="en-US"/>
          </a:p>
        </p:txBody>
      </p:sp>
    </p:spTree>
    <p:extLst>
      <p:ext uri="{BB962C8B-B14F-4D97-AF65-F5344CB8AC3E}">
        <p14:creationId xmlns:p14="http://schemas.microsoft.com/office/powerpoint/2010/main" val="2909115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60-61</a:t>
            </a:r>
          </a:p>
          <a:p>
            <a:r>
              <a:rPr lang="en-US" dirty="0" smtClean="0"/>
              <a:t>See chapter 4 to review information </a:t>
            </a:r>
            <a:r>
              <a:rPr lang="en-US" smtClean="0"/>
              <a:t>about cookies</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14</a:t>
            </a:fld>
            <a:endParaRPr lang="en-US"/>
          </a:p>
        </p:txBody>
      </p:sp>
    </p:spTree>
    <p:extLst>
      <p:ext uri="{BB962C8B-B14F-4D97-AF65-F5344CB8AC3E}">
        <p14:creationId xmlns:p14="http://schemas.microsoft.com/office/powerpoint/2010/main" val="3865450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15</a:t>
            </a:fld>
            <a:endParaRPr lang="en-US"/>
          </a:p>
        </p:txBody>
      </p:sp>
    </p:spTree>
    <p:extLst>
      <p:ext uri="{BB962C8B-B14F-4D97-AF65-F5344CB8AC3E}">
        <p14:creationId xmlns:p14="http://schemas.microsoft.com/office/powerpoint/2010/main" val="196815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52</a:t>
            </a:r>
          </a:p>
        </p:txBody>
      </p:sp>
      <p:sp>
        <p:nvSpPr>
          <p:cNvPr id="4" name="Slide Number Placeholder 3"/>
          <p:cNvSpPr>
            <a:spLocks noGrp="1"/>
          </p:cNvSpPr>
          <p:nvPr>
            <p:ph type="sldNum" sz="quarter" idx="10"/>
          </p:nvPr>
        </p:nvSpPr>
        <p:spPr/>
        <p:txBody>
          <a:bodyPr/>
          <a:lstStyle/>
          <a:p>
            <a:fld id="{E06026DE-A798-435C-955E-90AB127E1C29}" type="slidenum">
              <a:rPr lang="en-US" smtClean="0"/>
              <a:t>2</a:t>
            </a:fld>
            <a:endParaRPr lang="en-US"/>
          </a:p>
        </p:txBody>
      </p:sp>
    </p:spTree>
    <p:extLst>
      <p:ext uri="{BB962C8B-B14F-4D97-AF65-F5344CB8AC3E}">
        <p14:creationId xmlns:p14="http://schemas.microsoft.com/office/powerpoint/2010/main" val="299325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52-53</a:t>
            </a:r>
          </a:p>
          <a:p>
            <a:r>
              <a:rPr lang="en-US" dirty="0" smtClean="0"/>
              <a:t>Some scams take</a:t>
            </a:r>
            <a:r>
              <a:rPr lang="en-US" baseline="0" dirty="0" smtClean="0"/>
              <a:t> advantage of compromised email or information that can be found on social media like a grandkid’s name</a:t>
            </a:r>
          </a:p>
          <a:p>
            <a:endParaRPr lang="en-US" baseline="0" dirty="0" smtClean="0"/>
          </a:p>
          <a:p>
            <a:r>
              <a:rPr lang="en-US" baseline="0" dirty="0" smtClean="0"/>
              <a:t>Both fill up your inbox &amp; waste your time</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3</a:t>
            </a:fld>
            <a:endParaRPr lang="en-US"/>
          </a:p>
        </p:txBody>
      </p:sp>
    </p:spTree>
    <p:extLst>
      <p:ext uri="{BB962C8B-B14F-4D97-AF65-F5344CB8AC3E}">
        <p14:creationId xmlns:p14="http://schemas.microsoft.com/office/powerpoint/2010/main" val="268927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54</a:t>
            </a:r>
          </a:p>
        </p:txBody>
      </p:sp>
      <p:sp>
        <p:nvSpPr>
          <p:cNvPr id="4" name="Slide Number Placeholder 3"/>
          <p:cNvSpPr>
            <a:spLocks noGrp="1"/>
          </p:cNvSpPr>
          <p:nvPr>
            <p:ph type="sldNum" sz="quarter" idx="10"/>
          </p:nvPr>
        </p:nvSpPr>
        <p:spPr/>
        <p:txBody>
          <a:bodyPr/>
          <a:lstStyle/>
          <a:p>
            <a:fld id="{E06026DE-A798-435C-955E-90AB127E1C29}" type="slidenum">
              <a:rPr lang="en-US" smtClean="0"/>
              <a:t>4</a:t>
            </a:fld>
            <a:endParaRPr lang="en-US"/>
          </a:p>
        </p:txBody>
      </p:sp>
    </p:spTree>
    <p:extLst>
      <p:ext uri="{BB962C8B-B14F-4D97-AF65-F5344CB8AC3E}">
        <p14:creationId xmlns:p14="http://schemas.microsoft.com/office/powerpoint/2010/main" val="3156075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54</a:t>
            </a:r>
          </a:p>
          <a:p>
            <a:r>
              <a:rPr lang="en-US" dirty="0" smtClean="0"/>
              <a:t>Sounds like FISHING – like the</a:t>
            </a:r>
            <a:r>
              <a:rPr lang="en-US" baseline="0" dirty="0" smtClean="0"/>
              <a:t> sender of the message is fishing for information from you</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5</a:t>
            </a:fld>
            <a:endParaRPr lang="en-US"/>
          </a:p>
        </p:txBody>
      </p:sp>
    </p:spTree>
    <p:extLst>
      <p:ext uri="{BB962C8B-B14F-4D97-AF65-F5344CB8AC3E}">
        <p14:creationId xmlns:p14="http://schemas.microsoft.com/office/powerpoint/2010/main" val="226145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54</a:t>
            </a:r>
          </a:p>
          <a:p>
            <a:r>
              <a:rPr lang="en-US" dirty="0" smtClean="0"/>
              <a:t>Look at the messages in my spam filter/junk box.  They are just trying to get me to click on them</a:t>
            </a:r>
          </a:p>
        </p:txBody>
      </p:sp>
      <p:sp>
        <p:nvSpPr>
          <p:cNvPr id="4" name="Slide Number Placeholder 3"/>
          <p:cNvSpPr>
            <a:spLocks noGrp="1"/>
          </p:cNvSpPr>
          <p:nvPr>
            <p:ph type="sldNum" sz="quarter" idx="10"/>
          </p:nvPr>
        </p:nvSpPr>
        <p:spPr/>
        <p:txBody>
          <a:bodyPr/>
          <a:lstStyle/>
          <a:p>
            <a:fld id="{E06026DE-A798-435C-955E-90AB127E1C29}" type="slidenum">
              <a:rPr lang="en-US" smtClean="0"/>
              <a:t>6</a:t>
            </a:fld>
            <a:endParaRPr lang="en-US"/>
          </a:p>
        </p:txBody>
      </p:sp>
    </p:spTree>
    <p:extLst>
      <p:ext uri="{BB962C8B-B14F-4D97-AF65-F5344CB8AC3E}">
        <p14:creationId xmlns:p14="http://schemas.microsoft.com/office/powerpoint/2010/main" val="55298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54</a:t>
            </a:r>
          </a:p>
          <a:p>
            <a:r>
              <a:rPr lang="en-US" dirty="0" smtClean="0"/>
              <a:t>Look at the email address circled in red that it comes from – does this</a:t>
            </a:r>
            <a:r>
              <a:rPr lang="en-US" baseline="0" dirty="0" smtClean="0"/>
              <a:t> look legitimate</a:t>
            </a:r>
          </a:p>
          <a:p>
            <a:r>
              <a:rPr lang="en-US" baseline="0" dirty="0" smtClean="0"/>
              <a:t>Look at the highlighted link “First Premier…”</a:t>
            </a:r>
          </a:p>
          <a:p>
            <a:r>
              <a:rPr lang="en-US" baseline="0" dirty="0" smtClean="0"/>
              <a:t>The yellow highlight on the bottom of the page shows the website this will go to on the internet if I click on the link (you can see it when you hover over it)  Does it look like a </a:t>
            </a:r>
            <a:r>
              <a:rPr lang="en-US" baseline="0" smtClean="0"/>
              <a:t>website name for a bank??</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7</a:t>
            </a:fld>
            <a:endParaRPr lang="en-US"/>
          </a:p>
        </p:txBody>
      </p:sp>
    </p:spTree>
    <p:extLst>
      <p:ext uri="{BB962C8B-B14F-4D97-AF65-F5344CB8AC3E}">
        <p14:creationId xmlns:p14="http://schemas.microsoft.com/office/powerpoint/2010/main" val="980360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54</a:t>
            </a:r>
          </a:p>
          <a:p>
            <a:r>
              <a:rPr lang="en-US" dirty="0" smtClean="0"/>
              <a:t>Your title, name, role</a:t>
            </a:r>
          </a:p>
          <a:p>
            <a:r>
              <a:rPr lang="en-US" dirty="0" smtClean="0"/>
              <a:t>Makes</a:t>
            </a:r>
            <a:r>
              <a:rPr lang="en-US" baseline="0" dirty="0" smtClean="0"/>
              <a:t> it seem more legitimate</a:t>
            </a:r>
          </a:p>
          <a:p>
            <a:r>
              <a:rPr lang="en-US" baseline="0" dirty="0" smtClean="0"/>
              <a:t>If in doubt, call them (not at the phone number in their email, but on the one that is printed on your card or a statement</a:t>
            </a:r>
          </a:p>
          <a:p>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8</a:t>
            </a:fld>
            <a:endParaRPr lang="en-US"/>
          </a:p>
        </p:txBody>
      </p:sp>
    </p:spTree>
    <p:extLst>
      <p:ext uri="{BB962C8B-B14F-4D97-AF65-F5344CB8AC3E}">
        <p14:creationId xmlns:p14="http://schemas.microsoft.com/office/powerpoint/2010/main" val="3610241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56</a:t>
            </a:r>
          </a:p>
          <a:p>
            <a:r>
              <a:rPr lang="en-US" dirty="0" smtClean="0"/>
              <a:t>Your</a:t>
            </a:r>
            <a:r>
              <a:rPr lang="en-US" baseline="0" dirty="0" smtClean="0"/>
              <a:t> antivirus software should be configured so that it scans attachments that you receive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9</a:t>
            </a:fld>
            <a:endParaRPr lang="en-US"/>
          </a:p>
        </p:txBody>
      </p:sp>
    </p:spTree>
    <p:extLst>
      <p:ext uri="{BB962C8B-B14F-4D97-AF65-F5344CB8AC3E}">
        <p14:creationId xmlns:p14="http://schemas.microsoft.com/office/powerpoint/2010/main" val="201952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353C25-CC3E-4C9E-BA57-8716634A2E2E}"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76896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DCDC6-32AD-4EF7-A0A2-5FE97385A56F}"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76169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48C8C-A8CC-4F81-9AD8-C963E6D792BB}"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08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9F215-13CD-46DC-AC4E-120050209AC6}"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61093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46999E-8134-4102-813C-D569E9F69E63}"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187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DA494-F017-4087-9110-248A159E91BF}"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706688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71D07-4D72-487C-9979-2A8AC4BBAD5E}"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01848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0179D3-E5ED-4117-8A9F-D21645E7F832}"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51836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2325B-5F30-40C3-B710-FDDBD61A1D7B}"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769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F8D35-AB5F-44AE-A9FF-F7E24AFC8EBF}"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7536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16D04C-8664-4CEF-86CE-38517BADAC45}" type="datetime1">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46498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814616-B773-434C-875D-DF3087671CCA}" type="datetime1">
              <a:rPr lang="en-US" smtClean="0"/>
              <a:t>6/9/2015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64215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0AB4F9-6FC0-4C3E-89A9-4D3A7950AC18}" type="datetime1">
              <a:rPr lang="en-US" smtClean="0"/>
              <a:t>6/9/2015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330989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391-AAA0-4489-809C-1EAC48DE8708}" type="datetime1">
              <a:rPr lang="en-US" smtClean="0"/>
              <a:t>6/9/2015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371318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469C7-3D56-4C31-BD37-A06AB8B027FB}" type="datetime1">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29201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E96D-5A2A-4145-927A-FC21F45C468A}" type="slidenum">
              <a:rPr lang="en-US" smtClean="0"/>
              <a:t>‹#›</a:t>
            </a:fld>
            <a:endParaRPr lang="en-US"/>
          </a:p>
        </p:txBody>
      </p:sp>
      <p:sp>
        <p:nvSpPr>
          <p:cNvPr id="5" name="Date Placeholder 4"/>
          <p:cNvSpPr>
            <a:spLocks noGrp="1"/>
          </p:cNvSpPr>
          <p:nvPr>
            <p:ph type="dt" sz="half" idx="10"/>
          </p:nvPr>
        </p:nvSpPr>
        <p:spPr/>
        <p:txBody>
          <a:bodyPr/>
          <a:lstStyle/>
          <a:p>
            <a:fld id="{7A8BBCB1-2D50-4491-A5E6-A4B08EF4E90C}" type="datetime1">
              <a:rPr lang="en-US" smtClean="0"/>
              <a:t>6/9/2015</a:t>
            </a:fld>
            <a:endParaRPr lang="en-US"/>
          </a:p>
        </p:txBody>
      </p:sp>
    </p:spTree>
    <p:extLst>
      <p:ext uri="{BB962C8B-B14F-4D97-AF65-F5344CB8AC3E}">
        <p14:creationId xmlns:p14="http://schemas.microsoft.com/office/powerpoint/2010/main" val="185569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844858-7654-45D2-8080-BC6A87B9BB3F}" type="datetime1">
              <a:rPr lang="en-US" smtClean="0"/>
              <a:t>6/9/2015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1BE96D-5A2A-4145-927A-FC21F45C468A}" type="slidenum">
              <a:rPr lang="en-US" smtClean="0"/>
              <a:t>‹#›</a:t>
            </a:fld>
            <a:endParaRPr lang="en-US"/>
          </a:p>
        </p:txBody>
      </p:sp>
    </p:spTree>
    <p:extLst>
      <p:ext uri="{BB962C8B-B14F-4D97-AF65-F5344CB8AC3E}">
        <p14:creationId xmlns:p14="http://schemas.microsoft.com/office/powerpoint/2010/main" val="4964891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214" y="1102429"/>
            <a:ext cx="9188762" cy="2911632"/>
          </a:xfrm>
        </p:spPr>
        <p:txBody>
          <a:bodyPr/>
          <a:lstStyle/>
          <a:p>
            <a:r>
              <a:rPr lang="en-US" dirty="0"/>
              <a:t>Chapter – </a:t>
            </a:r>
            <a:r>
              <a:rPr lang="en-US" dirty="0" smtClean="0"/>
              <a:t>5 </a:t>
            </a:r>
            <a:r>
              <a:rPr lang="en-US" dirty="0"/>
              <a:t/>
            </a:r>
            <a:br>
              <a:rPr lang="en-US" dirty="0"/>
            </a:br>
            <a:r>
              <a:rPr lang="en-US" dirty="0" smtClean="0"/>
              <a:t>Hygiene and the Cyber-Minefield</a:t>
            </a:r>
            <a:endParaRPr lang="en-US" dirty="0"/>
          </a:p>
        </p:txBody>
      </p:sp>
      <p:sp>
        <p:nvSpPr>
          <p:cNvPr id="5" name="Slide Number Placeholder 4"/>
          <p:cNvSpPr>
            <a:spLocks noGrp="1"/>
          </p:cNvSpPr>
          <p:nvPr>
            <p:ph type="sldNum" sz="quarter" idx="12"/>
          </p:nvPr>
        </p:nvSpPr>
        <p:spPr/>
        <p:txBody>
          <a:bodyPr/>
          <a:lstStyle/>
          <a:p>
            <a:fld id="{CD1BE96D-5A2A-4145-927A-FC21F45C468A}" type="slidenum">
              <a:rPr lang="en-US" smtClean="0"/>
              <a:t>1</a:t>
            </a:fld>
            <a:endParaRPr lang="en-US"/>
          </a:p>
        </p:txBody>
      </p:sp>
    </p:spTree>
    <p:extLst>
      <p:ext uri="{BB962C8B-B14F-4D97-AF65-F5344CB8AC3E}">
        <p14:creationId xmlns:p14="http://schemas.microsoft.com/office/powerpoint/2010/main" val="3128708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Links</a:t>
            </a:r>
            <a:endParaRPr lang="en-US" sz="4000" dirty="0"/>
          </a:p>
        </p:txBody>
      </p:sp>
      <p:sp>
        <p:nvSpPr>
          <p:cNvPr id="3" name="Content Placeholder 2"/>
          <p:cNvSpPr>
            <a:spLocks noGrp="1"/>
          </p:cNvSpPr>
          <p:nvPr>
            <p:ph idx="1"/>
          </p:nvPr>
        </p:nvSpPr>
        <p:spPr/>
        <p:txBody>
          <a:bodyPr>
            <a:normAutofit/>
          </a:bodyPr>
          <a:lstStyle/>
          <a:p>
            <a:r>
              <a:rPr lang="en-US" sz="3200" dirty="0" smtClean="0"/>
              <a:t>Look at the Phishing – actual message slide</a:t>
            </a:r>
          </a:p>
          <a:p>
            <a:r>
              <a:rPr lang="en-US" sz="3200" dirty="0" smtClean="0"/>
              <a:t>When you hover over a link with the mouse, you can see on the bottom of the webpage where that link will take you.  Always look at that before you click on it.</a:t>
            </a:r>
            <a:endParaRPr lang="en-US" sz="32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10</a:t>
            </a:fld>
            <a:endParaRPr lang="en-US"/>
          </a:p>
        </p:txBody>
      </p:sp>
    </p:spTree>
    <p:extLst>
      <p:ext uri="{BB962C8B-B14F-4D97-AF65-F5344CB8AC3E}">
        <p14:creationId xmlns:p14="http://schemas.microsoft.com/office/powerpoint/2010/main" val="1622243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Free </a:t>
            </a:r>
            <a:r>
              <a:rPr lang="en-US" sz="4000" dirty="0" err="1" smtClean="0"/>
              <a:t>WiFi</a:t>
            </a:r>
            <a:endParaRPr lang="en-US" sz="4000" dirty="0"/>
          </a:p>
        </p:txBody>
      </p:sp>
      <p:sp>
        <p:nvSpPr>
          <p:cNvPr id="3" name="Content Placeholder 2"/>
          <p:cNvSpPr>
            <a:spLocks noGrp="1"/>
          </p:cNvSpPr>
          <p:nvPr>
            <p:ph idx="1"/>
          </p:nvPr>
        </p:nvSpPr>
        <p:spPr/>
        <p:txBody>
          <a:bodyPr>
            <a:normAutofit/>
          </a:bodyPr>
          <a:lstStyle/>
          <a:p>
            <a:r>
              <a:rPr lang="en-US" sz="3200" dirty="0" smtClean="0"/>
              <a:t>Not usually encrypted – so others connected to the same network could capture your data</a:t>
            </a:r>
          </a:p>
          <a:p>
            <a:r>
              <a:rPr lang="en-US" sz="3200" dirty="0" smtClean="0"/>
              <a:t>Safer to use your “data” on mobile devices</a:t>
            </a:r>
          </a:p>
          <a:p>
            <a:r>
              <a:rPr lang="en-US" sz="3200" dirty="0" smtClean="0"/>
              <a:t>Don’t check sensitive data on </a:t>
            </a:r>
            <a:r>
              <a:rPr lang="en-US" sz="3200" dirty="0" err="1" smtClean="0"/>
              <a:t>WiFi</a:t>
            </a:r>
            <a:endParaRPr lang="en-US" sz="3200" dirty="0" smtClean="0"/>
          </a:p>
          <a:p>
            <a:pPr lvl="1"/>
            <a:r>
              <a:rPr lang="en-US" sz="3000" dirty="0" smtClean="0"/>
              <a:t>Banks, credit cards, purchasing items …</a:t>
            </a:r>
            <a:endParaRPr lang="en-US" sz="30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11</a:t>
            </a:fld>
            <a:endParaRPr lang="en-US"/>
          </a:p>
        </p:txBody>
      </p:sp>
    </p:spTree>
    <p:extLst>
      <p:ext uri="{BB962C8B-B14F-4D97-AF65-F5344CB8AC3E}">
        <p14:creationId xmlns:p14="http://schemas.microsoft.com/office/powerpoint/2010/main" val="2347016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Protecting your home/personal </a:t>
            </a:r>
            <a:r>
              <a:rPr lang="en-US" sz="4000" dirty="0" err="1" smtClean="0"/>
              <a:t>WiFi</a:t>
            </a:r>
            <a:endParaRPr lang="en-US" sz="4000" dirty="0"/>
          </a:p>
        </p:txBody>
      </p:sp>
      <p:sp>
        <p:nvSpPr>
          <p:cNvPr id="3" name="Content Placeholder 2"/>
          <p:cNvSpPr>
            <a:spLocks noGrp="1"/>
          </p:cNvSpPr>
          <p:nvPr>
            <p:ph idx="1"/>
          </p:nvPr>
        </p:nvSpPr>
        <p:spPr>
          <a:xfrm>
            <a:off x="677334" y="1356102"/>
            <a:ext cx="8596668" cy="5176434"/>
          </a:xfrm>
        </p:spPr>
        <p:txBody>
          <a:bodyPr>
            <a:normAutofit fontScale="92500" lnSpcReduction="10000"/>
          </a:bodyPr>
          <a:lstStyle/>
          <a:p>
            <a:r>
              <a:rPr lang="en-US" sz="3200" dirty="0" smtClean="0"/>
              <a:t>Works outside of most houses – (about 65 feet radius from access point)</a:t>
            </a:r>
          </a:p>
          <a:p>
            <a:r>
              <a:rPr lang="en-US" sz="3200" dirty="0" smtClean="0"/>
              <a:t>Use encryption that comes with it – configuration is usually on a sticker on the device</a:t>
            </a:r>
          </a:p>
          <a:p>
            <a:pPr lvl="1"/>
            <a:r>
              <a:rPr lang="en-US" sz="2800" dirty="0" smtClean="0"/>
              <a:t>Change the password if you are able to</a:t>
            </a:r>
          </a:p>
          <a:p>
            <a:pPr lvl="1"/>
            <a:r>
              <a:rPr lang="en-US" sz="2800" dirty="0" smtClean="0"/>
              <a:t>MAC address access list</a:t>
            </a:r>
          </a:p>
          <a:p>
            <a:pPr lvl="1"/>
            <a:r>
              <a:rPr lang="en-US" sz="2800" dirty="0" smtClean="0"/>
              <a:t>Change SSID from default (don’t use your name or address)</a:t>
            </a:r>
          </a:p>
          <a:p>
            <a:pPr lvl="1"/>
            <a:r>
              <a:rPr lang="en-US" sz="2800" dirty="0" smtClean="0"/>
              <a:t>Make sure software/firmware is up to date</a:t>
            </a:r>
          </a:p>
          <a:p>
            <a:pPr lvl="1"/>
            <a:r>
              <a:rPr lang="en-US" sz="2800" dirty="0" smtClean="0"/>
              <a:t>Use a firewall</a:t>
            </a:r>
            <a:endParaRPr lang="en-US" sz="28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12</a:t>
            </a:fld>
            <a:endParaRPr lang="en-US"/>
          </a:p>
        </p:txBody>
      </p:sp>
    </p:spTree>
    <p:extLst>
      <p:ext uri="{BB962C8B-B14F-4D97-AF65-F5344CB8AC3E}">
        <p14:creationId xmlns:p14="http://schemas.microsoft.com/office/powerpoint/2010/main" val="3094346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Bluetooth</a:t>
            </a:r>
            <a:endParaRPr lang="en-US" sz="4000" dirty="0"/>
          </a:p>
        </p:txBody>
      </p:sp>
      <p:sp>
        <p:nvSpPr>
          <p:cNvPr id="3" name="Content Placeholder 2"/>
          <p:cNvSpPr>
            <a:spLocks noGrp="1"/>
          </p:cNvSpPr>
          <p:nvPr>
            <p:ph idx="1"/>
          </p:nvPr>
        </p:nvSpPr>
        <p:spPr/>
        <p:txBody>
          <a:bodyPr>
            <a:normAutofit lnSpcReduction="10000"/>
          </a:bodyPr>
          <a:lstStyle/>
          <a:p>
            <a:r>
              <a:rPr lang="en-US" sz="3200" dirty="0" smtClean="0"/>
              <a:t>Meant for short range communication</a:t>
            </a:r>
          </a:p>
          <a:p>
            <a:pPr lvl="1"/>
            <a:r>
              <a:rPr lang="en-US" sz="2800" dirty="0" smtClean="0"/>
              <a:t>Wireless keyboard/mouse</a:t>
            </a:r>
          </a:p>
          <a:p>
            <a:pPr lvl="1"/>
            <a:r>
              <a:rPr lang="en-US" sz="2800" dirty="0" smtClean="0"/>
              <a:t>Headsets</a:t>
            </a:r>
          </a:p>
          <a:p>
            <a:r>
              <a:rPr lang="en-US" sz="3000" dirty="0" smtClean="0"/>
              <a:t>Can be hacked</a:t>
            </a:r>
          </a:p>
          <a:p>
            <a:r>
              <a:rPr lang="en-US" sz="3000" dirty="0" smtClean="0"/>
              <a:t>Turn off when not using</a:t>
            </a:r>
          </a:p>
          <a:p>
            <a:r>
              <a:rPr lang="en-US" sz="3000" dirty="0" smtClean="0"/>
              <a:t>Make devices discoverable only when you need to</a:t>
            </a:r>
          </a:p>
          <a:p>
            <a:pPr lvl="1"/>
            <a:endParaRPr lang="en-US" sz="28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13</a:t>
            </a:fld>
            <a:endParaRPr lang="en-US"/>
          </a:p>
        </p:txBody>
      </p:sp>
    </p:spTree>
    <p:extLst>
      <p:ext uri="{BB962C8B-B14F-4D97-AF65-F5344CB8AC3E}">
        <p14:creationId xmlns:p14="http://schemas.microsoft.com/office/powerpoint/2010/main" val="3114095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Logout when you leave</a:t>
            </a:r>
            <a:endParaRPr lang="en-US" sz="4000" dirty="0"/>
          </a:p>
        </p:txBody>
      </p:sp>
      <p:sp>
        <p:nvSpPr>
          <p:cNvPr id="3" name="Content Placeholder 2"/>
          <p:cNvSpPr>
            <a:spLocks noGrp="1"/>
          </p:cNvSpPr>
          <p:nvPr>
            <p:ph idx="1"/>
          </p:nvPr>
        </p:nvSpPr>
        <p:spPr>
          <a:xfrm>
            <a:off x="677334" y="1495587"/>
            <a:ext cx="8596668" cy="4843220"/>
          </a:xfrm>
        </p:spPr>
        <p:txBody>
          <a:bodyPr>
            <a:normAutofit/>
          </a:bodyPr>
          <a:lstStyle/>
          <a:p>
            <a:r>
              <a:rPr lang="en-US" sz="3200" dirty="0" smtClean="0"/>
              <a:t>Logout when you are not on your device. </a:t>
            </a:r>
          </a:p>
          <a:p>
            <a:pPr lvl="1"/>
            <a:r>
              <a:rPr lang="en-US" sz="3000" dirty="0" smtClean="0"/>
              <a:t>Keeps people from looking at your information if you leave your device unattended</a:t>
            </a:r>
          </a:p>
          <a:p>
            <a:r>
              <a:rPr lang="en-US" sz="3200" dirty="0" smtClean="0"/>
              <a:t>Websites use tracking cookies to monitor what you browse and bring in ads into social media</a:t>
            </a:r>
          </a:p>
          <a:p>
            <a:pPr lvl="1"/>
            <a:r>
              <a:rPr lang="en-US" sz="3000" dirty="0" smtClean="0"/>
              <a:t>Have you ever had a book that you looked up in amazon show up in </a:t>
            </a:r>
            <a:r>
              <a:rPr lang="en-US" sz="3000" dirty="0" err="1" smtClean="0"/>
              <a:t>facebook</a:t>
            </a:r>
            <a:r>
              <a:rPr lang="en-US" sz="3000" dirty="0" smtClean="0"/>
              <a:t> </a:t>
            </a:r>
            <a:endParaRPr lang="en-US" sz="2800" dirty="0" smtClean="0"/>
          </a:p>
          <a:p>
            <a:pPr lvl="1"/>
            <a:endParaRPr lang="en-US" sz="28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14</a:t>
            </a:fld>
            <a:endParaRPr lang="en-US"/>
          </a:p>
        </p:txBody>
      </p:sp>
    </p:spTree>
    <p:extLst>
      <p:ext uri="{BB962C8B-B14F-4D97-AF65-F5344CB8AC3E}">
        <p14:creationId xmlns:p14="http://schemas.microsoft.com/office/powerpoint/2010/main" val="1039748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 Review…</a:t>
            </a:r>
            <a:endParaRPr lang="en-US" sz="4000" dirty="0"/>
          </a:p>
        </p:txBody>
      </p:sp>
      <p:sp>
        <p:nvSpPr>
          <p:cNvPr id="3" name="Content Placeholder 2"/>
          <p:cNvSpPr>
            <a:spLocks noGrp="1"/>
          </p:cNvSpPr>
          <p:nvPr>
            <p:ph idx="1"/>
          </p:nvPr>
        </p:nvSpPr>
        <p:spPr>
          <a:xfrm>
            <a:off x="677334" y="1780031"/>
            <a:ext cx="8844618" cy="4626455"/>
          </a:xfrm>
        </p:spPr>
        <p:txBody>
          <a:bodyPr>
            <a:normAutofit/>
          </a:bodyPr>
          <a:lstStyle/>
          <a:p>
            <a:pPr lvl="0"/>
            <a:r>
              <a:rPr lang="en-US" sz="2800" dirty="0"/>
              <a:t>What is Spam, how does it affect me, how can I manage Spam?</a:t>
            </a:r>
          </a:p>
          <a:p>
            <a:pPr lvl="0"/>
            <a:r>
              <a:rPr lang="en-US" sz="2800" dirty="0"/>
              <a:t>What is Phishing?</a:t>
            </a:r>
          </a:p>
          <a:p>
            <a:pPr lvl="0"/>
            <a:r>
              <a:rPr lang="en-US" sz="2800" dirty="0"/>
              <a:t>How can I protect my data when using free </a:t>
            </a:r>
            <a:r>
              <a:rPr lang="en-US" sz="2800" dirty="0" err="1"/>
              <a:t>WiFi</a:t>
            </a:r>
            <a:r>
              <a:rPr lang="en-US" sz="2800" dirty="0"/>
              <a:t>, Personal </a:t>
            </a:r>
            <a:r>
              <a:rPr lang="en-US" sz="2800" dirty="0" err="1"/>
              <a:t>WiFi</a:t>
            </a:r>
            <a:r>
              <a:rPr lang="en-US" sz="2800" dirty="0"/>
              <a:t>,  and Bluetooth?</a:t>
            </a:r>
          </a:p>
          <a:p>
            <a:pPr lvl="0"/>
            <a:r>
              <a:rPr lang="en-US" sz="2800" dirty="0"/>
              <a:t>Why it’s important to </a:t>
            </a:r>
            <a:r>
              <a:rPr lang="en-US" sz="2800" dirty="0" smtClean="0"/>
              <a:t>logout.</a:t>
            </a:r>
            <a:endParaRPr lang="en-US" sz="2800" dirty="0"/>
          </a:p>
        </p:txBody>
      </p:sp>
      <p:sp>
        <p:nvSpPr>
          <p:cNvPr id="5" name="Slide Number Placeholder 4"/>
          <p:cNvSpPr>
            <a:spLocks noGrp="1"/>
          </p:cNvSpPr>
          <p:nvPr>
            <p:ph type="sldNum" sz="quarter" idx="12"/>
          </p:nvPr>
        </p:nvSpPr>
        <p:spPr/>
        <p:txBody>
          <a:bodyPr/>
          <a:lstStyle/>
          <a:p>
            <a:fld id="{CD1BE96D-5A2A-4145-927A-FC21F45C468A}" type="slidenum">
              <a:rPr lang="en-US" smtClean="0"/>
              <a:t>15</a:t>
            </a:fld>
            <a:endParaRPr lang="en-US"/>
          </a:p>
        </p:txBody>
      </p:sp>
    </p:spTree>
    <p:extLst>
      <p:ext uri="{BB962C8B-B14F-4D97-AF65-F5344CB8AC3E}">
        <p14:creationId xmlns:p14="http://schemas.microsoft.com/office/powerpoint/2010/main" val="2439742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a:t>
            </a:r>
            <a:endParaRPr lang="en-US" sz="4000" dirty="0"/>
          </a:p>
        </p:txBody>
      </p:sp>
      <p:sp>
        <p:nvSpPr>
          <p:cNvPr id="3" name="Content Placeholder 2"/>
          <p:cNvSpPr>
            <a:spLocks noGrp="1"/>
          </p:cNvSpPr>
          <p:nvPr>
            <p:ph idx="1"/>
          </p:nvPr>
        </p:nvSpPr>
        <p:spPr/>
        <p:txBody>
          <a:bodyPr>
            <a:normAutofit/>
          </a:bodyPr>
          <a:lstStyle/>
          <a:p>
            <a:r>
              <a:rPr lang="en-US" sz="3200" dirty="0" smtClean="0"/>
              <a:t>Be careful when browsing the internet</a:t>
            </a:r>
          </a:p>
          <a:p>
            <a:r>
              <a:rPr lang="en-US" sz="3200" dirty="0" smtClean="0"/>
              <a:t>There are not a lot of laws that protect us</a:t>
            </a:r>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2</a:t>
            </a:fld>
            <a:endParaRPr lang="en-US"/>
          </a:p>
        </p:txBody>
      </p:sp>
    </p:spTree>
    <p:extLst>
      <p:ext uri="{BB962C8B-B14F-4D97-AF65-F5344CB8AC3E}">
        <p14:creationId xmlns:p14="http://schemas.microsoft.com/office/powerpoint/2010/main" val="2838937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Spam and Scams</a:t>
            </a:r>
            <a:endParaRPr lang="en-US" sz="4000" dirty="0"/>
          </a:p>
        </p:txBody>
      </p:sp>
      <p:sp>
        <p:nvSpPr>
          <p:cNvPr id="3" name="Content Placeholder 2"/>
          <p:cNvSpPr>
            <a:spLocks noGrp="1"/>
          </p:cNvSpPr>
          <p:nvPr>
            <p:ph idx="1"/>
          </p:nvPr>
        </p:nvSpPr>
        <p:spPr/>
        <p:txBody>
          <a:bodyPr>
            <a:normAutofit/>
          </a:bodyPr>
          <a:lstStyle/>
          <a:p>
            <a:r>
              <a:rPr lang="en-US" sz="3200" dirty="0" smtClean="0"/>
              <a:t>Spam - Email that you don’t ask for</a:t>
            </a:r>
          </a:p>
          <a:p>
            <a:endParaRPr lang="en-US" sz="3200" dirty="0"/>
          </a:p>
          <a:p>
            <a:r>
              <a:rPr lang="en-US" sz="3200" dirty="0" smtClean="0"/>
              <a:t>Scams – trick messages sent to take advantage of our human nature and willingness to help others</a:t>
            </a:r>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3</a:t>
            </a:fld>
            <a:endParaRPr lang="en-US"/>
          </a:p>
        </p:txBody>
      </p:sp>
    </p:spTree>
    <p:extLst>
      <p:ext uri="{BB962C8B-B14F-4D97-AF65-F5344CB8AC3E}">
        <p14:creationId xmlns:p14="http://schemas.microsoft.com/office/powerpoint/2010/main" val="3982430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Spam Filter</a:t>
            </a:r>
            <a:endParaRPr lang="en-US" sz="4000" dirty="0"/>
          </a:p>
        </p:txBody>
      </p:sp>
      <p:sp>
        <p:nvSpPr>
          <p:cNvPr id="3" name="Content Placeholder 2"/>
          <p:cNvSpPr>
            <a:spLocks noGrp="1"/>
          </p:cNvSpPr>
          <p:nvPr>
            <p:ph idx="1"/>
          </p:nvPr>
        </p:nvSpPr>
        <p:spPr/>
        <p:txBody>
          <a:bodyPr>
            <a:normAutofit/>
          </a:bodyPr>
          <a:lstStyle/>
          <a:p>
            <a:r>
              <a:rPr lang="en-US" sz="3200" dirty="0" smtClean="0"/>
              <a:t>Block out email messages that the system considers to be spam or junk</a:t>
            </a:r>
          </a:p>
          <a:p>
            <a:r>
              <a:rPr lang="en-US" sz="3200" dirty="0" smtClean="0"/>
              <a:t>Don’t reply to spam</a:t>
            </a:r>
          </a:p>
          <a:p>
            <a:r>
              <a:rPr lang="en-US" sz="3200" dirty="0" smtClean="0"/>
              <a:t>Don’t click “remove yourself”</a:t>
            </a:r>
          </a:p>
          <a:p>
            <a:r>
              <a:rPr lang="en-US" sz="3200" dirty="0" smtClean="0"/>
              <a:t>Don’t give money</a:t>
            </a:r>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4</a:t>
            </a:fld>
            <a:endParaRPr lang="en-US"/>
          </a:p>
        </p:txBody>
      </p:sp>
    </p:spTree>
    <p:extLst>
      <p:ext uri="{BB962C8B-B14F-4D97-AF65-F5344CB8AC3E}">
        <p14:creationId xmlns:p14="http://schemas.microsoft.com/office/powerpoint/2010/main" val="33956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Phishing</a:t>
            </a:r>
            <a:endParaRPr lang="en-US" sz="4000" dirty="0"/>
          </a:p>
        </p:txBody>
      </p:sp>
      <p:sp>
        <p:nvSpPr>
          <p:cNvPr id="3" name="Content Placeholder 2"/>
          <p:cNvSpPr>
            <a:spLocks noGrp="1"/>
          </p:cNvSpPr>
          <p:nvPr>
            <p:ph idx="1"/>
          </p:nvPr>
        </p:nvSpPr>
        <p:spPr/>
        <p:txBody>
          <a:bodyPr>
            <a:normAutofit lnSpcReduction="10000"/>
          </a:bodyPr>
          <a:lstStyle/>
          <a:p>
            <a:r>
              <a:rPr lang="en-US" sz="3200" dirty="0" smtClean="0"/>
              <a:t>An attempt to get your personal/confidential information by pretending to be someone/something you trust</a:t>
            </a:r>
          </a:p>
          <a:p>
            <a:r>
              <a:rPr lang="en-US" sz="3200" dirty="0" smtClean="0"/>
              <a:t>Looks like legitimate credit card company that you do business with</a:t>
            </a:r>
          </a:p>
          <a:p>
            <a:r>
              <a:rPr lang="en-US" sz="3200" dirty="0" smtClean="0"/>
              <a:t>Try to get you to type in your personal login information</a:t>
            </a:r>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5</a:t>
            </a:fld>
            <a:endParaRPr lang="en-US"/>
          </a:p>
        </p:txBody>
      </p:sp>
    </p:spTree>
    <p:extLst>
      <p:ext uri="{BB962C8B-B14F-4D97-AF65-F5344CB8AC3E}">
        <p14:creationId xmlns:p14="http://schemas.microsoft.com/office/powerpoint/2010/main" val="72983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Phishing-spam filter or junk mailbox</a:t>
            </a:r>
            <a:endParaRPr lang="en-US" sz="4000" dirty="0"/>
          </a:p>
        </p:txBody>
      </p:sp>
      <p:pic>
        <p:nvPicPr>
          <p:cNvPr id="4" name="Content Placeholder 3"/>
          <p:cNvPicPr>
            <a:picLocks noGrp="1" noChangeAspect="1"/>
          </p:cNvPicPr>
          <p:nvPr>
            <p:ph idx="1"/>
          </p:nvPr>
        </p:nvPicPr>
        <p:blipFill>
          <a:blip r:embed="rId3"/>
          <a:stretch>
            <a:fillRect/>
          </a:stretch>
        </p:blipFill>
        <p:spPr>
          <a:xfrm>
            <a:off x="732107" y="1608003"/>
            <a:ext cx="8596312" cy="1421994"/>
          </a:xfrm>
          <a:prstGeom prst="rect">
            <a:avLst/>
          </a:prstGeom>
        </p:spPr>
      </p:pic>
      <p:sp>
        <p:nvSpPr>
          <p:cNvPr id="5" name="Slide Number Placeholder 4"/>
          <p:cNvSpPr>
            <a:spLocks noGrp="1"/>
          </p:cNvSpPr>
          <p:nvPr>
            <p:ph type="sldNum" sz="quarter" idx="12"/>
          </p:nvPr>
        </p:nvSpPr>
        <p:spPr/>
        <p:txBody>
          <a:bodyPr/>
          <a:lstStyle/>
          <a:p>
            <a:fld id="{CD1BE96D-5A2A-4145-927A-FC21F45C468A}" type="slidenum">
              <a:rPr lang="en-US" smtClean="0"/>
              <a:t>6</a:t>
            </a:fld>
            <a:endParaRPr lang="en-US"/>
          </a:p>
        </p:txBody>
      </p:sp>
    </p:spTree>
    <p:extLst>
      <p:ext uri="{BB962C8B-B14F-4D97-AF65-F5344CB8AC3E}">
        <p14:creationId xmlns:p14="http://schemas.microsoft.com/office/powerpoint/2010/main" val="872962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Phishing – actual message</a:t>
            </a:r>
            <a:endParaRPr lang="en-US" sz="4000" dirty="0"/>
          </a:p>
        </p:txBody>
      </p:sp>
      <p:sp>
        <p:nvSpPr>
          <p:cNvPr id="5" name="Slide Number Placeholder 4"/>
          <p:cNvSpPr>
            <a:spLocks noGrp="1"/>
          </p:cNvSpPr>
          <p:nvPr>
            <p:ph type="sldNum" sz="quarter" idx="12"/>
          </p:nvPr>
        </p:nvSpPr>
        <p:spPr/>
        <p:txBody>
          <a:bodyPr/>
          <a:lstStyle/>
          <a:p>
            <a:fld id="{CD1BE96D-5A2A-4145-927A-FC21F45C468A}" type="slidenum">
              <a:rPr lang="en-US" smtClean="0"/>
              <a:t>7</a:t>
            </a:fld>
            <a:endParaRPr lang="en-US"/>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677334" y="1551622"/>
            <a:ext cx="8405706" cy="4922478"/>
          </a:xfrm>
          <a:prstGeom prst="rect">
            <a:avLst/>
          </a:prstGeom>
        </p:spPr>
      </p:pic>
    </p:spTree>
    <p:extLst>
      <p:ext uri="{BB962C8B-B14F-4D97-AF65-F5344CB8AC3E}">
        <p14:creationId xmlns:p14="http://schemas.microsoft.com/office/powerpoint/2010/main" val="164927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Spear-Phishing</a:t>
            </a:r>
            <a:endParaRPr lang="en-US" sz="4000" dirty="0"/>
          </a:p>
        </p:txBody>
      </p:sp>
      <p:sp>
        <p:nvSpPr>
          <p:cNvPr id="3" name="Content Placeholder 2"/>
          <p:cNvSpPr>
            <a:spLocks noGrp="1"/>
          </p:cNvSpPr>
          <p:nvPr>
            <p:ph idx="1"/>
          </p:nvPr>
        </p:nvSpPr>
        <p:spPr/>
        <p:txBody>
          <a:bodyPr>
            <a:normAutofit/>
          </a:bodyPr>
          <a:lstStyle/>
          <a:p>
            <a:r>
              <a:rPr lang="en-US" sz="3200" dirty="0" smtClean="0"/>
              <a:t>This is a targeted phishing attack that has personal information in it.  </a:t>
            </a:r>
          </a:p>
          <a:p>
            <a:r>
              <a:rPr lang="en-US" sz="3200" dirty="0" smtClean="0"/>
              <a:t>The information is usually obtained through social media or corporate websites</a:t>
            </a:r>
          </a:p>
          <a:p>
            <a:r>
              <a:rPr lang="en-US" sz="3200" dirty="0"/>
              <a:t>REMEMBER – most legitimate businesses will not send messages that encourage you to go online for transactions</a:t>
            </a:r>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8</a:t>
            </a:fld>
            <a:endParaRPr lang="en-US"/>
          </a:p>
        </p:txBody>
      </p:sp>
    </p:spTree>
    <p:extLst>
      <p:ext uri="{BB962C8B-B14F-4D97-AF65-F5344CB8AC3E}">
        <p14:creationId xmlns:p14="http://schemas.microsoft.com/office/powerpoint/2010/main" val="1174183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Attachments</a:t>
            </a:r>
            <a:endParaRPr lang="en-US" sz="4000" dirty="0"/>
          </a:p>
        </p:txBody>
      </p:sp>
      <p:sp>
        <p:nvSpPr>
          <p:cNvPr id="3" name="Content Placeholder 2"/>
          <p:cNvSpPr>
            <a:spLocks noGrp="1"/>
          </p:cNvSpPr>
          <p:nvPr>
            <p:ph idx="1"/>
          </p:nvPr>
        </p:nvSpPr>
        <p:spPr>
          <a:xfrm>
            <a:off x="677334" y="1410347"/>
            <a:ext cx="8596668" cy="4631016"/>
          </a:xfrm>
        </p:spPr>
        <p:txBody>
          <a:bodyPr>
            <a:normAutofit/>
          </a:bodyPr>
          <a:lstStyle/>
          <a:p>
            <a:r>
              <a:rPr lang="en-US" sz="3200" dirty="0" smtClean="0"/>
              <a:t>File that is sent along with an email</a:t>
            </a:r>
          </a:p>
          <a:p>
            <a:r>
              <a:rPr lang="en-US" sz="3200" dirty="0" smtClean="0"/>
              <a:t>Caution – opening some can cause code to run on your computer that can infect it</a:t>
            </a:r>
          </a:p>
          <a:p>
            <a:r>
              <a:rPr lang="en-US" sz="3200" dirty="0" smtClean="0"/>
              <a:t>Potential dangerous file types</a:t>
            </a:r>
          </a:p>
          <a:p>
            <a:pPr lvl="1"/>
            <a:r>
              <a:rPr lang="en-US" sz="3000" dirty="0" smtClean="0"/>
              <a:t>.exe, .com, .bat, .</a:t>
            </a:r>
            <a:r>
              <a:rPr lang="en-US" sz="3000" dirty="0" err="1" smtClean="0"/>
              <a:t>cmd</a:t>
            </a:r>
            <a:r>
              <a:rPr lang="en-US" sz="3000" dirty="0" smtClean="0"/>
              <a:t>, .</a:t>
            </a:r>
            <a:r>
              <a:rPr lang="en-US" sz="3000" dirty="0" err="1" smtClean="0"/>
              <a:t>lnk</a:t>
            </a:r>
            <a:r>
              <a:rPr lang="en-US" sz="3000" dirty="0" smtClean="0"/>
              <a:t>, .</a:t>
            </a:r>
            <a:r>
              <a:rPr lang="en-US" sz="3000" dirty="0" err="1" smtClean="0"/>
              <a:t>vbe</a:t>
            </a:r>
            <a:r>
              <a:rPr lang="en-US" sz="3000" dirty="0" smtClean="0"/>
              <a:t>, .</a:t>
            </a:r>
            <a:r>
              <a:rPr lang="en-US" sz="3000" dirty="0" err="1" smtClean="0"/>
              <a:t>vbs</a:t>
            </a:r>
            <a:r>
              <a:rPr lang="en-US" sz="3000" dirty="0" smtClean="0"/>
              <a:t>, .jar, .zip …</a:t>
            </a:r>
          </a:p>
          <a:p>
            <a:pPr lvl="1"/>
            <a:r>
              <a:rPr lang="en-US" sz="3000" dirty="0" smtClean="0"/>
              <a:t>If you’re not expecting an attachment, contact the sender to see if it is legitimate</a:t>
            </a:r>
            <a:endParaRPr lang="en-US" sz="30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9</a:t>
            </a:fld>
            <a:endParaRPr lang="en-US"/>
          </a:p>
        </p:txBody>
      </p:sp>
    </p:spTree>
    <p:extLst>
      <p:ext uri="{BB962C8B-B14F-4D97-AF65-F5344CB8AC3E}">
        <p14:creationId xmlns:p14="http://schemas.microsoft.com/office/powerpoint/2010/main" val="3867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892</TotalTime>
  <Words>940</Words>
  <Application>Microsoft Office PowerPoint</Application>
  <PresentationFormat>Widescreen</PresentationFormat>
  <Paragraphs>124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Chapter – 5  Hygiene and the Cyber-Minefield</vt:lpstr>
      <vt:lpstr>Intro</vt:lpstr>
      <vt:lpstr>Spam and Scams</vt:lpstr>
      <vt:lpstr>Spam Filter</vt:lpstr>
      <vt:lpstr>Phishing</vt:lpstr>
      <vt:lpstr>Phishing-spam filter or junk mailbox</vt:lpstr>
      <vt:lpstr>Phishing – actual message</vt:lpstr>
      <vt:lpstr>Spear-Phishing</vt:lpstr>
      <vt:lpstr>Attachments</vt:lpstr>
      <vt:lpstr>Links</vt:lpstr>
      <vt:lpstr>Free WiFi</vt:lpstr>
      <vt:lpstr>Protecting your home/personal WiFi</vt:lpstr>
      <vt:lpstr>Bluetooth</vt:lpstr>
      <vt:lpstr>Logout when you leave</vt:lpstr>
      <vt:lpstr>In Review…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Security Awareness</dc:title>
  <dc:creator>Nina Milbauer</dc:creator>
  <cp:lastModifiedBy>Nina Milbauer</cp:lastModifiedBy>
  <cp:revision>61</cp:revision>
  <dcterms:created xsi:type="dcterms:W3CDTF">2015-05-21T20:12:49Z</dcterms:created>
  <dcterms:modified xsi:type="dcterms:W3CDTF">2015-06-09T15:54:02Z</dcterms:modified>
</cp:coreProperties>
</file>