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4" r:id="rId5"/>
    <p:sldId id="265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D7D"/>
    <a:srgbClr val="C1E5F5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>
        <p:scale>
          <a:sx n="125" d="100"/>
          <a:sy n="125" d="100"/>
        </p:scale>
        <p:origin x="-1008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  <p:pic>
        <p:nvPicPr>
          <p:cNvPr id="24" name="Grafik 23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3B0DBD2F-EBCB-2DEF-8A9F-E0959DB4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84915" r="15001" b="567"/>
          <a:stretch>
            <a:fillRect/>
          </a:stretch>
        </p:blipFill>
        <p:spPr>
          <a:xfrm>
            <a:off x="7395000" y="4102470"/>
            <a:ext cx="1369602" cy="284077"/>
          </a:xfrm>
          <a:custGeom>
            <a:avLst/>
            <a:gdLst>
              <a:gd name="connsiteX0" fmla="*/ 0 w 1369602"/>
              <a:gd name="connsiteY0" fmla="*/ 0 h 284077"/>
              <a:gd name="connsiteX1" fmla="*/ 141636 w 1369602"/>
              <a:gd name="connsiteY1" fmla="*/ 116859 h 284077"/>
              <a:gd name="connsiteX2" fmla="*/ 684801 w 1369602"/>
              <a:gd name="connsiteY2" fmla="*/ 282773 h 284077"/>
              <a:gd name="connsiteX3" fmla="*/ 1227966 w 1369602"/>
              <a:gd name="connsiteY3" fmla="*/ 116859 h 284077"/>
              <a:gd name="connsiteX4" fmla="*/ 1369602 w 1369602"/>
              <a:gd name="connsiteY4" fmla="*/ 0 h 284077"/>
              <a:gd name="connsiteX5" fmla="*/ 1369071 w 1369602"/>
              <a:gd name="connsiteY5" fmla="*/ 643 h 284077"/>
              <a:gd name="connsiteX6" fmla="*/ 684801 w 1369602"/>
              <a:gd name="connsiteY6" fmla="*/ 284077 h 284077"/>
              <a:gd name="connsiteX7" fmla="*/ 531 w 1369602"/>
              <a:gd name="connsiteY7" fmla="*/ 643 h 284077"/>
              <a:gd name="connsiteX8" fmla="*/ 0 w 1369602"/>
              <a:gd name="connsiteY8" fmla="*/ 0 h 28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02" h="284077">
                <a:moveTo>
                  <a:pt x="0" y="0"/>
                </a:moveTo>
                <a:lnTo>
                  <a:pt x="141636" y="116859"/>
                </a:lnTo>
                <a:cubicBezTo>
                  <a:pt x="296686" y="221609"/>
                  <a:pt x="483601" y="282773"/>
                  <a:pt x="684801" y="282773"/>
                </a:cubicBezTo>
                <a:cubicBezTo>
                  <a:pt x="886002" y="282773"/>
                  <a:pt x="1072916" y="221609"/>
                  <a:pt x="1227966" y="116859"/>
                </a:cubicBezTo>
                <a:lnTo>
                  <a:pt x="1369602" y="0"/>
                </a:lnTo>
                <a:lnTo>
                  <a:pt x="1369071" y="643"/>
                </a:lnTo>
                <a:cubicBezTo>
                  <a:pt x="1193951" y="175763"/>
                  <a:pt x="952025" y="284077"/>
                  <a:pt x="684801" y="284077"/>
                </a:cubicBezTo>
                <a:cubicBezTo>
                  <a:pt x="417577" y="284077"/>
                  <a:pt x="175651" y="175763"/>
                  <a:pt x="531" y="643"/>
                </a:cubicBez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56347DC-64A3-6E88-7C3E-39543FDF5BB8}"/>
              </a:ext>
            </a:extLst>
          </p:cNvPr>
          <p:cNvGrpSpPr/>
          <p:nvPr/>
        </p:nvGrpSpPr>
        <p:grpSpPr>
          <a:xfrm>
            <a:off x="2066806" y="2061000"/>
            <a:ext cx="2736000" cy="2736000"/>
            <a:chOff x="2066806" y="2061000"/>
            <a:chExt cx="2736000" cy="2736000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BB17BD24-9E7F-82DE-CBDC-7ABE9B4BF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18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B61A820-9523-F996-B808-DF331575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" t="519" r="543" b="634"/>
            <a:stretch>
              <a:fillRect/>
            </a:stretch>
          </p:blipFill>
          <p:spPr>
            <a:xfrm>
              <a:off x="2467102" y="2461948"/>
              <a:ext cx="1935408" cy="1934104"/>
            </a:xfrm>
            <a:custGeom>
              <a:avLst/>
              <a:gdLst>
                <a:gd name="connsiteX0" fmla="*/ 967704 w 1935408"/>
                <a:gd name="connsiteY0" fmla="*/ 0 h 1934104"/>
                <a:gd name="connsiteX1" fmla="*/ 1935408 w 1935408"/>
                <a:gd name="connsiteY1" fmla="*/ 967704 h 1934104"/>
                <a:gd name="connsiteX2" fmla="*/ 1770139 w 1935408"/>
                <a:gd name="connsiteY2" fmla="*/ 1508756 h 1934104"/>
                <a:gd name="connsiteX3" fmla="*/ 1652505 w 1935408"/>
                <a:gd name="connsiteY3" fmla="*/ 1651331 h 1934104"/>
                <a:gd name="connsiteX4" fmla="*/ 1510869 w 1935408"/>
                <a:gd name="connsiteY4" fmla="*/ 1768190 h 1934104"/>
                <a:gd name="connsiteX5" fmla="*/ 967704 w 1935408"/>
                <a:gd name="connsiteY5" fmla="*/ 1934104 h 1934104"/>
                <a:gd name="connsiteX6" fmla="*/ 424539 w 1935408"/>
                <a:gd name="connsiteY6" fmla="*/ 1768190 h 1934104"/>
                <a:gd name="connsiteX7" fmla="*/ 282903 w 1935408"/>
                <a:gd name="connsiteY7" fmla="*/ 1651331 h 1934104"/>
                <a:gd name="connsiteX8" fmla="*/ 165269 w 1935408"/>
                <a:gd name="connsiteY8" fmla="*/ 1508756 h 1934104"/>
                <a:gd name="connsiteX9" fmla="*/ 0 w 1935408"/>
                <a:gd name="connsiteY9" fmla="*/ 967704 h 1934104"/>
                <a:gd name="connsiteX10" fmla="*/ 967704 w 1935408"/>
                <a:gd name="connsiteY10" fmla="*/ 0 h 19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5408" h="1934104">
                  <a:moveTo>
                    <a:pt x="967704" y="0"/>
                  </a:moveTo>
                  <a:cubicBezTo>
                    <a:pt x="1502152" y="0"/>
                    <a:pt x="1935408" y="433256"/>
                    <a:pt x="1935408" y="967704"/>
                  </a:cubicBezTo>
                  <a:cubicBezTo>
                    <a:pt x="1935408" y="1168122"/>
                    <a:pt x="1874481" y="1354310"/>
                    <a:pt x="1770139" y="1508756"/>
                  </a:cubicBezTo>
                  <a:lnTo>
                    <a:pt x="1652505" y="1651331"/>
                  </a:lnTo>
                  <a:lnTo>
                    <a:pt x="1510869" y="1768190"/>
                  </a:lnTo>
                  <a:cubicBezTo>
                    <a:pt x="1355819" y="1872940"/>
                    <a:pt x="1168905" y="1934104"/>
                    <a:pt x="967704" y="1934104"/>
                  </a:cubicBezTo>
                  <a:cubicBezTo>
                    <a:pt x="766504" y="1934104"/>
                    <a:pt x="579589" y="1872940"/>
                    <a:pt x="424539" y="1768190"/>
                  </a:cubicBezTo>
                  <a:lnTo>
                    <a:pt x="282903" y="1651331"/>
                  </a:lnTo>
                  <a:lnTo>
                    <a:pt x="165269" y="1508756"/>
                  </a:lnTo>
                  <a:cubicBezTo>
                    <a:pt x="60927" y="1354310"/>
                    <a:pt x="0" y="1168122"/>
                    <a:pt x="0" y="967704"/>
                  </a:cubicBezTo>
                  <a:cubicBezTo>
                    <a:pt x="0" y="433256"/>
                    <a:pt x="433256" y="0"/>
                    <a:pt x="967704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111975"/>
            <a:ext cx="695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  <a:p>
            <a:pPr marL="285750" indent="-285750">
              <a:buFontTx/>
              <a:buChar char="-"/>
            </a:pPr>
            <a:r>
              <a:rPr lang="de-DE"/>
              <a:t>SplashScreen</a:t>
            </a:r>
          </a:p>
          <a:p>
            <a:pPr marL="285750" indent="-285750">
              <a:buFontTx/>
              <a:buChar char="-"/>
            </a:pPr>
            <a:r>
              <a:rPr lang="de-DE"/>
              <a:t>Einteilung</a:t>
            </a:r>
          </a:p>
          <a:p>
            <a:pPr marL="742950" lvl="1" indent="-285750">
              <a:buFontTx/>
              <a:buChar char="-"/>
            </a:pPr>
            <a:r>
              <a:rPr lang="de-DE"/>
              <a:t>Automatisch</a:t>
            </a:r>
          </a:p>
          <a:p>
            <a:pPr marL="742950" lvl="1" indent="-285750">
              <a:buFontTx/>
              <a:buChar char="-"/>
            </a:pPr>
            <a:r>
              <a:rPr lang="de-DE"/>
              <a:t>Zufällig</a:t>
            </a:r>
          </a:p>
          <a:p>
            <a:pPr marL="742950" lvl="1" indent="-285750">
              <a:buFontTx/>
              <a:buChar char="-"/>
            </a:pPr>
            <a:r>
              <a:rPr lang="de-DE"/>
              <a:t>Manuell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D0FC-1A96-D093-732A-7F22DD89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897A15-03A0-960E-F995-CF99FD6BC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C551834-748E-0D6D-A246-A841DC0DA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F1C76D66-69FC-FD10-C627-DC6100C3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BC00D1D-F836-07CD-3D70-4078E014F91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6F91408-1297-8841-E115-C693FDD0A628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B6A8AAD-18EA-9D1C-3A01-45C88CF52D8C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21E9FD4-2BDE-7821-4F20-4B96F845F439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C3D4914-55B4-A6F6-2376-54E2AEE332ED}"/>
              </a:ext>
            </a:extLst>
          </p:cNvPr>
          <p:cNvSpPr txBox="1"/>
          <p:nvPr/>
        </p:nvSpPr>
        <p:spPr>
          <a:xfrm>
            <a:off x="859964" y="1233327"/>
            <a:ext cx="2891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SQLITE Datenbank</a:t>
            </a:r>
          </a:p>
          <a:p>
            <a:pPr marL="342900" indent="-342900">
              <a:buFontTx/>
              <a:buChar char="-"/>
            </a:pPr>
            <a:r>
              <a:rPr lang="de-DE" sz="2000"/>
              <a:t>Package: sqflite</a:t>
            </a:r>
          </a:p>
          <a:p>
            <a:pPr marL="342900" indent="-342900">
              <a:buFontTx/>
              <a:buChar char="-"/>
            </a:pPr>
            <a:r>
              <a:rPr lang="de-DE"/>
              <a:t>3 Tabellen: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F1D593-7D4E-0D29-13B1-3D4A8A1FFAED}"/>
              </a:ext>
            </a:extLst>
          </p:cNvPr>
          <p:cNvSpPr txBox="1"/>
          <p:nvPr/>
        </p:nvSpPr>
        <p:spPr>
          <a:xfrm>
            <a:off x="4242318" y="1317333"/>
            <a:ext cx="3272907" cy="208149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lang="de-DE" i="1"/>
              <a:t>Tabelle 1:</a:t>
            </a:r>
            <a:br>
              <a:rPr lang="de-DE" sz="2400" i="1"/>
            </a:br>
            <a:r>
              <a:rPr lang="de-DE" sz="2400" b="1"/>
              <a:t>Player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Name</a:t>
            </a:r>
          </a:p>
          <a:p>
            <a:pPr marL="285750" indent="-285750">
              <a:buFontTx/>
              <a:buChar char="-"/>
            </a:pPr>
            <a:r>
              <a:rPr lang="de-DE"/>
              <a:t>Selected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3C10E-C91C-8C31-7197-3C43B823D238}"/>
              </a:ext>
            </a:extLst>
          </p:cNvPr>
          <p:cNvSpPr txBox="1"/>
          <p:nvPr/>
        </p:nvSpPr>
        <p:spPr>
          <a:xfrm>
            <a:off x="7718946" y="1317334"/>
            <a:ext cx="3272907" cy="2045139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sz="1600" i="1"/>
              <a:t>Tabelle 2:</a:t>
            </a:r>
            <a:br>
              <a:rPr lang="de-DE" sz="2400"/>
            </a:br>
            <a:r>
              <a:rPr lang="de-DE" sz="2400" b="1"/>
              <a:t>Game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Date</a:t>
            </a:r>
          </a:p>
          <a:p>
            <a:pPr marL="285750" indent="-285750">
              <a:buFontTx/>
              <a:buChar char="-"/>
            </a:pPr>
            <a:r>
              <a:rPr lang="de-DE"/>
              <a:t>GoalsRed</a:t>
            </a:r>
          </a:p>
          <a:p>
            <a:pPr marL="285750" indent="-285750">
              <a:buFontTx/>
              <a:buChar char="-"/>
            </a:pPr>
            <a:r>
              <a:rPr lang="de-DE"/>
              <a:t>GoalsGreen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B00AE6-C1AB-D4AE-1C78-55812C40892E}"/>
              </a:ext>
            </a:extLst>
          </p:cNvPr>
          <p:cNvSpPr txBox="1"/>
          <p:nvPr/>
        </p:nvSpPr>
        <p:spPr>
          <a:xfrm>
            <a:off x="4242318" y="3642530"/>
            <a:ext cx="6749535" cy="176814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i="1"/>
              <a:t>Tabelle 3:</a:t>
            </a:r>
            <a:br>
              <a:rPr lang="de-DE" sz="2400"/>
            </a:br>
            <a:r>
              <a:rPr lang="de-DE" sz="2400" b="1"/>
              <a:t>Matching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Foreign Key Player</a:t>
            </a:r>
          </a:p>
          <a:p>
            <a:pPr marL="285750" indent="-285750">
              <a:buFontTx/>
              <a:buChar char="-"/>
            </a:pPr>
            <a:r>
              <a:rPr lang="de-DE"/>
              <a:t>Foreign Key Game</a:t>
            </a:r>
          </a:p>
          <a:p>
            <a:pPr marL="285750" indent="-285750">
              <a:buFontTx/>
              <a:buChar char="-"/>
            </a:pPr>
            <a:r>
              <a:rPr lang="de-DE" i="1"/>
              <a:t>Boolean</a:t>
            </a:r>
            <a:r>
              <a:rPr lang="de-DE"/>
              <a:t> IsRed</a:t>
            </a:r>
          </a:p>
        </p:txBody>
      </p:sp>
    </p:spTree>
    <p:extLst>
      <p:ext uri="{BB962C8B-B14F-4D97-AF65-F5344CB8AC3E}">
        <p14:creationId xmlns:p14="http://schemas.microsoft.com/office/powerpoint/2010/main" val="6759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222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10</cp:revision>
  <dcterms:created xsi:type="dcterms:W3CDTF">2024-09-10T16:16:24Z</dcterms:created>
  <dcterms:modified xsi:type="dcterms:W3CDTF">2025-05-28T19:07:11Z</dcterms:modified>
</cp:coreProperties>
</file>