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2" d="100"/>
          <a:sy n="122" d="100"/>
        </p:scale>
        <p:origin x="-96"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43442E-A489-43CC-827F-E26E472EBF7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CB70-3C55-4408-8187-0341D74481F6}" type="slidenum">
              <a:rPr lang="en-US" smtClean="0"/>
              <a:t>‹#›</a:t>
            </a:fld>
            <a:endParaRPr lang="en-US"/>
          </a:p>
        </p:txBody>
      </p:sp>
    </p:spTree>
    <p:extLst>
      <p:ext uri="{BB962C8B-B14F-4D97-AF65-F5344CB8AC3E}">
        <p14:creationId xmlns:p14="http://schemas.microsoft.com/office/powerpoint/2010/main" val="84562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3442E-A489-43CC-827F-E26E472EBF7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CB70-3C55-4408-8187-0341D74481F6}" type="slidenum">
              <a:rPr lang="en-US" smtClean="0"/>
              <a:t>‹#›</a:t>
            </a:fld>
            <a:endParaRPr lang="en-US"/>
          </a:p>
        </p:txBody>
      </p:sp>
    </p:spTree>
    <p:extLst>
      <p:ext uri="{BB962C8B-B14F-4D97-AF65-F5344CB8AC3E}">
        <p14:creationId xmlns:p14="http://schemas.microsoft.com/office/powerpoint/2010/main" val="40603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3442E-A489-43CC-827F-E26E472EBF7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CB70-3C55-4408-8187-0341D74481F6}" type="slidenum">
              <a:rPr lang="en-US" smtClean="0"/>
              <a:t>‹#›</a:t>
            </a:fld>
            <a:endParaRPr lang="en-US"/>
          </a:p>
        </p:txBody>
      </p:sp>
    </p:spTree>
    <p:extLst>
      <p:ext uri="{BB962C8B-B14F-4D97-AF65-F5344CB8AC3E}">
        <p14:creationId xmlns:p14="http://schemas.microsoft.com/office/powerpoint/2010/main" val="365774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3442E-A489-43CC-827F-E26E472EBF7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CB70-3C55-4408-8187-0341D74481F6}" type="slidenum">
              <a:rPr lang="en-US" smtClean="0"/>
              <a:t>‹#›</a:t>
            </a:fld>
            <a:endParaRPr lang="en-US"/>
          </a:p>
        </p:txBody>
      </p:sp>
    </p:spTree>
    <p:extLst>
      <p:ext uri="{BB962C8B-B14F-4D97-AF65-F5344CB8AC3E}">
        <p14:creationId xmlns:p14="http://schemas.microsoft.com/office/powerpoint/2010/main" val="381024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43442E-A489-43CC-827F-E26E472EBF7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CB70-3C55-4408-8187-0341D74481F6}" type="slidenum">
              <a:rPr lang="en-US" smtClean="0"/>
              <a:t>‹#›</a:t>
            </a:fld>
            <a:endParaRPr lang="en-US"/>
          </a:p>
        </p:txBody>
      </p:sp>
    </p:spTree>
    <p:extLst>
      <p:ext uri="{BB962C8B-B14F-4D97-AF65-F5344CB8AC3E}">
        <p14:creationId xmlns:p14="http://schemas.microsoft.com/office/powerpoint/2010/main" val="343289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43442E-A489-43CC-827F-E26E472EBF7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BCB70-3C55-4408-8187-0341D74481F6}" type="slidenum">
              <a:rPr lang="en-US" smtClean="0"/>
              <a:t>‹#›</a:t>
            </a:fld>
            <a:endParaRPr lang="en-US"/>
          </a:p>
        </p:txBody>
      </p:sp>
    </p:spTree>
    <p:extLst>
      <p:ext uri="{BB962C8B-B14F-4D97-AF65-F5344CB8AC3E}">
        <p14:creationId xmlns:p14="http://schemas.microsoft.com/office/powerpoint/2010/main" val="232895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43442E-A489-43CC-827F-E26E472EBF77}"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BCB70-3C55-4408-8187-0341D74481F6}" type="slidenum">
              <a:rPr lang="en-US" smtClean="0"/>
              <a:t>‹#›</a:t>
            </a:fld>
            <a:endParaRPr lang="en-US"/>
          </a:p>
        </p:txBody>
      </p:sp>
    </p:spTree>
    <p:extLst>
      <p:ext uri="{BB962C8B-B14F-4D97-AF65-F5344CB8AC3E}">
        <p14:creationId xmlns:p14="http://schemas.microsoft.com/office/powerpoint/2010/main" val="208595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43442E-A489-43CC-827F-E26E472EBF77}"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BCB70-3C55-4408-8187-0341D74481F6}" type="slidenum">
              <a:rPr lang="en-US" smtClean="0"/>
              <a:t>‹#›</a:t>
            </a:fld>
            <a:endParaRPr lang="en-US"/>
          </a:p>
        </p:txBody>
      </p:sp>
    </p:spTree>
    <p:extLst>
      <p:ext uri="{BB962C8B-B14F-4D97-AF65-F5344CB8AC3E}">
        <p14:creationId xmlns:p14="http://schemas.microsoft.com/office/powerpoint/2010/main" val="198632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3442E-A489-43CC-827F-E26E472EBF77}"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BCB70-3C55-4408-8187-0341D74481F6}" type="slidenum">
              <a:rPr lang="en-US" smtClean="0"/>
              <a:t>‹#›</a:t>
            </a:fld>
            <a:endParaRPr lang="en-US"/>
          </a:p>
        </p:txBody>
      </p:sp>
    </p:spTree>
    <p:extLst>
      <p:ext uri="{BB962C8B-B14F-4D97-AF65-F5344CB8AC3E}">
        <p14:creationId xmlns:p14="http://schemas.microsoft.com/office/powerpoint/2010/main" val="311840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43442E-A489-43CC-827F-E26E472EBF7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BCB70-3C55-4408-8187-0341D74481F6}" type="slidenum">
              <a:rPr lang="en-US" smtClean="0"/>
              <a:t>‹#›</a:t>
            </a:fld>
            <a:endParaRPr lang="en-US"/>
          </a:p>
        </p:txBody>
      </p:sp>
    </p:spTree>
    <p:extLst>
      <p:ext uri="{BB962C8B-B14F-4D97-AF65-F5344CB8AC3E}">
        <p14:creationId xmlns:p14="http://schemas.microsoft.com/office/powerpoint/2010/main" val="239699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43442E-A489-43CC-827F-E26E472EBF7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BCB70-3C55-4408-8187-0341D74481F6}" type="slidenum">
              <a:rPr lang="en-US" smtClean="0"/>
              <a:t>‹#›</a:t>
            </a:fld>
            <a:endParaRPr lang="en-US"/>
          </a:p>
        </p:txBody>
      </p:sp>
    </p:spTree>
    <p:extLst>
      <p:ext uri="{BB962C8B-B14F-4D97-AF65-F5344CB8AC3E}">
        <p14:creationId xmlns:p14="http://schemas.microsoft.com/office/powerpoint/2010/main" val="79913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3442E-A489-43CC-827F-E26E472EBF77}"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BCB70-3C55-4408-8187-0341D74481F6}" type="slidenum">
              <a:rPr lang="en-US" smtClean="0"/>
              <a:t>‹#›</a:t>
            </a:fld>
            <a:endParaRPr lang="en-US"/>
          </a:p>
        </p:txBody>
      </p:sp>
    </p:spTree>
    <p:extLst>
      <p:ext uri="{BB962C8B-B14F-4D97-AF65-F5344CB8AC3E}">
        <p14:creationId xmlns:p14="http://schemas.microsoft.com/office/powerpoint/2010/main" val="205413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FMt8hj3aB7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GEZX6UoVRuQ"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stormwater.pca.state.mn.us/index.php/Alleviating_compaction_from_construction_activit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s5LqrsjJsrA"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wpin4FqnJJU" TargetMode="External"/><Relationship Id="rId1" Type="http://schemas.openxmlformats.org/officeDocument/2006/relationships/video" Target="https://www.youtube.com/embed/Fp-wA1zBIRA" TargetMode="Externa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JZFPePv3Fa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9312" y="0"/>
            <a:ext cx="18361600" cy="6885600"/>
          </a:xfrm>
          <a:prstGeom prst="rect">
            <a:avLst/>
          </a:prstGeom>
        </p:spPr>
      </p:pic>
      <p:sp>
        <p:nvSpPr>
          <p:cNvPr id="2" name="Title 1"/>
          <p:cNvSpPr>
            <a:spLocks noGrp="1"/>
          </p:cNvSpPr>
          <p:nvPr>
            <p:ph type="ctrTitle"/>
          </p:nvPr>
        </p:nvSpPr>
        <p:spPr/>
        <p:txBody>
          <a:bodyPr>
            <a:normAutofit/>
          </a:bodyPr>
          <a:lstStyle/>
          <a:p>
            <a:r>
              <a:rPr lang="en-US" sz="8000" dirty="0" smtClean="0">
                <a:solidFill>
                  <a:schemeClr val="bg1"/>
                </a:solidFill>
                <a:latin typeface="Algerian D" pitchFamily="50" charset="0"/>
              </a:rPr>
              <a:t>SOIL SCIENCE</a:t>
            </a:r>
            <a:endParaRPr lang="en-US" sz="8000" dirty="0">
              <a:solidFill>
                <a:schemeClr val="bg1"/>
              </a:solidFill>
              <a:latin typeface="Algerian D" pitchFamily="50" charset="0"/>
            </a:endParaRPr>
          </a:p>
        </p:txBody>
      </p:sp>
      <p:sp>
        <p:nvSpPr>
          <p:cNvPr id="3" name="Subtitle 2"/>
          <p:cNvSpPr>
            <a:spLocks noGrp="1"/>
          </p:cNvSpPr>
          <p:nvPr>
            <p:ph type="subTitle" idx="1"/>
          </p:nvPr>
        </p:nvSpPr>
        <p:spPr/>
        <p:txBody>
          <a:bodyPr>
            <a:normAutofit lnSpcReduction="10000"/>
          </a:bodyPr>
          <a:lstStyle/>
          <a:p>
            <a:pPr algn="l"/>
            <a:r>
              <a:rPr lang="en-US" dirty="0" smtClean="0">
                <a:solidFill>
                  <a:schemeClr val="bg1"/>
                </a:solidFill>
                <a:latin typeface="a Alley Garden" panose="02000503000000000000" pitchFamily="50" charset="0"/>
              </a:rPr>
              <a:t>AUTHOR</a:t>
            </a:r>
          </a:p>
          <a:p>
            <a:pPr algn="l"/>
            <a:r>
              <a:rPr lang="en-US" dirty="0" smtClean="0">
                <a:solidFill>
                  <a:schemeClr val="bg1"/>
                </a:solidFill>
                <a:latin typeface="Agency FB" panose="020B0503020202020204" pitchFamily="34" charset="0"/>
              </a:rPr>
              <a:t>MUHAMMAD FOIJUL IKRAM CHOWDHURY</a:t>
            </a:r>
          </a:p>
          <a:p>
            <a:pPr algn="l"/>
            <a:r>
              <a:rPr lang="en-US" dirty="0" smtClean="0">
                <a:solidFill>
                  <a:schemeClr val="bg1"/>
                </a:solidFill>
                <a:latin typeface="Agency FB" panose="020B0503020202020204" pitchFamily="34" charset="0"/>
              </a:rPr>
              <a:t>ROLL: 01-O35-05</a:t>
            </a:r>
          </a:p>
          <a:p>
            <a:pPr algn="l"/>
            <a:r>
              <a:rPr lang="en-US" dirty="0" smtClean="0">
                <a:solidFill>
                  <a:schemeClr val="bg1"/>
                </a:solidFill>
                <a:latin typeface="Agency FB" panose="020B0503020202020204" pitchFamily="34" charset="0"/>
              </a:rPr>
              <a:t>UNIVERSITY OF BARISHAL</a:t>
            </a: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31782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50000"/>
            </a:schemeClr>
          </a:solidFill>
        </p:spPr>
        <p:txBody>
          <a:bodyPr/>
          <a:lstStyle/>
          <a:p>
            <a:pPr algn="ctr"/>
            <a:r>
              <a:rPr lang="en-US" dirty="0" smtClean="0">
                <a:solidFill>
                  <a:schemeClr val="accent2">
                    <a:lumMod val="50000"/>
                  </a:schemeClr>
                </a:solidFill>
                <a:latin typeface="ALECIANA WESTERN" pitchFamily="2" charset="0"/>
              </a:rPr>
              <a:t>WHAT IS SOIL SCIENCE?</a:t>
            </a:r>
            <a:endParaRPr lang="en-US" dirty="0">
              <a:solidFill>
                <a:schemeClr val="accent2">
                  <a:lumMod val="50000"/>
                </a:schemeClr>
              </a:solidFill>
              <a:latin typeface="ALECIANA WESTERN" pitchFamily="2" charset="0"/>
            </a:endParaRPr>
          </a:p>
        </p:txBody>
      </p:sp>
      <p:sp>
        <p:nvSpPr>
          <p:cNvPr id="3" name="Content Placeholder 2"/>
          <p:cNvSpPr>
            <a:spLocks noGrp="1"/>
          </p:cNvSpPr>
          <p:nvPr>
            <p:ph idx="1"/>
          </p:nvPr>
        </p:nvSpPr>
        <p:spPr>
          <a:xfrm>
            <a:off x="611554" y="2156347"/>
            <a:ext cx="5917163" cy="3230784"/>
          </a:xfrm>
          <a:solidFill>
            <a:schemeClr val="accent3">
              <a:lumMod val="50000"/>
            </a:schemeClr>
          </a:solidFill>
        </p:spPr>
        <p:txBody>
          <a:bodyPr>
            <a:normAutofit/>
          </a:bodyPr>
          <a:lstStyle/>
          <a:p>
            <a:pPr marL="0" indent="0" algn="just">
              <a:buNone/>
            </a:pPr>
            <a:r>
              <a:rPr lang="en-US" dirty="0">
                <a:solidFill>
                  <a:schemeClr val="bg1"/>
                </a:solidFill>
                <a:latin typeface="Agency FB" panose="020B0503020202020204" pitchFamily="34" charset="0"/>
              </a:rPr>
              <a:t>“The science dealing with soil as a natural resource on the surface of the earth, including </a:t>
            </a:r>
            <a:r>
              <a:rPr lang="en-US" dirty="0" err="1">
                <a:solidFill>
                  <a:schemeClr val="bg1"/>
                </a:solidFill>
                <a:latin typeface="Agency FB" panose="020B0503020202020204" pitchFamily="34" charset="0"/>
              </a:rPr>
              <a:t>Pedology</a:t>
            </a:r>
            <a:r>
              <a:rPr lang="en-US" dirty="0">
                <a:solidFill>
                  <a:schemeClr val="bg1"/>
                </a:solidFill>
                <a:latin typeface="Agency FB" panose="020B0503020202020204" pitchFamily="34" charset="0"/>
              </a:rPr>
              <a:t> (soil genesis, classification and mapping), physical, chemical, biological and fertility properties of soil and these properties in relation to their management for crop </a:t>
            </a:r>
            <a:r>
              <a:rPr lang="en-US" dirty="0" smtClean="0">
                <a:solidFill>
                  <a:schemeClr val="bg1"/>
                </a:solidFill>
                <a:latin typeface="Agency FB" panose="020B0503020202020204" pitchFamily="34" charset="0"/>
              </a:rPr>
              <a:t>production.”</a:t>
            </a:r>
            <a:endParaRPr lang="en-US" dirty="0">
              <a:latin typeface="Agency FB" panose="020B0503020202020204" pitchFamily="34" charset="0"/>
              <a:ea typeface="+mj-ea"/>
              <a:cs typeface="+mj-cs"/>
            </a:endParaRPr>
          </a:p>
          <a:p>
            <a:pPr marL="0" indent="0" algn="just">
              <a:buNone/>
            </a:pPr>
            <a:r>
              <a:rPr lang="en-US" dirty="0" smtClean="0">
                <a:latin typeface="Agency FB" panose="020B0503020202020204" pitchFamily="34" charset="0"/>
              </a:rPr>
              <a:t>.”</a:t>
            </a:r>
            <a:endParaRPr lang="en-US" sz="4400" dirty="0">
              <a:latin typeface="Agency FB" panose="020B0503020202020204" pitchFamily="34" charset="0"/>
              <a:ea typeface="+mj-ea"/>
              <a:cs typeface="+mj-cs"/>
            </a:endParaRPr>
          </a:p>
        </p:txBody>
      </p:sp>
      <p:pic>
        <p:nvPicPr>
          <p:cNvPr id="5" name="FMt8hj3aB7A"/>
          <p:cNvPicPr>
            <a:picLocks noRot="1" noChangeAspect="1"/>
          </p:cNvPicPr>
          <p:nvPr>
            <a:videoFile r:link="rId1"/>
          </p:nvPr>
        </p:nvPicPr>
        <p:blipFill>
          <a:blip r:embed="rId3"/>
          <a:stretch>
            <a:fillRect/>
          </a:stretch>
        </p:blipFill>
        <p:spPr>
          <a:xfrm>
            <a:off x="6755363" y="2156347"/>
            <a:ext cx="5038531" cy="3283400"/>
          </a:xfrm>
          <a:prstGeom prst="rect">
            <a:avLst/>
          </a:prstGeom>
        </p:spPr>
      </p:pic>
    </p:spTree>
    <p:extLst>
      <p:ext uri="{BB962C8B-B14F-4D97-AF65-F5344CB8AC3E}">
        <p14:creationId xmlns:p14="http://schemas.microsoft.com/office/powerpoint/2010/main" val="57157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80">
                                          <p:stCondLst>
                                            <p:cond delay="0"/>
                                          </p:stCondLst>
                                        </p:cTn>
                                        <p:tgtEl>
                                          <p:spTgt spid="3">
                                            <p:bg/>
                                          </p:spTgt>
                                        </p:tgtEl>
                                      </p:cBhvr>
                                    </p:animEffect>
                                    <p:anim calcmode="lin" valueType="num">
                                      <p:cBhvr>
                                        <p:cTn id="8"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bg/>
                                          </p:spTgt>
                                        </p:tgtEl>
                                      </p:cBhvr>
                                      <p:to x="100000" y="60000"/>
                                    </p:animScale>
                                    <p:animScale>
                                      <p:cBhvr>
                                        <p:cTn id="14" dur="166" decel="50000">
                                          <p:stCondLst>
                                            <p:cond delay="676"/>
                                          </p:stCondLst>
                                        </p:cTn>
                                        <p:tgtEl>
                                          <p:spTgt spid="3">
                                            <p:bg/>
                                          </p:spTgt>
                                        </p:tgtEl>
                                      </p:cBhvr>
                                      <p:to x="100000" y="100000"/>
                                    </p:animScale>
                                    <p:animScale>
                                      <p:cBhvr>
                                        <p:cTn id="15" dur="26">
                                          <p:stCondLst>
                                            <p:cond delay="1312"/>
                                          </p:stCondLst>
                                        </p:cTn>
                                        <p:tgtEl>
                                          <p:spTgt spid="3">
                                            <p:bg/>
                                          </p:spTgt>
                                        </p:tgtEl>
                                      </p:cBhvr>
                                      <p:to x="100000" y="80000"/>
                                    </p:animScale>
                                    <p:animScale>
                                      <p:cBhvr>
                                        <p:cTn id="16" dur="166" decel="50000">
                                          <p:stCondLst>
                                            <p:cond delay="1338"/>
                                          </p:stCondLst>
                                        </p:cTn>
                                        <p:tgtEl>
                                          <p:spTgt spid="3">
                                            <p:bg/>
                                          </p:spTgt>
                                        </p:tgtEl>
                                      </p:cBhvr>
                                      <p:to x="100000" y="100000"/>
                                    </p:animScale>
                                    <p:animScale>
                                      <p:cBhvr>
                                        <p:cTn id="17" dur="26">
                                          <p:stCondLst>
                                            <p:cond delay="1642"/>
                                          </p:stCondLst>
                                        </p:cTn>
                                        <p:tgtEl>
                                          <p:spTgt spid="3">
                                            <p:bg/>
                                          </p:spTgt>
                                        </p:tgtEl>
                                      </p:cBhvr>
                                      <p:to x="100000" y="90000"/>
                                    </p:animScale>
                                    <p:animScale>
                                      <p:cBhvr>
                                        <p:cTn id="18" dur="166" decel="50000">
                                          <p:stCondLst>
                                            <p:cond delay="1668"/>
                                          </p:stCondLst>
                                        </p:cTn>
                                        <p:tgtEl>
                                          <p:spTgt spid="3">
                                            <p:bg/>
                                          </p:spTgt>
                                        </p:tgtEl>
                                      </p:cBhvr>
                                      <p:to x="100000" y="100000"/>
                                    </p:animScale>
                                    <p:animScale>
                                      <p:cBhvr>
                                        <p:cTn id="19" dur="26">
                                          <p:stCondLst>
                                            <p:cond delay="1808"/>
                                          </p:stCondLst>
                                        </p:cTn>
                                        <p:tgtEl>
                                          <p:spTgt spid="3">
                                            <p:bg/>
                                          </p:spTgt>
                                        </p:tgtEl>
                                      </p:cBhvr>
                                      <p:to x="100000" y="95000"/>
                                    </p:animScale>
                                    <p:animScale>
                                      <p:cBhvr>
                                        <p:cTn id="20" dur="166" decel="50000">
                                          <p:stCondLst>
                                            <p:cond delay="1834"/>
                                          </p:stCondLst>
                                        </p:cTn>
                                        <p:tgtEl>
                                          <p:spTgt spid="3">
                                            <p:bg/>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1000"/>
                                        <p:tgtEl>
                                          <p:spTgt spid="5"/>
                                        </p:tgtEl>
                                      </p:cBhvr>
                                    </p:animEffect>
                                    <p:anim calcmode="lin" valueType="num">
                                      <p:cBhvr>
                                        <p:cTn id="62" dur="1000" fill="hold"/>
                                        <p:tgtEl>
                                          <p:spTgt spid="5"/>
                                        </p:tgtEl>
                                        <p:attrNameLst>
                                          <p:attrName>ppt_x</p:attrName>
                                        </p:attrNameLst>
                                      </p:cBhvr>
                                      <p:tavLst>
                                        <p:tav tm="0">
                                          <p:val>
                                            <p:strVal val="#ppt_x"/>
                                          </p:val>
                                        </p:tav>
                                        <p:tav tm="100000">
                                          <p:val>
                                            <p:strVal val="#ppt_x"/>
                                          </p:val>
                                        </p:tav>
                                      </p:tavLst>
                                    </p:anim>
                                    <p:anim calcmode="lin" valueType="num">
                                      <p:cBhvr>
                                        <p:cTn id="6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64" display="0">
                  <p:stCondLst>
                    <p:cond delay="indefinite"/>
                  </p:stCondLst>
                </p:cTn>
                <p:tgtEl>
                  <p:spTgt spid="5"/>
                </p:tgtEl>
              </p:cMediaNode>
            </p:video>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50000"/>
            </a:schemeClr>
          </a:solidFill>
        </p:spPr>
        <p:txBody>
          <a:bodyPr/>
          <a:lstStyle/>
          <a:p>
            <a:pPr algn="ctr"/>
            <a:r>
              <a:rPr lang="en-US" dirty="0" smtClean="0">
                <a:solidFill>
                  <a:srgbClr val="00B0F0"/>
                </a:solidFill>
                <a:latin typeface="Dangrek" pitchFamily="2" charset="0"/>
                <a:cs typeface="Dangrek" pitchFamily="2" charset="0"/>
              </a:rPr>
              <a:t>SOIL FORMATION PROCESS</a:t>
            </a:r>
            <a:endParaRPr lang="en-US" dirty="0">
              <a:solidFill>
                <a:srgbClr val="00B0F0"/>
              </a:solidFill>
              <a:latin typeface="Dangrek" pitchFamily="2" charset="0"/>
              <a:cs typeface="Dangrek" pitchFamily="2" charset="0"/>
            </a:endParaRPr>
          </a:p>
        </p:txBody>
      </p:sp>
      <p:sp>
        <p:nvSpPr>
          <p:cNvPr id="3" name="Content Placeholder 2"/>
          <p:cNvSpPr>
            <a:spLocks noGrp="1"/>
          </p:cNvSpPr>
          <p:nvPr>
            <p:ph idx="1"/>
          </p:nvPr>
        </p:nvSpPr>
        <p:spPr>
          <a:xfrm>
            <a:off x="838200" y="1825625"/>
            <a:ext cx="5002763" cy="3996677"/>
          </a:xfrm>
          <a:solidFill>
            <a:schemeClr val="accent6">
              <a:lumMod val="50000"/>
            </a:schemeClr>
          </a:solidFill>
        </p:spPr>
        <p:txBody>
          <a:bodyPr>
            <a:normAutofit fontScale="85000" lnSpcReduction="10000"/>
          </a:bodyPr>
          <a:lstStyle/>
          <a:p>
            <a:r>
              <a:rPr lang="en-US" sz="2000" dirty="0">
                <a:solidFill>
                  <a:schemeClr val="bg1"/>
                </a:solidFill>
                <a:latin typeface="Amaranth" panose="02000503050000020004" pitchFamily="2" charset="0"/>
              </a:rPr>
              <a:t>Firstly, the parent rock is weathered and the broken up inorganic materials accumulate in situ, or the weathered particles are carried from some other place and deposited where the soil is to be formed</a:t>
            </a:r>
            <a:r>
              <a:rPr lang="en-US" sz="2000" dirty="0" smtClean="0">
                <a:solidFill>
                  <a:schemeClr val="bg1"/>
                </a:solidFill>
                <a:latin typeface="Amaranth" panose="02000503050000020004" pitchFamily="2" charset="0"/>
              </a:rPr>
              <a:t>.</a:t>
            </a:r>
          </a:p>
          <a:p>
            <a:r>
              <a:rPr lang="en-US" sz="2000" dirty="0">
                <a:solidFill>
                  <a:schemeClr val="bg1"/>
                </a:solidFill>
                <a:latin typeface="Amaranth" panose="02000503050000020004" pitchFamily="2" charset="0"/>
              </a:rPr>
              <a:t>In the second stage, vegetable or animal remains decay by heat and moisture and are further decomposed by the soil microorganisms to form the organic matter or humus in the soil</a:t>
            </a:r>
            <a:r>
              <a:rPr lang="en-US" sz="2000" dirty="0" smtClean="0">
                <a:solidFill>
                  <a:schemeClr val="bg1"/>
                </a:solidFill>
                <a:latin typeface="Amaranth" panose="02000503050000020004" pitchFamily="2" charset="0"/>
              </a:rPr>
              <a:t>.</a:t>
            </a:r>
          </a:p>
          <a:p>
            <a:r>
              <a:rPr lang="en-US" sz="2000" dirty="0">
                <a:solidFill>
                  <a:schemeClr val="bg1"/>
                </a:solidFill>
                <a:latin typeface="Amaranth" panose="02000503050000020004" pitchFamily="2" charset="0"/>
              </a:rPr>
              <a:t>Lastly, the inorganic particles and the organic matter then organic matter then get mixed up in three main ways</a:t>
            </a:r>
            <a:r>
              <a:rPr lang="en-US" sz="2000" dirty="0" smtClean="0">
                <a:solidFill>
                  <a:schemeClr val="bg1"/>
                </a:solidFill>
                <a:latin typeface="Amaranth" panose="02000503050000020004" pitchFamily="2" charset="0"/>
              </a:rPr>
              <a:t>:</a:t>
            </a:r>
            <a:r>
              <a:rPr lang="en-US" sz="2000" dirty="0">
                <a:solidFill>
                  <a:schemeClr val="bg1"/>
                </a:solidFill>
                <a:latin typeface="Amaranth" panose="02000503050000020004" pitchFamily="2" charset="0"/>
              </a:rPr>
              <a:t> </a:t>
            </a:r>
            <a:r>
              <a:rPr lang="en-US" sz="2000" b="1" i="1" dirty="0" smtClean="0">
                <a:solidFill>
                  <a:schemeClr val="bg1"/>
                </a:solidFill>
                <a:latin typeface="Amaranth" panose="02000503050000020004" pitchFamily="2" charset="0"/>
              </a:rPr>
              <a:t>eluviation</a:t>
            </a:r>
            <a:r>
              <a:rPr lang="en-US" sz="2000" dirty="0">
                <a:solidFill>
                  <a:schemeClr val="bg1"/>
                </a:solidFill>
                <a:latin typeface="Amaranth" panose="02000503050000020004" pitchFamily="2" charset="0"/>
              </a:rPr>
              <a:t>, </a:t>
            </a:r>
            <a:r>
              <a:rPr lang="en-US" sz="2000" b="1" i="1" dirty="0" smtClean="0">
                <a:solidFill>
                  <a:schemeClr val="bg1"/>
                </a:solidFill>
                <a:latin typeface="Amaranth" panose="02000503050000020004" pitchFamily="2" charset="0"/>
              </a:rPr>
              <a:t>leaching</a:t>
            </a:r>
            <a:r>
              <a:rPr lang="en-US" sz="2000" dirty="0" smtClean="0">
                <a:solidFill>
                  <a:schemeClr val="bg1"/>
                </a:solidFill>
                <a:latin typeface="Amaranth" panose="02000503050000020004" pitchFamily="2" charset="0"/>
              </a:rPr>
              <a:t>, Burrowing </a:t>
            </a:r>
            <a:r>
              <a:rPr lang="en-US" sz="2000" dirty="0">
                <a:solidFill>
                  <a:schemeClr val="bg1"/>
                </a:solidFill>
                <a:latin typeface="Amaranth" panose="02000503050000020004" pitchFamily="2" charset="0"/>
              </a:rPr>
              <a:t>animals like worms, crickets and bush rats pulverize the earth or physically transport one part of the earth to another. This mixing up finally produces the soil.</a:t>
            </a:r>
          </a:p>
          <a:p>
            <a:endParaRPr lang="en-US" dirty="0" smtClean="0"/>
          </a:p>
        </p:txBody>
      </p:sp>
      <p:pic>
        <p:nvPicPr>
          <p:cNvPr id="4" name="GEZX6UoVRuQ"/>
          <p:cNvPicPr>
            <a:picLocks noRot="1" noChangeAspect="1"/>
          </p:cNvPicPr>
          <p:nvPr>
            <a:videoFile r:link="rId1"/>
          </p:nvPr>
        </p:nvPicPr>
        <p:blipFill>
          <a:blip r:embed="rId3"/>
          <a:stretch>
            <a:fillRect/>
          </a:stretch>
        </p:blipFill>
        <p:spPr>
          <a:xfrm>
            <a:off x="5965371" y="1889449"/>
            <a:ext cx="6226629" cy="3774233"/>
          </a:xfrm>
          <a:prstGeom prst="rect">
            <a:avLst/>
          </a:prstGeom>
        </p:spPr>
      </p:pic>
    </p:spTree>
    <p:extLst>
      <p:ext uri="{BB962C8B-B14F-4D97-AF65-F5344CB8AC3E}">
        <p14:creationId xmlns:p14="http://schemas.microsoft.com/office/powerpoint/2010/main" val="421381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37" display="0">
                  <p:stCondLst>
                    <p:cond delay="indefinite"/>
                  </p:stCondLst>
                </p:cTn>
                <p:tgtEl>
                  <p:spTgt spid="4"/>
                </p:tgtEl>
              </p:cMediaNode>
            </p:video>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pPr algn="ctr"/>
            <a:r>
              <a:rPr lang="en-US" dirty="0" smtClean="0">
                <a:solidFill>
                  <a:schemeClr val="accent6">
                    <a:lumMod val="50000"/>
                  </a:schemeClr>
                </a:solidFill>
                <a:latin typeface="Avatara" pitchFamily="2" charset="0"/>
              </a:rPr>
              <a:t>SOIL CLASSIFICATION SYSTEMS </a:t>
            </a:r>
            <a:endParaRPr lang="en-US" dirty="0">
              <a:solidFill>
                <a:schemeClr val="accent6">
                  <a:lumMod val="50000"/>
                </a:schemeClr>
              </a:solidFill>
              <a:latin typeface="Avatara" pitchFamily="2" charset="0"/>
            </a:endParaRPr>
          </a:p>
        </p:txBody>
      </p:sp>
      <p:sp>
        <p:nvSpPr>
          <p:cNvPr id="3" name="Content Placeholder 2"/>
          <p:cNvSpPr>
            <a:spLocks noGrp="1"/>
          </p:cNvSpPr>
          <p:nvPr>
            <p:ph idx="1"/>
          </p:nvPr>
        </p:nvSpPr>
        <p:spPr>
          <a:xfrm>
            <a:off x="838200" y="1825625"/>
            <a:ext cx="3173963" cy="4024669"/>
          </a:xfrm>
          <a:solidFill>
            <a:schemeClr val="accent4">
              <a:lumMod val="50000"/>
            </a:schemeClr>
          </a:solidFill>
        </p:spPr>
        <p:txBody>
          <a:bodyPr/>
          <a:lstStyle/>
          <a:p>
            <a:r>
              <a:rPr lang="en-US" dirty="0">
                <a:solidFill>
                  <a:schemeClr val="bg1"/>
                </a:solidFill>
                <a:latin typeface="Dangrek" pitchFamily="2" charset="0"/>
                <a:cs typeface="Dangrek" pitchFamily="2" charset="0"/>
              </a:rPr>
              <a:t>Soil classification deals with the </a:t>
            </a:r>
            <a:r>
              <a:rPr lang="en-US" b="1" dirty="0">
                <a:solidFill>
                  <a:schemeClr val="bg1"/>
                </a:solidFill>
                <a:latin typeface="Dangrek" pitchFamily="2" charset="0"/>
                <a:cs typeface="Dangrek" pitchFamily="2" charset="0"/>
              </a:rPr>
              <a:t>systematic categorization of soils</a:t>
            </a:r>
            <a:r>
              <a:rPr lang="en-US" dirty="0">
                <a:solidFill>
                  <a:schemeClr val="bg1"/>
                </a:solidFill>
                <a:latin typeface="Dangrek" pitchFamily="2" charset="0"/>
                <a:cs typeface="Dangrek" pitchFamily="2" charset="0"/>
              </a:rPr>
              <a:t> based on distinguishing characteristics as well as criteria that dictate choices in use.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443" y="1690688"/>
            <a:ext cx="7677664" cy="4387236"/>
          </a:xfrm>
          <a:prstGeom prst="rect">
            <a:avLst/>
          </a:prstGeom>
        </p:spPr>
      </p:pic>
    </p:spTree>
    <p:extLst>
      <p:ext uri="{BB962C8B-B14F-4D97-AF65-F5344CB8AC3E}">
        <p14:creationId xmlns:p14="http://schemas.microsoft.com/office/powerpoint/2010/main" val="61560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60000"/>
              <a:lumOff val="40000"/>
            </a:schemeClr>
          </a:solidFill>
        </p:spPr>
        <p:txBody>
          <a:bodyPr/>
          <a:lstStyle/>
          <a:p>
            <a:pPr algn="ctr"/>
            <a:r>
              <a:rPr lang="en-US" dirty="0" smtClean="0">
                <a:solidFill>
                  <a:schemeClr val="accent3">
                    <a:lumMod val="50000"/>
                  </a:schemeClr>
                </a:solidFill>
                <a:latin typeface="a Abstract Groovy" panose="02000503000000000000" pitchFamily="50" charset="0"/>
              </a:rPr>
              <a:t>SOIL PHYSICAL PROPERTIES</a:t>
            </a:r>
            <a:endParaRPr lang="en-US" dirty="0">
              <a:solidFill>
                <a:schemeClr val="accent3">
                  <a:lumMod val="50000"/>
                </a:schemeClr>
              </a:solidFill>
              <a:latin typeface="a Abstract Groovy" panose="02000503000000000000" pitchFamily="50" charset="0"/>
            </a:endParaRPr>
          </a:p>
        </p:txBody>
      </p:sp>
      <p:sp>
        <p:nvSpPr>
          <p:cNvPr id="3" name="Content Placeholder 2"/>
          <p:cNvSpPr>
            <a:spLocks noGrp="1"/>
          </p:cNvSpPr>
          <p:nvPr>
            <p:ph idx="1"/>
          </p:nvPr>
        </p:nvSpPr>
        <p:spPr>
          <a:xfrm>
            <a:off x="838199" y="1825625"/>
            <a:ext cx="3724469" cy="4257934"/>
          </a:xfrm>
          <a:solidFill>
            <a:schemeClr val="accent5">
              <a:lumMod val="60000"/>
              <a:lumOff val="40000"/>
            </a:schemeClr>
          </a:solidFill>
        </p:spPr>
        <p:txBody>
          <a:bodyPr>
            <a:normAutofit lnSpcReduction="10000"/>
          </a:bodyPr>
          <a:lstStyle/>
          <a:p>
            <a:r>
              <a:rPr lang="en-US" sz="2000" dirty="0">
                <a:solidFill>
                  <a:schemeClr val="bg1"/>
                </a:solidFill>
                <a:latin typeface="Bahnschrift" panose="020B0502040204020203" pitchFamily="34" charset="0"/>
              </a:rPr>
              <a:t>Physical properties of soil include color, </a:t>
            </a:r>
            <a:r>
              <a:rPr lang="en-US" sz="2000" b="1" dirty="0">
                <a:solidFill>
                  <a:schemeClr val="bg1"/>
                </a:solidFill>
                <a:latin typeface="Bahnschrift" panose="020B0502040204020203" pitchFamily="34" charset="0"/>
              </a:rPr>
              <a:t>texture</a:t>
            </a:r>
            <a:r>
              <a:rPr lang="en-US" sz="2000" dirty="0">
                <a:solidFill>
                  <a:schemeClr val="bg1"/>
                </a:solidFill>
                <a:latin typeface="Bahnschrift" panose="020B0502040204020203" pitchFamily="34" charset="0"/>
              </a:rPr>
              <a:t>, </a:t>
            </a:r>
            <a:r>
              <a:rPr lang="en-US" sz="2000" b="1" dirty="0">
                <a:solidFill>
                  <a:schemeClr val="bg1"/>
                </a:solidFill>
                <a:latin typeface="Bahnschrift" panose="020B0502040204020203" pitchFamily="34" charset="0"/>
              </a:rPr>
              <a:t>structure</a:t>
            </a:r>
            <a:r>
              <a:rPr lang="en-US" sz="2000" dirty="0">
                <a:solidFill>
                  <a:schemeClr val="bg1"/>
                </a:solidFill>
                <a:latin typeface="Bahnschrift" panose="020B0502040204020203" pitchFamily="34" charset="0"/>
              </a:rPr>
              <a:t>, </a:t>
            </a:r>
            <a:r>
              <a:rPr lang="en-US" sz="2000" b="1" dirty="0">
                <a:solidFill>
                  <a:schemeClr val="bg1"/>
                </a:solidFill>
                <a:latin typeface="Bahnschrift" panose="020B0502040204020203" pitchFamily="34" charset="0"/>
              </a:rPr>
              <a:t>porosity</a:t>
            </a:r>
            <a:r>
              <a:rPr lang="en-US" sz="2000" dirty="0">
                <a:solidFill>
                  <a:schemeClr val="bg1"/>
                </a:solidFill>
                <a:latin typeface="Bahnschrift" panose="020B0502040204020203" pitchFamily="34" charset="0"/>
              </a:rPr>
              <a:t>, </a:t>
            </a:r>
            <a:r>
              <a:rPr lang="en-US" sz="2000" b="1" dirty="0">
                <a:solidFill>
                  <a:schemeClr val="bg1"/>
                </a:solidFill>
                <a:latin typeface="Bahnschrift" panose="020B0502040204020203" pitchFamily="34" charset="0"/>
                <a:hlinkClick r:id="rId2"/>
              </a:rPr>
              <a:t>density</a:t>
            </a:r>
            <a:r>
              <a:rPr lang="en-US" sz="2000" dirty="0">
                <a:solidFill>
                  <a:schemeClr val="bg1"/>
                </a:solidFill>
                <a:latin typeface="Bahnschrift" panose="020B0502040204020203" pitchFamily="34" charset="0"/>
              </a:rPr>
              <a:t>, consistence, aggregate stability, and temperature. These properties affect processes such as infiltration, erosion, nutrient cycling, and biologic activity. These properties also affect suitability of soil for different uses, such as </a:t>
            </a:r>
            <a:r>
              <a:rPr lang="en-US" sz="2000" dirty="0" err="1">
                <a:solidFill>
                  <a:schemeClr val="bg1"/>
                </a:solidFill>
                <a:latin typeface="Bahnschrift" panose="020B0502040204020203" pitchFamily="34" charset="0"/>
              </a:rPr>
              <a:t>stormwater</a:t>
            </a:r>
            <a:r>
              <a:rPr lang="en-US" sz="2000" dirty="0">
                <a:solidFill>
                  <a:schemeClr val="bg1"/>
                </a:solidFill>
                <a:latin typeface="Bahnschrift" panose="020B0502040204020203" pitchFamily="34" charset="0"/>
              </a:rPr>
              <a:t> infiltration, subgrade for roads, and strength for building</a:t>
            </a:r>
            <a:r>
              <a:rPr lang="en-US" dirty="0">
                <a:solidFill>
                  <a:schemeClr val="bg1"/>
                </a:solidFill>
                <a:latin typeface="Bahnschrift" panose="020B0502040204020203" pitchFamily="34" charset="0"/>
              </a:rPr>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2580" y="1747828"/>
            <a:ext cx="5447036" cy="4738941"/>
          </a:xfrm>
          <a:prstGeom prst="rect">
            <a:avLst/>
          </a:prstGeom>
        </p:spPr>
      </p:pic>
    </p:spTree>
    <p:extLst>
      <p:ext uri="{BB962C8B-B14F-4D97-AF65-F5344CB8AC3E}">
        <p14:creationId xmlns:p14="http://schemas.microsoft.com/office/powerpoint/2010/main" val="40372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arn(inVertical)">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pPr algn="ctr"/>
            <a:r>
              <a:rPr lang="en-US" dirty="0" smtClean="0">
                <a:solidFill>
                  <a:srgbClr val="7030A0"/>
                </a:solidFill>
                <a:latin typeface="Algerian D" pitchFamily="50" charset="0"/>
              </a:rPr>
              <a:t>SOIL CHEMICAL PROPERTIES</a:t>
            </a:r>
            <a:endParaRPr lang="en-US" dirty="0">
              <a:solidFill>
                <a:srgbClr val="7030A0"/>
              </a:solidFill>
              <a:latin typeface="Algerian D" pitchFamily="50" charset="0"/>
            </a:endParaRPr>
          </a:p>
        </p:txBody>
      </p:sp>
      <p:sp>
        <p:nvSpPr>
          <p:cNvPr id="3" name="Content Placeholder 2"/>
          <p:cNvSpPr>
            <a:spLocks noGrp="1"/>
          </p:cNvSpPr>
          <p:nvPr>
            <p:ph idx="1"/>
          </p:nvPr>
        </p:nvSpPr>
        <p:spPr>
          <a:xfrm>
            <a:off x="567612" y="1825624"/>
            <a:ext cx="5142722" cy="4379233"/>
          </a:xfrm>
          <a:solidFill>
            <a:schemeClr val="accent5">
              <a:lumMod val="40000"/>
              <a:lumOff val="60000"/>
            </a:schemeClr>
          </a:solidFill>
        </p:spPr>
        <p:txBody>
          <a:bodyPr>
            <a:normAutofit lnSpcReduction="10000"/>
          </a:bodyPr>
          <a:lstStyle/>
          <a:p>
            <a:r>
              <a:rPr lang="en-US" sz="2000" b="1" dirty="0">
                <a:latin typeface="Agency FB" panose="020B0503020202020204" pitchFamily="34" charset="0"/>
              </a:rPr>
              <a:t>Chemical properties</a:t>
            </a:r>
            <a:r>
              <a:rPr lang="en-US" sz="2000" dirty="0">
                <a:latin typeface="Agency FB" panose="020B0503020202020204" pitchFamily="34" charset="0"/>
              </a:rPr>
              <a:t> of soils include the following aspects: inorganic matters of soil, organic matters in soil, colloidal properties of soil particles and soil reactions and buffering action in acidic soils and basic soils. The chemical side of a soil is extremely important of course and is about the correct balance of the available nutrients in the soil. This is largely determined by the organic-matter content and its humus percentage; this is the ‘store house’ of nutrients on any farm. The extent to which minerals have a dominant presence or not, affects the release of specific nutrients. Supplementing shortages is important, but the right balance is even more important. The soil only produces nutrients if you have the right balance. Chemical and physical properties impact biological properties. Optimal chemical and physical properties will lead to optimal biological properties and soil functions i.e. nutrient and water cycling.</a:t>
            </a:r>
          </a:p>
        </p:txBody>
      </p:sp>
      <p:pic>
        <p:nvPicPr>
          <p:cNvPr id="4" name="s5LqrsjJsrA"/>
          <p:cNvPicPr>
            <a:picLocks noRot="1" noChangeAspect="1"/>
          </p:cNvPicPr>
          <p:nvPr>
            <a:videoFile r:link="rId1"/>
          </p:nvPr>
        </p:nvPicPr>
        <p:blipFill>
          <a:blip r:embed="rId3"/>
          <a:stretch>
            <a:fillRect/>
          </a:stretch>
        </p:blipFill>
        <p:spPr>
          <a:xfrm>
            <a:off x="5840963" y="1825624"/>
            <a:ext cx="6242180" cy="4229943"/>
          </a:xfrm>
          <a:prstGeom prst="rect">
            <a:avLst/>
          </a:prstGeom>
        </p:spPr>
      </p:pic>
    </p:spTree>
    <p:extLst>
      <p:ext uri="{BB962C8B-B14F-4D97-AF65-F5344CB8AC3E}">
        <p14:creationId xmlns:p14="http://schemas.microsoft.com/office/powerpoint/2010/main" val="61528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3877"/>
            <a:ext cx="10515600" cy="1346811"/>
          </a:xfrm>
          <a:solidFill>
            <a:schemeClr val="accent6">
              <a:lumMod val="20000"/>
              <a:lumOff val="80000"/>
            </a:schemeClr>
          </a:solidFill>
        </p:spPr>
        <p:txBody>
          <a:bodyPr/>
          <a:lstStyle/>
          <a:p>
            <a:pPr algn="ctr"/>
            <a:r>
              <a:rPr lang="en-US" dirty="0" smtClean="0">
                <a:solidFill>
                  <a:srgbClr val="FF0000"/>
                </a:solidFill>
                <a:latin typeface="Avatara" pitchFamily="2" charset="0"/>
              </a:rPr>
              <a:t>SOIL POLLUTION AND REMEDIATION</a:t>
            </a:r>
            <a:endParaRPr lang="en-US" dirty="0">
              <a:solidFill>
                <a:srgbClr val="FF0000"/>
              </a:solidFill>
              <a:latin typeface="Avatara" pitchFamily="2" charset="0"/>
            </a:endParaRPr>
          </a:p>
        </p:txBody>
      </p:sp>
      <p:sp>
        <p:nvSpPr>
          <p:cNvPr id="3" name="Content Placeholder 2"/>
          <p:cNvSpPr>
            <a:spLocks noGrp="1"/>
          </p:cNvSpPr>
          <p:nvPr>
            <p:ph idx="1"/>
          </p:nvPr>
        </p:nvSpPr>
        <p:spPr>
          <a:xfrm>
            <a:off x="838200" y="1825624"/>
            <a:ext cx="4442927" cy="4677813"/>
          </a:xfrm>
          <a:solidFill>
            <a:schemeClr val="accent6">
              <a:lumMod val="75000"/>
            </a:schemeClr>
          </a:solidFill>
        </p:spPr>
        <p:txBody>
          <a:bodyPr>
            <a:normAutofit lnSpcReduction="10000"/>
          </a:bodyPr>
          <a:lstStyle/>
          <a:p>
            <a:r>
              <a:rPr lang="en-US" sz="2000" dirty="0">
                <a:solidFill>
                  <a:schemeClr val="bg1"/>
                </a:solidFill>
                <a:latin typeface="Bahnschrift" panose="020B0502040204020203" pitchFamily="34" charset="0"/>
              </a:rPr>
              <a:t>Soil pollution refers to the contamination of soil with anomalous concentrations of toxic substances. It is a serious environmental concern since it </a:t>
            </a:r>
            <a:r>
              <a:rPr lang="en-US" sz="2000" dirty="0" err="1">
                <a:solidFill>
                  <a:schemeClr val="bg1"/>
                </a:solidFill>
                <a:latin typeface="Bahnschrift" panose="020B0502040204020203" pitchFamily="34" charset="0"/>
              </a:rPr>
              <a:t>harbours</a:t>
            </a:r>
            <a:r>
              <a:rPr lang="en-US" sz="2000" dirty="0">
                <a:solidFill>
                  <a:schemeClr val="bg1"/>
                </a:solidFill>
                <a:latin typeface="Bahnschrift" panose="020B0502040204020203" pitchFamily="34" charset="0"/>
              </a:rPr>
              <a:t> many health hazards. For example, exposure to soil containing high concentrations of benzene increases the risk of contracting </a:t>
            </a:r>
            <a:r>
              <a:rPr lang="en-US" sz="2000" dirty="0" err="1">
                <a:solidFill>
                  <a:schemeClr val="bg1"/>
                </a:solidFill>
                <a:latin typeface="Bahnschrift" panose="020B0502040204020203" pitchFamily="34" charset="0"/>
              </a:rPr>
              <a:t>leukaemia</a:t>
            </a:r>
            <a:r>
              <a:rPr lang="en-US" sz="2000" dirty="0" smtClean="0">
                <a:solidFill>
                  <a:schemeClr val="bg1"/>
                </a:solidFill>
                <a:latin typeface="Bahnschrift" panose="020B0502040204020203" pitchFamily="34" charset="0"/>
              </a:rPr>
              <a:t>.</a:t>
            </a:r>
          </a:p>
          <a:p>
            <a:r>
              <a:rPr lang="en-US" sz="2000" dirty="0">
                <a:solidFill>
                  <a:schemeClr val="bg1"/>
                </a:solidFill>
                <a:latin typeface="Bahnschrift" panose="020B0502040204020203" pitchFamily="34" charset="0"/>
              </a:rPr>
              <a:t>Soil remediation is the process that uses to remove, degrade contaminants/pollutants to achieve soil for vegetation and a healthy ecosystem. It is a crucial process to understand based the soil nature, its organic matter, biological diversity.</a:t>
            </a:r>
          </a:p>
        </p:txBody>
      </p:sp>
      <p:pic>
        <p:nvPicPr>
          <p:cNvPr id="4" name="Fp-wA1zBIRA"/>
          <p:cNvPicPr>
            <a:picLocks noRot="1" noChangeAspect="1"/>
          </p:cNvPicPr>
          <p:nvPr>
            <a:videoFile r:link="rId1"/>
          </p:nvPr>
        </p:nvPicPr>
        <p:blipFill>
          <a:blip r:embed="rId4"/>
          <a:stretch>
            <a:fillRect/>
          </a:stretch>
        </p:blipFill>
        <p:spPr>
          <a:xfrm>
            <a:off x="5638800" y="1825624"/>
            <a:ext cx="5464629" cy="2457127"/>
          </a:xfrm>
          <a:prstGeom prst="rect">
            <a:avLst/>
          </a:prstGeom>
        </p:spPr>
      </p:pic>
      <p:pic>
        <p:nvPicPr>
          <p:cNvPr id="5" name="wpin4FqnJJU"/>
          <p:cNvPicPr>
            <a:picLocks noRot="1" noChangeAspect="1"/>
          </p:cNvPicPr>
          <p:nvPr>
            <a:videoFile r:link="rId2"/>
          </p:nvPr>
        </p:nvPicPr>
        <p:blipFill>
          <a:blip r:embed="rId5"/>
          <a:stretch>
            <a:fillRect/>
          </a:stretch>
        </p:blipFill>
        <p:spPr>
          <a:xfrm>
            <a:off x="5638800" y="4417687"/>
            <a:ext cx="5464629" cy="2440313"/>
          </a:xfrm>
          <a:prstGeom prst="rect">
            <a:avLst/>
          </a:prstGeom>
        </p:spPr>
      </p:pic>
    </p:spTree>
    <p:extLst>
      <p:ext uri="{BB962C8B-B14F-4D97-AF65-F5344CB8AC3E}">
        <p14:creationId xmlns:p14="http://schemas.microsoft.com/office/powerpoint/2010/main" val="66310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247"/>
            <a:ext cx="10515600" cy="1362442"/>
          </a:xfrm>
          <a:solidFill>
            <a:schemeClr val="accent2">
              <a:lumMod val="40000"/>
              <a:lumOff val="60000"/>
            </a:schemeClr>
          </a:solidFill>
        </p:spPr>
        <p:txBody>
          <a:bodyPr/>
          <a:lstStyle/>
          <a:p>
            <a:pPr algn="ctr"/>
            <a:r>
              <a:rPr lang="en-US" dirty="0" smtClean="0">
                <a:solidFill>
                  <a:srgbClr val="00B050"/>
                </a:solidFill>
                <a:latin typeface="Algerian D" pitchFamily="50" charset="0"/>
              </a:rPr>
              <a:t>APPLICATIONS OF SOIL SCIENCE IN AGRICULTURE</a:t>
            </a:r>
            <a:endParaRPr lang="en-US" dirty="0">
              <a:solidFill>
                <a:srgbClr val="00B050"/>
              </a:solidFill>
              <a:latin typeface="Algerian D" pitchFamily="50" charset="0"/>
            </a:endParaRPr>
          </a:p>
        </p:txBody>
      </p:sp>
      <p:sp>
        <p:nvSpPr>
          <p:cNvPr id="3" name="Content Placeholder 2"/>
          <p:cNvSpPr>
            <a:spLocks noGrp="1"/>
          </p:cNvSpPr>
          <p:nvPr>
            <p:ph idx="1"/>
          </p:nvPr>
        </p:nvSpPr>
        <p:spPr>
          <a:xfrm>
            <a:off x="222379" y="2301744"/>
            <a:ext cx="4741506" cy="4239111"/>
          </a:xfrm>
          <a:solidFill>
            <a:schemeClr val="accent6">
              <a:lumMod val="60000"/>
              <a:lumOff val="40000"/>
            </a:schemeClr>
          </a:solidFill>
        </p:spPr>
        <p:txBody>
          <a:bodyPr>
            <a:normAutofit fontScale="92500"/>
          </a:bodyPr>
          <a:lstStyle/>
          <a:p>
            <a:r>
              <a:rPr lang="en-US" dirty="0">
                <a:solidFill>
                  <a:schemeClr val="bg1"/>
                </a:solidFill>
              </a:rPr>
              <a:t> Soil sciences promote sustainable agriculture by advising on crop rotation, cover cropping, and reduced tillage, which improve soil health and reduce environmental impact.</a:t>
            </a:r>
          </a:p>
          <a:p>
            <a:r>
              <a:rPr lang="en-US" dirty="0" smtClean="0">
                <a:solidFill>
                  <a:schemeClr val="bg1"/>
                </a:solidFill>
              </a:rPr>
              <a:t>Soil </a:t>
            </a:r>
            <a:r>
              <a:rPr lang="en-US" dirty="0">
                <a:solidFill>
                  <a:schemeClr val="bg1"/>
                </a:solidFill>
              </a:rPr>
              <a:t>borne pathogens can harm crops. Soil scientists research and develop methods for disease management and prevention.</a:t>
            </a:r>
          </a:p>
          <a:p>
            <a:endParaRPr lang="en-US" dirty="0">
              <a:solidFill>
                <a:schemeClr val="bg1"/>
              </a:solidFill>
            </a:endParaRPr>
          </a:p>
        </p:txBody>
      </p:sp>
      <p:pic>
        <p:nvPicPr>
          <p:cNvPr id="5" name="JZFPePv3Fa8"/>
          <p:cNvPicPr>
            <a:picLocks noRot="1" noChangeAspect="1"/>
          </p:cNvPicPr>
          <p:nvPr>
            <a:videoFile r:link="rId1"/>
          </p:nvPr>
        </p:nvPicPr>
        <p:blipFill>
          <a:blip r:embed="rId3"/>
          <a:stretch>
            <a:fillRect/>
          </a:stretch>
        </p:blipFill>
        <p:spPr>
          <a:xfrm>
            <a:off x="5029200" y="2301745"/>
            <a:ext cx="6606073" cy="4239111"/>
          </a:xfrm>
          <a:prstGeom prst="rect">
            <a:avLst/>
          </a:prstGeom>
        </p:spPr>
      </p:pic>
    </p:spTree>
    <p:extLst>
      <p:ext uri="{BB962C8B-B14F-4D97-AF65-F5344CB8AC3E}">
        <p14:creationId xmlns:p14="http://schemas.microsoft.com/office/powerpoint/2010/main" val="105931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anim calcmode="lin" valueType="num">
                                      <p:cBhvr>
                                        <p:cTn id="8" dur="2000" fill="hold"/>
                                        <p:tgtEl>
                                          <p:spTgt spid="3">
                                            <p:bg/>
                                          </p:spTgt>
                                        </p:tgtEl>
                                        <p:attrNameLst>
                                          <p:attrName>ppt_w</p:attrName>
                                        </p:attrNameLst>
                                      </p:cBhvr>
                                      <p:tavLst>
                                        <p:tav tm="0" fmla="#ppt_w*sin(2.5*pi*$)">
                                          <p:val>
                                            <p:fltVal val="0"/>
                                          </p:val>
                                        </p:tav>
                                        <p:tav tm="100000">
                                          <p:val>
                                            <p:fltVal val="1"/>
                                          </p:val>
                                        </p:tav>
                                      </p:tavLst>
                                    </p:anim>
                                    <p:anim calcmode="lin" valueType="num">
                                      <p:cBhvr>
                                        <p:cTn id="9" dur="2000" fill="hold"/>
                                        <p:tgtEl>
                                          <p:spTgt spid="3">
                                            <p:bg/>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2000"/>
                                        <p:tgtEl>
                                          <p:spTgt spid="3">
                                            <p:txEl>
                                              <p:pRg st="1" end="1"/>
                                            </p:txEl>
                                          </p:spTgt>
                                        </p:tgtEl>
                                      </p:cBhvr>
                                    </p:animEffect>
                                    <p:anim calcmode="lin" valueType="num">
                                      <p:cBhvr>
                                        <p:cTn id="22"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46437"/>
          </a:xfrm>
          <a:solidFill>
            <a:schemeClr val="accent6">
              <a:lumMod val="40000"/>
              <a:lumOff val="60000"/>
            </a:schemeClr>
          </a:solidFill>
        </p:spPr>
        <p:txBody>
          <a:bodyPr/>
          <a:lstStyle/>
          <a:p>
            <a:r>
              <a:rPr lang="en-US" dirty="0" smtClean="0">
                <a:solidFill>
                  <a:srgbClr val="0070C0"/>
                </a:solidFill>
                <a:latin typeface="a Abstract Groovy" panose="02000503000000000000" pitchFamily="50" charset="0"/>
              </a:rPr>
              <a:t>THANK YOU FOR WATCHING </a:t>
            </a:r>
            <a:endParaRPr lang="en-US" dirty="0">
              <a:solidFill>
                <a:srgbClr val="0070C0"/>
              </a:solidFill>
              <a:latin typeface="a Abstract Groovy" panose="02000503000000000000" pitchFamily="50"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527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203</Words>
  <Application>Microsoft Office PowerPoint</Application>
  <PresentationFormat>Custom</PresentationFormat>
  <Paragraphs>25</Paragraphs>
  <Slides>9</Slides>
  <Notes>0</Notes>
  <HiddenSlides>0</HiddenSlides>
  <MMClips>6</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SOIL SCIENCE</vt:lpstr>
      <vt:lpstr>WHAT IS SOIL SCIENCE?</vt:lpstr>
      <vt:lpstr>SOIL FORMATION PROCESS</vt:lpstr>
      <vt:lpstr>SOIL CLASSIFICATION SYSTEMS </vt:lpstr>
      <vt:lpstr>SOIL PHYSICAL PROPERTIES</vt:lpstr>
      <vt:lpstr>SOIL CHEMICAL PROPERTIES</vt:lpstr>
      <vt:lpstr>SOIL POLLUTION AND REMEDIATION</vt:lpstr>
      <vt:lpstr>APPLICATIONS OF SOIL SCIENCE IN AGRICULTURE</vt:lpstr>
      <vt:lpstr>THANK YOU FOR WATCHING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SCIENCE</dc:title>
  <dc:creator>ZAYED ISLAM</dc:creator>
  <cp:lastModifiedBy>MC</cp:lastModifiedBy>
  <cp:revision>21</cp:revision>
  <dcterms:created xsi:type="dcterms:W3CDTF">2024-11-30T09:29:16Z</dcterms:created>
  <dcterms:modified xsi:type="dcterms:W3CDTF">2024-12-02T13:03:01Z</dcterms:modified>
</cp:coreProperties>
</file>