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64" r:id="rId4"/>
    <p:sldId id="300" r:id="rId5"/>
    <p:sldId id="301" r:id="rId6"/>
    <p:sldId id="303" r:id="rId7"/>
    <p:sldId id="304" r:id="rId8"/>
    <p:sldId id="305" r:id="rId9"/>
    <p:sldId id="307" r:id="rId10"/>
    <p:sldId id="308" r:id="rId11"/>
    <p:sldId id="309" r:id="rId12"/>
    <p:sldId id="310" r:id="rId1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BFA727-BA5C-4B22-8FA9-64E5F7D77D48}">
  <a:tblStyle styleId="{1EBFA727-BA5C-4B22-8FA9-64E5F7D77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8E6508B4-169B-A514-1030-6F102D770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96DCB90A-E016-0E84-9633-26AAA0B52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B12ED9DF-4CFD-0D89-90A0-D0348E6FD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87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6C6A6DC8-FE4D-6442-6ABC-B587A0B0A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658DC4ED-B895-FF83-B386-59767D974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DC7E7B30-FF03-857C-8662-19CBA1953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9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6C78FF83-1B42-E913-2A82-644E09111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>
            <a:extLst>
              <a:ext uri="{FF2B5EF4-FFF2-40B4-BE49-F238E27FC236}">
                <a16:creationId xmlns:a16="http://schemas.microsoft.com/office/drawing/2014/main" id="{E252FBAF-9A20-DDB0-AB57-D026834A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>
            <a:extLst>
              <a:ext uri="{FF2B5EF4-FFF2-40B4-BE49-F238E27FC236}">
                <a16:creationId xmlns:a16="http://schemas.microsoft.com/office/drawing/2014/main" id="{5945D3A3-8C5C-DF73-9E45-5050F6F44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91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>
          <a:extLst>
            <a:ext uri="{FF2B5EF4-FFF2-40B4-BE49-F238E27FC236}">
              <a16:creationId xmlns:a16="http://schemas.microsoft.com/office/drawing/2014/main" id="{B3CFAC84-E2B1-C2CA-36F1-3B92D3C02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>
            <a:extLst>
              <a:ext uri="{FF2B5EF4-FFF2-40B4-BE49-F238E27FC236}">
                <a16:creationId xmlns:a16="http://schemas.microsoft.com/office/drawing/2014/main" id="{804F4F51-1351-031E-7B8E-F09058692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>
            <a:extLst>
              <a:ext uri="{FF2B5EF4-FFF2-40B4-BE49-F238E27FC236}">
                <a16:creationId xmlns:a16="http://schemas.microsoft.com/office/drawing/2014/main" id="{347F141F-9030-8920-BE91-2096E183C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48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>
          <a:extLst>
            <a:ext uri="{FF2B5EF4-FFF2-40B4-BE49-F238E27FC236}">
              <a16:creationId xmlns:a16="http://schemas.microsoft.com/office/drawing/2014/main" id="{5D2AFB08-A6BA-EE2D-5883-943E9581B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>
            <a:extLst>
              <a:ext uri="{FF2B5EF4-FFF2-40B4-BE49-F238E27FC236}">
                <a16:creationId xmlns:a16="http://schemas.microsoft.com/office/drawing/2014/main" id="{96F75C4D-868A-4F53-A5DC-BC06702E4F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>
            <a:extLst>
              <a:ext uri="{FF2B5EF4-FFF2-40B4-BE49-F238E27FC236}">
                <a16:creationId xmlns:a16="http://schemas.microsoft.com/office/drawing/2014/main" id="{77518000-EF52-F67D-D5EB-B9505DBEC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8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>
          <a:extLst>
            <a:ext uri="{FF2B5EF4-FFF2-40B4-BE49-F238E27FC236}">
              <a16:creationId xmlns:a16="http://schemas.microsoft.com/office/drawing/2014/main" id="{0B97F282-79EA-2899-5840-D5588D634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>
            <a:extLst>
              <a:ext uri="{FF2B5EF4-FFF2-40B4-BE49-F238E27FC236}">
                <a16:creationId xmlns:a16="http://schemas.microsoft.com/office/drawing/2014/main" id="{E600D3BD-4A9D-A469-AA5E-B18C62B94F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>
            <a:extLst>
              <a:ext uri="{FF2B5EF4-FFF2-40B4-BE49-F238E27FC236}">
                <a16:creationId xmlns:a16="http://schemas.microsoft.com/office/drawing/2014/main" id="{3FDB8106-1AA9-4555-6CDA-E6F586FF5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28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>
          <a:extLst>
            <a:ext uri="{FF2B5EF4-FFF2-40B4-BE49-F238E27FC236}">
              <a16:creationId xmlns:a16="http://schemas.microsoft.com/office/drawing/2014/main" id="{35C1B28E-DBA3-BFD6-DD52-23394B734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>
            <a:extLst>
              <a:ext uri="{FF2B5EF4-FFF2-40B4-BE49-F238E27FC236}">
                <a16:creationId xmlns:a16="http://schemas.microsoft.com/office/drawing/2014/main" id="{29ACC922-CB84-3FC7-6901-357A79625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>
            <a:extLst>
              <a:ext uri="{FF2B5EF4-FFF2-40B4-BE49-F238E27FC236}">
                <a16:creationId xmlns:a16="http://schemas.microsoft.com/office/drawing/2014/main" id="{27368DD6-1F54-B622-322F-055AB3989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59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>
          <a:extLst>
            <a:ext uri="{FF2B5EF4-FFF2-40B4-BE49-F238E27FC236}">
              <a16:creationId xmlns:a16="http://schemas.microsoft.com/office/drawing/2014/main" id="{EFB2F1D7-B790-1B4E-473D-664C150D4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>
            <a:extLst>
              <a:ext uri="{FF2B5EF4-FFF2-40B4-BE49-F238E27FC236}">
                <a16:creationId xmlns:a16="http://schemas.microsoft.com/office/drawing/2014/main" id="{EF54C0FF-D809-EFA9-27B8-000A4D995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>
            <a:extLst>
              <a:ext uri="{FF2B5EF4-FFF2-40B4-BE49-F238E27FC236}">
                <a16:creationId xmlns:a16="http://schemas.microsoft.com/office/drawing/2014/main" id="{EA39CCAE-D433-876E-6F96-7035AE55A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>
          <a:extLst>
            <a:ext uri="{FF2B5EF4-FFF2-40B4-BE49-F238E27FC236}">
              <a16:creationId xmlns:a16="http://schemas.microsoft.com/office/drawing/2014/main" id="{7F4E74B7-A3E7-8813-E958-2EF85CAA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>
            <a:extLst>
              <a:ext uri="{FF2B5EF4-FFF2-40B4-BE49-F238E27FC236}">
                <a16:creationId xmlns:a16="http://schemas.microsoft.com/office/drawing/2014/main" id="{5DED3621-EFD9-C300-7727-1EBAE33456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>
            <a:extLst>
              <a:ext uri="{FF2B5EF4-FFF2-40B4-BE49-F238E27FC236}">
                <a16:creationId xmlns:a16="http://schemas.microsoft.com/office/drawing/2014/main" id="{272B9D80-94E7-7F1B-97E2-74204FF44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43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61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08043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Apresentamos </a:t>
            </a:r>
            <a:r>
              <a:rPr lang="en" dirty="0">
                <a:solidFill>
                  <a:schemeClr val="accent2"/>
                </a:solidFill>
              </a:rPr>
              <a:t>‘Projeto’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4566025" y="3557750"/>
            <a:ext cx="341350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Ricardo Albuquerque &gt;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Augusto César &gt;</a:t>
            </a: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Elevator</a:t>
            </a:r>
            <a:r>
              <a:rPr lang="en" dirty="0">
                <a:solidFill>
                  <a:schemeClr val="lt2"/>
                </a:solidFill>
              </a:rPr>
              <a:t>Sim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</a:t>
            </a:r>
            <a:r>
              <a:rPr lang="en" sz="1400" dirty="0">
                <a:solidFill>
                  <a:schemeClr val="accent3"/>
                </a:solidFill>
              </a:rPr>
              <a:t>levatorSim.html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styles.css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8AB8C47D-6B04-B266-CAD1-1ED0A195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94173432-0233-E504-9D47-B9FCBFA5775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49" y="1226612"/>
            <a:ext cx="59482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BR" dirty="0"/>
              <a:t>Implementação de múltiplos elevadores: apesar dos esforços, não foi possível fazer com que mais de um elevador funcionasse simultaneamente no prédio.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D50A3F31-13D5-B12A-8D55-E46B68913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80446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PrincipaisDificuldades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39660B17-0F6D-E308-BAC4-8C51B275138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78C745A3-02C1-8BEF-D4F6-5E84D2D0E5A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18D06C1F-9698-D3E1-D048-0055A6D22C59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3D4EF099-806E-7646-936B-BDAA0F2CA348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3C535ED9-4425-BD39-1FAB-76E730A717F8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CF124F2B-7794-B381-700E-CAE41916F900}"/>
              </a:ext>
            </a:extLst>
          </p:cNvPr>
          <p:cNvGrpSpPr/>
          <p:nvPr/>
        </p:nvGrpSpPr>
        <p:grpSpPr>
          <a:xfrm>
            <a:off x="1084825" y="2342516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95017978-3BE4-1FB7-1105-67226E58A30E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3893D150-3A21-C5FD-4A4F-11076D6F567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0" name="Google Shape;512;p31">
            <a:extLst>
              <a:ext uri="{FF2B5EF4-FFF2-40B4-BE49-F238E27FC236}">
                <a16:creationId xmlns:a16="http://schemas.microsoft.com/office/drawing/2014/main" id="{BA744EB4-F176-0FFA-85FB-05563447EA3E}"/>
              </a:ext>
            </a:extLst>
          </p:cNvPr>
          <p:cNvSpPr txBox="1">
            <a:spLocks/>
          </p:cNvSpPr>
          <p:nvPr/>
        </p:nvSpPr>
        <p:spPr>
          <a:xfrm>
            <a:off x="2240150" y="2062453"/>
            <a:ext cx="581757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BR" dirty="0"/>
              <a:t>&lt; Implementar filas com prioridade sem comprometer a heurística atual de funcionamento do elevador. &gt;</a:t>
            </a:r>
          </a:p>
        </p:txBody>
      </p:sp>
      <p:grpSp>
        <p:nvGrpSpPr>
          <p:cNvPr id="27" name="Google Shape;545;p31">
            <a:extLst>
              <a:ext uri="{FF2B5EF4-FFF2-40B4-BE49-F238E27FC236}">
                <a16:creationId xmlns:a16="http://schemas.microsoft.com/office/drawing/2014/main" id="{8D60E612-0513-8A2A-B7BA-25C6167AA803}"/>
              </a:ext>
            </a:extLst>
          </p:cNvPr>
          <p:cNvGrpSpPr/>
          <p:nvPr/>
        </p:nvGrpSpPr>
        <p:grpSpPr>
          <a:xfrm>
            <a:off x="1614876" y="2200275"/>
            <a:ext cx="506092" cy="426611"/>
            <a:chOff x="1665363" y="1706700"/>
            <a:chExt cx="578325" cy="487500"/>
          </a:xfrm>
        </p:grpSpPr>
        <p:sp>
          <p:nvSpPr>
            <p:cNvPr id="28" name="Google Shape;546;p31">
              <a:extLst>
                <a:ext uri="{FF2B5EF4-FFF2-40B4-BE49-F238E27FC236}">
                  <a16:creationId xmlns:a16="http://schemas.microsoft.com/office/drawing/2014/main" id="{D5778801-1F3A-0CEC-76DE-45D0A979D313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1">
              <a:extLst>
                <a:ext uri="{FF2B5EF4-FFF2-40B4-BE49-F238E27FC236}">
                  <a16:creationId xmlns:a16="http://schemas.microsoft.com/office/drawing/2014/main" id="{131095EF-CE13-88B1-C882-37E5C2DB479C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512;p31">
            <a:extLst>
              <a:ext uri="{FF2B5EF4-FFF2-40B4-BE49-F238E27FC236}">
                <a16:creationId xmlns:a16="http://schemas.microsoft.com/office/drawing/2014/main" id="{7528F5AE-02E0-B1B4-35FA-9D772759DC55}"/>
              </a:ext>
            </a:extLst>
          </p:cNvPr>
          <p:cNvSpPr txBox="1">
            <a:spLocks/>
          </p:cNvSpPr>
          <p:nvPr/>
        </p:nvSpPr>
        <p:spPr>
          <a:xfrm>
            <a:off x="2240149" y="2840762"/>
            <a:ext cx="6003199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BR" dirty="0"/>
              <a:t>&lt; Implementar múltiplas heurísticas para o elevador; no futuro, isso provavelmente será viável.</a:t>
            </a:r>
          </a:p>
        </p:txBody>
      </p:sp>
      <p:grpSp>
        <p:nvGrpSpPr>
          <p:cNvPr id="47" name="Google Shape;545;p31">
            <a:extLst>
              <a:ext uri="{FF2B5EF4-FFF2-40B4-BE49-F238E27FC236}">
                <a16:creationId xmlns:a16="http://schemas.microsoft.com/office/drawing/2014/main" id="{142210D5-E2F3-2691-B9B5-F31B6B683407}"/>
              </a:ext>
            </a:extLst>
          </p:cNvPr>
          <p:cNvGrpSpPr/>
          <p:nvPr/>
        </p:nvGrpSpPr>
        <p:grpSpPr>
          <a:xfrm>
            <a:off x="1614876" y="2978584"/>
            <a:ext cx="506092" cy="426611"/>
            <a:chOff x="1665363" y="1706700"/>
            <a:chExt cx="578325" cy="487500"/>
          </a:xfrm>
        </p:grpSpPr>
        <p:sp>
          <p:nvSpPr>
            <p:cNvPr id="48" name="Google Shape;546;p31">
              <a:extLst>
                <a:ext uri="{FF2B5EF4-FFF2-40B4-BE49-F238E27FC236}">
                  <a16:creationId xmlns:a16="http://schemas.microsoft.com/office/drawing/2014/main" id="{6E3D74F1-A11C-15E2-20A5-305F1556F1C9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7;p31">
              <a:extLst>
                <a:ext uri="{FF2B5EF4-FFF2-40B4-BE49-F238E27FC236}">
                  <a16:creationId xmlns:a16="http://schemas.microsoft.com/office/drawing/2014/main" id="{8B589904-6DAB-2597-3419-BEA272825019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87C0EF0-6AD6-FCE3-FE60-B5AE4AAB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054" y="3034054"/>
            <a:ext cx="315670" cy="315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75880-78EF-C5EC-3707-25D9F9F1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57" y="2226816"/>
            <a:ext cx="373528" cy="37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D51FC-59AD-C9E9-B91C-393D78E1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245" y="1376483"/>
            <a:ext cx="400062" cy="4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0711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0DB0E478-0768-7309-1C82-925D06D6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0153A769-1694-9F0C-B0A5-2503038631E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50" y="1226612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BR" dirty="0"/>
              <a:t>Reforço a prática da programação orientada a objetos.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A97D63EC-5689-4908-2F6D-8159FBE22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80446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Aprendizado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F447D804-2C8D-C138-93CA-D19351BF79E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572A6B77-D02B-45E1-EE7F-8FFA0C4EC05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1C47CBD9-5D47-13B0-0121-9984026B981E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56E0996C-BFD2-27AE-CEBF-D0CDA4F6582E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33B65139-C5B8-B96F-03C7-B648D878CD82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D7BA1E04-F386-0171-A13C-1610A3B91C24}"/>
              </a:ext>
            </a:extLst>
          </p:cNvPr>
          <p:cNvGrpSpPr/>
          <p:nvPr/>
        </p:nvGrpSpPr>
        <p:grpSpPr>
          <a:xfrm>
            <a:off x="1084825" y="2342516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202A638C-1738-A15D-60D6-5AD91EB911AC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90F2B41A-C163-54DB-A853-255E7CDF444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0" name="Google Shape;512;p31">
            <a:extLst>
              <a:ext uri="{FF2B5EF4-FFF2-40B4-BE49-F238E27FC236}">
                <a16:creationId xmlns:a16="http://schemas.microsoft.com/office/drawing/2014/main" id="{CB9B35E5-A14A-5CB7-0C6B-BFF1A996F8AA}"/>
              </a:ext>
            </a:extLst>
          </p:cNvPr>
          <p:cNvSpPr txBox="1">
            <a:spLocks/>
          </p:cNvSpPr>
          <p:nvPr/>
        </p:nvSpPr>
        <p:spPr>
          <a:xfrm>
            <a:off x="2240150" y="2062453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BR" dirty="0"/>
              <a:t>&lt; Entendimento aplicado sobre o funcionamento e comportamento das estruturas de dados.&gt;</a:t>
            </a:r>
          </a:p>
        </p:txBody>
      </p:sp>
      <p:grpSp>
        <p:nvGrpSpPr>
          <p:cNvPr id="27" name="Google Shape;545;p31">
            <a:extLst>
              <a:ext uri="{FF2B5EF4-FFF2-40B4-BE49-F238E27FC236}">
                <a16:creationId xmlns:a16="http://schemas.microsoft.com/office/drawing/2014/main" id="{2C77CE8B-420F-0584-A84F-372E145A4ED3}"/>
              </a:ext>
            </a:extLst>
          </p:cNvPr>
          <p:cNvGrpSpPr/>
          <p:nvPr/>
        </p:nvGrpSpPr>
        <p:grpSpPr>
          <a:xfrm>
            <a:off x="1614876" y="2200275"/>
            <a:ext cx="506092" cy="426611"/>
            <a:chOff x="1665363" y="1706700"/>
            <a:chExt cx="578325" cy="487500"/>
          </a:xfrm>
        </p:grpSpPr>
        <p:sp>
          <p:nvSpPr>
            <p:cNvPr id="28" name="Google Shape;546;p31">
              <a:extLst>
                <a:ext uri="{FF2B5EF4-FFF2-40B4-BE49-F238E27FC236}">
                  <a16:creationId xmlns:a16="http://schemas.microsoft.com/office/drawing/2014/main" id="{EB4B6577-36A9-FE30-2431-DD23A5735941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7;p31">
              <a:extLst>
                <a:ext uri="{FF2B5EF4-FFF2-40B4-BE49-F238E27FC236}">
                  <a16:creationId xmlns:a16="http://schemas.microsoft.com/office/drawing/2014/main" id="{F27AF03C-C62A-B689-6DFC-5D939013B504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512;p31">
            <a:extLst>
              <a:ext uri="{FF2B5EF4-FFF2-40B4-BE49-F238E27FC236}">
                <a16:creationId xmlns:a16="http://schemas.microsoft.com/office/drawing/2014/main" id="{8EE7E330-502B-776A-3E91-D700EC71E32F}"/>
              </a:ext>
            </a:extLst>
          </p:cNvPr>
          <p:cNvSpPr txBox="1">
            <a:spLocks/>
          </p:cNvSpPr>
          <p:nvPr/>
        </p:nvSpPr>
        <p:spPr>
          <a:xfrm>
            <a:off x="2240149" y="2840762"/>
            <a:ext cx="5480685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BR" dirty="0"/>
              <a:t>&lt; Experimentação com várias tecnologias, algumas das quais não foram efetivamente implementadas. &gt;</a:t>
            </a:r>
          </a:p>
        </p:txBody>
      </p:sp>
      <p:grpSp>
        <p:nvGrpSpPr>
          <p:cNvPr id="47" name="Google Shape;545;p31">
            <a:extLst>
              <a:ext uri="{FF2B5EF4-FFF2-40B4-BE49-F238E27FC236}">
                <a16:creationId xmlns:a16="http://schemas.microsoft.com/office/drawing/2014/main" id="{1A69410D-F037-F732-E05E-30558C43631B}"/>
              </a:ext>
            </a:extLst>
          </p:cNvPr>
          <p:cNvGrpSpPr/>
          <p:nvPr/>
        </p:nvGrpSpPr>
        <p:grpSpPr>
          <a:xfrm>
            <a:off x="1614876" y="2978584"/>
            <a:ext cx="506092" cy="426611"/>
            <a:chOff x="1665363" y="1706700"/>
            <a:chExt cx="578325" cy="487500"/>
          </a:xfrm>
        </p:grpSpPr>
        <p:sp>
          <p:nvSpPr>
            <p:cNvPr id="48" name="Google Shape;546;p31">
              <a:extLst>
                <a:ext uri="{FF2B5EF4-FFF2-40B4-BE49-F238E27FC236}">
                  <a16:creationId xmlns:a16="http://schemas.microsoft.com/office/drawing/2014/main" id="{FEAA26C6-6A0C-D7A2-E712-6044AEA28BBF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7;p31">
              <a:extLst>
                <a:ext uri="{FF2B5EF4-FFF2-40B4-BE49-F238E27FC236}">
                  <a16:creationId xmlns:a16="http://schemas.microsoft.com/office/drawing/2014/main" id="{C3D7FB43-1CE4-3972-157B-68FBC011C956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903ADB-69C0-8E4D-3A7E-0ECF4376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17" y="1391943"/>
            <a:ext cx="359440" cy="359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B2E41-6F45-9FE6-6E42-A010A323B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44" y="2254886"/>
            <a:ext cx="320836" cy="320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05741-24A8-8E9D-534B-17A396D48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617" y="3012170"/>
            <a:ext cx="359440" cy="3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9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E1420D8F-44CC-9C06-5B9B-1E34AA3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>
            <a:extLst>
              <a:ext uri="{FF2B5EF4-FFF2-40B4-BE49-F238E27FC236}">
                <a16:creationId xmlns:a16="http://schemas.microsoft.com/office/drawing/2014/main" id="{43F33564-B85B-D292-5B30-B918DB961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Fim dos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slides;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3" name="Google Shape;823;p40">
            <a:extLst>
              <a:ext uri="{FF2B5EF4-FFF2-40B4-BE49-F238E27FC236}">
                <a16:creationId xmlns:a16="http://schemas.microsoft.com/office/drawing/2014/main" id="{1416CCAB-9050-818F-F965-C268751801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>
            <a:extLst>
              <a:ext uri="{FF2B5EF4-FFF2-40B4-BE49-F238E27FC236}">
                <a16:creationId xmlns:a16="http://schemas.microsoft.com/office/drawing/2014/main" id="{B2B72F48-40B0-59F0-5C40-54765F8BCAB7}"/>
              </a:ext>
            </a:extLst>
          </p:cNvPr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>
            <a:extLst>
              <a:ext uri="{FF2B5EF4-FFF2-40B4-BE49-F238E27FC236}">
                <a16:creationId xmlns:a16="http://schemas.microsoft.com/office/drawing/2014/main" id="{A1FC23F3-1811-0264-8EAA-B79AD6CB4343}"/>
              </a:ext>
            </a:extLst>
          </p:cNvPr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>
            <a:extLst>
              <a:ext uri="{FF2B5EF4-FFF2-40B4-BE49-F238E27FC236}">
                <a16:creationId xmlns:a16="http://schemas.microsoft.com/office/drawing/2014/main" id="{5D7448E5-D4F5-918B-92FC-FAD7C974990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6292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49" y="1574450"/>
            <a:ext cx="5934979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pt-BR" dirty="0">
                <a:solidFill>
                  <a:schemeClr val="accent2"/>
                </a:solidFill>
              </a:rPr>
              <a:t>Simular o funcionamento de um elevador em um prédio durante um período específico, demonstrando seu comportamento em diferentes cenários controlados.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pt-BR" dirty="0">
                <a:solidFill>
                  <a:schemeClr val="accent3"/>
                </a:solidFill>
              </a:rPr>
              <a:t>Simula a movimentação do elevador entre os andares, atendendo às chamadas dos usuários de acordo com a sua direção atual.</a:t>
            </a:r>
            <a:r>
              <a:rPr lang="en" dirty="0">
                <a:solidFill>
                  <a:schemeClr val="accent3"/>
                </a:solidFill>
              </a:rPr>
              <a:t>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sz="1400" dirty="0">
                <a:solidFill>
                  <a:schemeClr val="accent3"/>
                </a:solidFill>
              </a:rPr>
              <a:t>bjetivo.html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styles.css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49" y="3621269"/>
            <a:ext cx="5487119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BR" dirty="0"/>
              <a:t>Ao final da simulação, são exibidos o tempo total gasto e a quantidade de energia consumida.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49" y="2638350"/>
            <a:ext cx="6092751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BR" dirty="0"/>
              <a:t>Através do console, é possível acompanhar em tempo real as atualizações do elevador e do prédio simulado.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no console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4" y="1655450"/>
            <a:ext cx="528502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pt-BR" dirty="0"/>
              <a:t>Permite o controle do número de andares e do horário em que a simulação será executada.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Prédio configurável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de resultados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2722147" y="3610173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funcionalidades.html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styles.css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" name="Google Shape;3089;p50">
            <a:extLst>
              <a:ext uri="{FF2B5EF4-FFF2-40B4-BE49-F238E27FC236}">
                <a16:creationId xmlns:a16="http://schemas.microsoft.com/office/drawing/2014/main" id="{3665BB49-A3C9-A26F-E412-057B7ADFDBDE}"/>
              </a:ext>
            </a:extLst>
          </p:cNvPr>
          <p:cNvGrpSpPr/>
          <p:nvPr/>
        </p:nvGrpSpPr>
        <p:grpSpPr>
          <a:xfrm>
            <a:off x="1886338" y="1605997"/>
            <a:ext cx="365755" cy="365755"/>
            <a:chOff x="6492938" y="5137275"/>
            <a:chExt cx="511975" cy="511975"/>
          </a:xfrm>
        </p:grpSpPr>
        <p:sp>
          <p:nvSpPr>
            <p:cNvPr id="3" name="Google Shape;3090;p50">
              <a:extLst>
                <a:ext uri="{FF2B5EF4-FFF2-40B4-BE49-F238E27FC236}">
                  <a16:creationId xmlns:a16="http://schemas.microsoft.com/office/drawing/2014/main" id="{7B29865F-EF42-8D4A-8DC3-580F29DBB0AA}"/>
                </a:ext>
              </a:extLst>
            </p:cNvPr>
            <p:cNvSpPr/>
            <p:nvPr/>
          </p:nvSpPr>
          <p:spPr>
            <a:xfrm>
              <a:off x="6502888" y="5147225"/>
              <a:ext cx="492075" cy="492075"/>
            </a:xfrm>
            <a:custGeom>
              <a:avLst/>
              <a:gdLst/>
              <a:ahLst/>
              <a:cxnLst/>
              <a:rect l="l" t="t" r="r" b="b"/>
              <a:pathLst>
                <a:path w="19683" h="19683" extrusionOk="0">
                  <a:moveTo>
                    <a:pt x="797" y="1"/>
                  </a:moveTo>
                  <a:cubicBezTo>
                    <a:pt x="342" y="1"/>
                    <a:pt x="0" y="342"/>
                    <a:pt x="0" y="797"/>
                  </a:cubicBezTo>
                  <a:lnTo>
                    <a:pt x="0" y="18867"/>
                  </a:lnTo>
                  <a:cubicBezTo>
                    <a:pt x="0" y="19322"/>
                    <a:pt x="342" y="19682"/>
                    <a:pt x="797" y="19682"/>
                  </a:cubicBezTo>
                  <a:lnTo>
                    <a:pt x="18886" y="19682"/>
                  </a:lnTo>
                  <a:cubicBezTo>
                    <a:pt x="19322" y="19682"/>
                    <a:pt x="19683" y="19322"/>
                    <a:pt x="19683" y="18867"/>
                  </a:cubicBezTo>
                  <a:lnTo>
                    <a:pt x="19683" y="797"/>
                  </a:lnTo>
                  <a:cubicBezTo>
                    <a:pt x="19683" y="342"/>
                    <a:pt x="19322" y="1"/>
                    <a:pt x="18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91;p50">
              <a:extLst>
                <a:ext uri="{FF2B5EF4-FFF2-40B4-BE49-F238E27FC236}">
                  <a16:creationId xmlns:a16="http://schemas.microsoft.com/office/drawing/2014/main" id="{B40564AF-4BDB-62F8-A466-168B8DAF687E}"/>
                </a:ext>
              </a:extLst>
            </p:cNvPr>
            <p:cNvSpPr/>
            <p:nvPr/>
          </p:nvSpPr>
          <p:spPr>
            <a:xfrm>
              <a:off x="6552663" y="5197000"/>
              <a:ext cx="392050" cy="392050"/>
            </a:xfrm>
            <a:custGeom>
              <a:avLst/>
              <a:gdLst/>
              <a:ahLst/>
              <a:cxnLst/>
              <a:rect l="l" t="t" r="r" b="b"/>
              <a:pathLst>
                <a:path w="15682" h="15682" extrusionOk="0">
                  <a:moveTo>
                    <a:pt x="11453" y="4248"/>
                  </a:moveTo>
                  <a:lnTo>
                    <a:pt x="11453" y="11453"/>
                  </a:lnTo>
                  <a:lnTo>
                    <a:pt x="4248" y="11453"/>
                  </a:lnTo>
                  <a:lnTo>
                    <a:pt x="4248" y="4248"/>
                  </a:lnTo>
                  <a:close/>
                  <a:moveTo>
                    <a:pt x="2636" y="0"/>
                  </a:moveTo>
                  <a:lnTo>
                    <a:pt x="2636" y="2636"/>
                  </a:lnTo>
                  <a:lnTo>
                    <a:pt x="0" y="2636"/>
                  </a:lnTo>
                  <a:lnTo>
                    <a:pt x="0" y="4248"/>
                  </a:lnTo>
                  <a:lnTo>
                    <a:pt x="2636" y="4248"/>
                  </a:lnTo>
                  <a:lnTo>
                    <a:pt x="2636" y="13046"/>
                  </a:lnTo>
                  <a:lnTo>
                    <a:pt x="11453" y="13046"/>
                  </a:lnTo>
                  <a:lnTo>
                    <a:pt x="11453" y="15682"/>
                  </a:lnTo>
                  <a:lnTo>
                    <a:pt x="13046" y="15682"/>
                  </a:lnTo>
                  <a:lnTo>
                    <a:pt x="13046" y="13046"/>
                  </a:lnTo>
                  <a:lnTo>
                    <a:pt x="15682" y="13046"/>
                  </a:lnTo>
                  <a:lnTo>
                    <a:pt x="15682" y="11453"/>
                  </a:lnTo>
                  <a:lnTo>
                    <a:pt x="13046" y="11453"/>
                  </a:lnTo>
                  <a:lnTo>
                    <a:pt x="13046" y="2636"/>
                  </a:lnTo>
                  <a:lnTo>
                    <a:pt x="4248" y="26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92;p50">
              <a:extLst>
                <a:ext uri="{FF2B5EF4-FFF2-40B4-BE49-F238E27FC236}">
                  <a16:creationId xmlns:a16="http://schemas.microsoft.com/office/drawing/2014/main" id="{C8356EE8-0DFC-27E4-E265-C5103A7A5E0A}"/>
                </a:ext>
              </a:extLst>
            </p:cNvPr>
            <p:cNvSpPr/>
            <p:nvPr/>
          </p:nvSpPr>
          <p:spPr>
            <a:xfrm>
              <a:off x="6529438" y="5462925"/>
              <a:ext cx="23250" cy="20000"/>
            </a:xfrm>
            <a:custGeom>
              <a:avLst/>
              <a:gdLst/>
              <a:ahLst/>
              <a:cxnLst/>
              <a:rect l="l" t="t" r="r" b="b"/>
              <a:pathLst>
                <a:path w="930" h="800" extrusionOk="0">
                  <a:moveTo>
                    <a:pt x="531" y="1"/>
                  </a:moveTo>
                  <a:cubicBezTo>
                    <a:pt x="171" y="1"/>
                    <a:pt x="0" y="437"/>
                    <a:pt x="247" y="683"/>
                  </a:cubicBezTo>
                  <a:cubicBezTo>
                    <a:pt x="327" y="763"/>
                    <a:pt x="427" y="799"/>
                    <a:pt x="525" y="799"/>
                  </a:cubicBezTo>
                  <a:cubicBezTo>
                    <a:pt x="730" y="799"/>
                    <a:pt x="929" y="643"/>
                    <a:pt x="929" y="399"/>
                  </a:cubicBezTo>
                  <a:cubicBezTo>
                    <a:pt x="929" y="171"/>
                    <a:pt x="759" y="1"/>
                    <a:pt x="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93;p50">
              <a:extLst>
                <a:ext uri="{FF2B5EF4-FFF2-40B4-BE49-F238E27FC236}">
                  <a16:creationId xmlns:a16="http://schemas.microsoft.com/office/drawing/2014/main" id="{15769DA3-5E38-8EE8-1942-F6587818736E}"/>
                </a:ext>
              </a:extLst>
            </p:cNvPr>
            <p:cNvSpPr/>
            <p:nvPr/>
          </p:nvSpPr>
          <p:spPr>
            <a:xfrm>
              <a:off x="6492938" y="5137275"/>
              <a:ext cx="511975" cy="511975"/>
            </a:xfrm>
            <a:custGeom>
              <a:avLst/>
              <a:gdLst/>
              <a:ahLst/>
              <a:cxnLst/>
              <a:rect l="l" t="t" r="r" b="b"/>
              <a:pathLst>
                <a:path w="20479" h="20479" extrusionOk="0">
                  <a:moveTo>
                    <a:pt x="19265" y="797"/>
                  </a:moveTo>
                  <a:cubicBezTo>
                    <a:pt x="19493" y="797"/>
                    <a:pt x="19663" y="967"/>
                    <a:pt x="19663" y="1195"/>
                  </a:cubicBezTo>
                  <a:lnTo>
                    <a:pt x="19663" y="19284"/>
                  </a:lnTo>
                  <a:cubicBezTo>
                    <a:pt x="19663" y="19493"/>
                    <a:pt x="19493" y="19682"/>
                    <a:pt x="19265" y="19682"/>
                  </a:cubicBezTo>
                  <a:lnTo>
                    <a:pt x="1176" y="19682"/>
                  </a:lnTo>
                  <a:cubicBezTo>
                    <a:pt x="967" y="19682"/>
                    <a:pt x="778" y="19493"/>
                    <a:pt x="778" y="19284"/>
                  </a:cubicBezTo>
                  <a:lnTo>
                    <a:pt x="778" y="1195"/>
                  </a:lnTo>
                  <a:cubicBezTo>
                    <a:pt x="778" y="967"/>
                    <a:pt x="967" y="797"/>
                    <a:pt x="1176" y="797"/>
                  </a:cubicBezTo>
                  <a:close/>
                  <a:moveTo>
                    <a:pt x="1195" y="0"/>
                  </a:moveTo>
                  <a:cubicBezTo>
                    <a:pt x="531" y="0"/>
                    <a:pt x="0" y="531"/>
                    <a:pt x="0" y="1195"/>
                  </a:cubicBezTo>
                  <a:lnTo>
                    <a:pt x="0" y="19265"/>
                  </a:lnTo>
                  <a:cubicBezTo>
                    <a:pt x="0" y="19929"/>
                    <a:pt x="531" y="20479"/>
                    <a:pt x="1195" y="20479"/>
                  </a:cubicBezTo>
                  <a:lnTo>
                    <a:pt x="19284" y="20479"/>
                  </a:lnTo>
                  <a:cubicBezTo>
                    <a:pt x="19929" y="20479"/>
                    <a:pt x="20479" y="19929"/>
                    <a:pt x="20479" y="19265"/>
                  </a:cubicBezTo>
                  <a:lnTo>
                    <a:pt x="20479" y="1195"/>
                  </a:lnTo>
                  <a:cubicBezTo>
                    <a:pt x="20479" y="531"/>
                    <a:pt x="19929" y="0"/>
                    <a:pt x="19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94;p50">
              <a:extLst>
                <a:ext uri="{FF2B5EF4-FFF2-40B4-BE49-F238E27FC236}">
                  <a16:creationId xmlns:a16="http://schemas.microsoft.com/office/drawing/2014/main" id="{5AB0C7F7-6A26-9C76-6724-A7A959AE3394}"/>
                </a:ext>
              </a:extLst>
            </p:cNvPr>
            <p:cNvSpPr/>
            <p:nvPr/>
          </p:nvSpPr>
          <p:spPr>
            <a:xfrm>
              <a:off x="6542713" y="5187050"/>
              <a:ext cx="411950" cy="412425"/>
            </a:xfrm>
            <a:custGeom>
              <a:avLst/>
              <a:gdLst/>
              <a:ahLst/>
              <a:cxnLst/>
              <a:rect l="l" t="t" r="r" b="b"/>
              <a:pathLst>
                <a:path w="16478" h="16497" extrusionOk="0">
                  <a:moveTo>
                    <a:pt x="2636" y="3451"/>
                  </a:moveTo>
                  <a:lnTo>
                    <a:pt x="2636" y="4248"/>
                  </a:lnTo>
                  <a:lnTo>
                    <a:pt x="797" y="4248"/>
                  </a:lnTo>
                  <a:lnTo>
                    <a:pt x="797" y="3451"/>
                  </a:lnTo>
                  <a:close/>
                  <a:moveTo>
                    <a:pt x="12477" y="3451"/>
                  </a:moveTo>
                  <a:lnTo>
                    <a:pt x="11681" y="4248"/>
                  </a:lnTo>
                  <a:lnTo>
                    <a:pt x="5044" y="4248"/>
                  </a:lnTo>
                  <a:lnTo>
                    <a:pt x="5044" y="3451"/>
                  </a:lnTo>
                  <a:close/>
                  <a:moveTo>
                    <a:pt x="10884" y="5044"/>
                  </a:moveTo>
                  <a:lnTo>
                    <a:pt x="5044" y="10884"/>
                  </a:lnTo>
                  <a:lnTo>
                    <a:pt x="5044" y="5044"/>
                  </a:lnTo>
                  <a:close/>
                  <a:moveTo>
                    <a:pt x="11434" y="5613"/>
                  </a:moveTo>
                  <a:lnTo>
                    <a:pt x="11434" y="11434"/>
                  </a:lnTo>
                  <a:lnTo>
                    <a:pt x="5613" y="11434"/>
                  </a:lnTo>
                  <a:lnTo>
                    <a:pt x="11434" y="5613"/>
                  </a:lnTo>
                  <a:close/>
                  <a:moveTo>
                    <a:pt x="4248" y="797"/>
                  </a:moveTo>
                  <a:lnTo>
                    <a:pt x="4248" y="11851"/>
                  </a:lnTo>
                  <a:cubicBezTo>
                    <a:pt x="4248" y="12060"/>
                    <a:pt x="4437" y="12249"/>
                    <a:pt x="4646" y="12249"/>
                  </a:cubicBezTo>
                  <a:lnTo>
                    <a:pt x="11453" y="12249"/>
                  </a:lnTo>
                  <a:lnTo>
                    <a:pt x="11434" y="13046"/>
                  </a:lnTo>
                  <a:lnTo>
                    <a:pt x="3451" y="13046"/>
                  </a:lnTo>
                  <a:lnTo>
                    <a:pt x="3451" y="797"/>
                  </a:lnTo>
                  <a:close/>
                  <a:moveTo>
                    <a:pt x="15681" y="12249"/>
                  </a:moveTo>
                  <a:lnTo>
                    <a:pt x="15681" y="13046"/>
                  </a:lnTo>
                  <a:lnTo>
                    <a:pt x="13842" y="13046"/>
                  </a:lnTo>
                  <a:lnTo>
                    <a:pt x="13842" y="12249"/>
                  </a:lnTo>
                  <a:close/>
                  <a:moveTo>
                    <a:pt x="13046" y="4001"/>
                  </a:moveTo>
                  <a:lnTo>
                    <a:pt x="13046" y="15681"/>
                  </a:lnTo>
                  <a:lnTo>
                    <a:pt x="12249" y="15681"/>
                  </a:lnTo>
                  <a:lnTo>
                    <a:pt x="12249" y="4816"/>
                  </a:lnTo>
                  <a:lnTo>
                    <a:pt x="13046" y="4001"/>
                  </a:lnTo>
                  <a:close/>
                  <a:moveTo>
                    <a:pt x="3034" y="0"/>
                  </a:moveTo>
                  <a:cubicBezTo>
                    <a:pt x="2826" y="0"/>
                    <a:pt x="2636" y="190"/>
                    <a:pt x="2636" y="417"/>
                  </a:cubicBezTo>
                  <a:lnTo>
                    <a:pt x="2636" y="2655"/>
                  </a:lnTo>
                  <a:lnTo>
                    <a:pt x="398" y="2655"/>
                  </a:lnTo>
                  <a:cubicBezTo>
                    <a:pt x="171" y="2655"/>
                    <a:pt x="0" y="2826"/>
                    <a:pt x="0" y="3053"/>
                  </a:cubicBezTo>
                  <a:lnTo>
                    <a:pt x="0" y="4646"/>
                  </a:lnTo>
                  <a:cubicBezTo>
                    <a:pt x="0" y="4854"/>
                    <a:pt x="171" y="5044"/>
                    <a:pt x="398" y="5044"/>
                  </a:cubicBezTo>
                  <a:lnTo>
                    <a:pt x="2636" y="5044"/>
                  </a:lnTo>
                  <a:lnTo>
                    <a:pt x="2636" y="13444"/>
                  </a:lnTo>
                  <a:cubicBezTo>
                    <a:pt x="2636" y="13653"/>
                    <a:pt x="2826" y="13842"/>
                    <a:pt x="3034" y="13842"/>
                  </a:cubicBezTo>
                  <a:lnTo>
                    <a:pt x="11434" y="13842"/>
                  </a:lnTo>
                  <a:lnTo>
                    <a:pt x="11434" y="16080"/>
                  </a:lnTo>
                  <a:cubicBezTo>
                    <a:pt x="11434" y="16307"/>
                    <a:pt x="11624" y="16497"/>
                    <a:pt x="11851" y="16497"/>
                  </a:cubicBezTo>
                  <a:lnTo>
                    <a:pt x="13444" y="16497"/>
                  </a:lnTo>
                  <a:cubicBezTo>
                    <a:pt x="13672" y="16497"/>
                    <a:pt x="13842" y="16307"/>
                    <a:pt x="13842" y="16080"/>
                  </a:cubicBezTo>
                  <a:lnTo>
                    <a:pt x="13842" y="13842"/>
                  </a:lnTo>
                  <a:lnTo>
                    <a:pt x="16080" y="13842"/>
                  </a:lnTo>
                  <a:cubicBezTo>
                    <a:pt x="16307" y="13842"/>
                    <a:pt x="16478" y="13671"/>
                    <a:pt x="16478" y="13444"/>
                  </a:cubicBezTo>
                  <a:lnTo>
                    <a:pt x="16478" y="11851"/>
                  </a:lnTo>
                  <a:cubicBezTo>
                    <a:pt x="16478" y="11624"/>
                    <a:pt x="16307" y="11434"/>
                    <a:pt x="16080" y="11434"/>
                  </a:cubicBezTo>
                  <a:lnTo>
                    <a:pt x="13842" y="11434"/>
                  </a:lnTo>
                  <a:lnTo>
                    <a:pt x="13842" y="3224"/>
                  </a:lnTo>
                  <a:lnTo>
                    <a:pt x="15568" y="1498"/>
                  </a:lnTo>
                  <a:cubicBezTo>
                    <a:pt x="15859" y="1207"/>
                    <a:pt x="15591" y="804"/>
                    <a:pt x="15280" y="804"/>
                  </a:cubicBezTo>
                  <a:cubicBezTo>
                    <a:pt x="15185" y="804"/>
                    <a:pt x="15087" y="841"/>
                    <a:pt x="14999" y="929"/>
                  </a:cubicBezTo>
                  <a:lnTo>
                    <a:pt x="13273" y="2655"/>
                  </a:lnTo>
                  <a:lnTo>
                    <a:pt x="5044" y="2655"/>
                  </a:lnTo>
                  <a:lnTo>
                    <a:pt x="5044" y="417"/>
                  </a:lnTo>
                  <a:cubicBezTo>
                    <a:pt x="5044" y="190"/>
                    <a:pt x="4854" y="0"/>
                    <a:pt x="46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5;p50">
              <a:extLst>
                <a:ext uri="{FF2B5EF4-FFF2-40B4-BE49-F238E27FC236}">
                  <a16:creationId xmlns:a16="http://schemas.microsoft.com/office/drawing/2014/main" id="{B071A972-46E0-0537-E640-A3AC63F92F1A}"/>
                </a:ext>
              </a:extLst>
            </p:cNvPr>
            <p:cNvSpPr/>
            <p:nvPr/>
          </p:nvSpPr>
          <p:spPr>
            <a:xfrm>
              <a:off x="6532763" y="5503225"/>
              <a:ext cx="19925" cy="106200"/>
            </a:xfrm>
            <a:custGeom>
              <a:avLst/>
              <a:gdLst/>
              <a:ahLst/>
              <a:cxnLst/>
              <a:rect l="l" t="t" r="r" b="b"/>
              <a:pathLst>
                <a:path w="797" h="4248" extrusionOk="0">
                  <a:moveTo>
                    <a:pt x="398" y="1"/>
                  </a:moveTo>
                  <a:cubicBezTo>
                    <a:pt x="171" y="1"/>
                    <a:pt x="0" y="171"/>
                    <a:pt x="0" y="399"/>
                  </a:cubicBezTo>
                  <a:lnTo>
                    <a:pt x="0" y="3850"/>
                  </a:lnTo>
                  <a:cubicBezTo>
                    <a:pt x="0" y="4115"/>
                    <a:pt x="199" y="4248"/>
                    <a:pt x="398" y="4248"/>
                  </a:cubicBezTo>
                  <a:cubicBezTo>
                    <a:pt x="597" y="4248"/>
                    <a:pt x="796" y="4115"/>
                    <a:pt x="796" y="3850"/>
                  </a:cubicBezTo>
                  <a:lnTo>
                    <a:pt x="796" y="399"/>
                  </a:lnTo>
                  <a:cubicBezTo>
                    <a:pt x="796" y="171"/>
                    <a:pt x="626" y="1"/>
                    <a:pt x="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>
          <a:extLst>
            <a:ext uri="{FF2B5EF4-FFF2-40B4-BE49-F238E27FC236}">
              <a16:creationId xmlns:a16="http://schemas.microsoft.com/office/drawing/2014/main" id="{567A8C6B-8E8A-B4C4-E025-12FE81FA4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>
            <a:extLst>
              <a:ext uri="{FF2B5EF4-FFF2-40B4-BE49-F238E27FC236}">
                <a16:creationId xmlns:a16="http://schemas.microsoft.com/office/drawing/2014/main" id="{E00FE535-4DA6-4EE9-9BFD-6AE1FB016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Tecnolgoias</a:t>
            </a:r>
            <a:r>
              <a:rPr lang="en" dirty="0">
                <a:solidFill>
                  <a:schemeClr val="accent2"/>
                </a:solidFill>
              </a:rPr>
              <a:t>‘Utilizadas’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>
            <a:extLst>
              <a:ext uri="{FF2B5EF4-FFF2-40B4-BE49-F238E27FC236}">
                <a16:creationId xmlns:a16="http://schemas.microsoft.com/office/drawing/2014/main" id="{453DBE3C-FE07-97EB-F50D-D2727175C5A9}"/>
              </a:ext>
            </a:extLst>
          </p:cNvPr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>
            <a:extLst>
              <a:ext uri="{FF2B5EF4-FFF2-40B4-BE49-F238E27FC236}">
                <a16:creationId xmlns:a16="http://schemas.microsoft.com/office/drawing/2014/main" id="{5B1977D2-D1A9-87B1-D662-5A0FAF07E200}"/>
              </a:ext>
            </a:extLst>
          </p:cNvPr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>
            <a:extLst>
              <a:ext uri="{FF2B5EF4-FFF2-40B4-BE49-F238E27FC236}">
                <a16:creationId xmlns:a16="http://schemas.microsoft.com/office/drawing/2014/main" id="{538E85AE-14B0-4DD7-6CEF-430C2DC6F5B1}"/>
              </a:ext>
            </a:extLst>
          </p:cNvPr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Todo o código foi desenvolvido utilizando a linguagem Java.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>
            <a:extLst>
              <a:ext uri="{FF2B5EF4-FFF2-40B4-BE49-F238E27FC236}">
                <a16:creationId xmlns:a16="http://schemas.microsoft.com/office/drawing/2014/main" id="{AEE7E9E9-36C3-AB7E-0AD2-A2C72DB1F270}"/>
              </a:ext>
            </a:extLst>
          </p:cNvPr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Git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>
            <a:extLst>
              <a:ext uri="{FF2B5EF4-FFF2-40B4-BE49-F238E27FC236}">
                <a16:creationId xmlns:a16="http://schemas.microsoft.com/office/drawing/2014/main" id="{C1CEAB9D-219D-1437-2B49-0E9BFC48B966}"/>
              </a:ext>
            </a:extLst>
          </p:cNvPr>
          <p:cNvSpPr txBox="1"/>
          <p:nvPr/>
        </p:nvSpPr>
        <p:spPr>
          <a:xfrm>
            <a:off x="3326924" y="1984008"/>
            <a:ext cx="4662041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 repositório foi versionado com Git para garantir o controle das diferentes versões do projeto.</a:t>
            </a:r>
          </a:p>
        </p:txBody>
      </p:sp>
      <p:sp>
        <p:nvSpPr>
          <p:cNvPr id="640" name="Google Shape;640;p34">
            <a:extLst>
              <a:ext uri="{FF2B5EF4-FFF2-40B4-BE49-F238E27FC236}">
                <a16:creationId xmlns:a16="http://schemas.microsoft.com/office/drawing/2014/main" id="{9FB87660-2F5A-9F42-35BA-3B78D25876B3}"/>
              </a:ext>
            </a:extLst>
          </p:cNvPr>
          <p:cNvSpPr txBox="1"/>
          <p:nvPr/>
        </p:nvSpPr>
        <p:spPr>
          <a:xfrm>
            <a:off x="2505725" y="2706550"/>
            <a:ext cx="171355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Estruturas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>
            <a:extLst>
              <a:ext uri="{FF2B5EF4-FFF2-40B4-BE49-F238E27FC236}">
                <a16:creationId xmlns:a16="http://schemas.microsoft.com/office/drawing/2014/main" id="{5B4BA777-3F04-E3D0-E17B-530FCEF1AA1E}"/>
              </a:ext>
            </a:extLst>
          </p:cNvPr>
          <p:cNvSpPr txBox="1"/>
          <p:nvPr/>
        </p:nvSpPr>
        <p:spPr>
          <a:xfrm>
            <a:off x="4183274" y="2706567"/>
            <a:ext cx="457199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LinkedLists foram implementadas manualmente, sem o uso de bibliotecas prontas.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>
            <a:extLst>
              <a:ext uri="{FF2B5EF4-FFF2-40B4-BE49-F238E27FC236}">
                <a16:creationId xmlns:a16="http://schemas.microsoft.com/office/drawing/2014/main" id="{260B2CEA-BA87-AB25-8C79-28E401CE0694}"/>
              </a:ext>
            </a:extLst>
          </p:cNvPr>
          <p:cNvSpPr txBox="1"/>
          <p:nvPr/>
        </p:nvSpPr>
        <p:spPr>
          <a:xfrm>
            <a:off x="2924775" y="3429125"/>
            <a:ext cx="177097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JavaSwing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>
            <a:extLst>
              <a:ext uri="{FF2B5EF4-FFF2-40B4-BE49-F238E27FC236}">
                <a16:creationId xmlns:a16="http://schemas.microsoft.com/office/drawing/2014/main" id="{C9923E56-045E-40D7-9B14-00C57B26D581}"/>
              </a:ext>
            </a:extLst>
          </p:cNvPr>
          <p:cNvSpPr txBox="1"/>
          <p:nvPr/>
        </p:nvSpPr>
        <p:spPr>
          <a:xfrm>
            <a:off x="4566025" y="3429125"/>
            <a:ext cx="435109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Uso básico do Swing para exibir no console os dados gerados pelo programa.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>
            <a:extLst>
              <a:ext uri="{FF2B5EF4-FFF2-40B4-BE49-F238E27FC236}">
                <a16:creationId xmlns:a16="http://schemas.microsoft.com/office/drawing/2014/main" id="{EE94A367-B496-D2F0-8C76-AEE4341BA0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>
            <a:extLst>
              <a:ext uri="{FF2B5EF4-FFF2-40B4-BE49-F238E27FC236}">
                <a16:creationId xmlns:a16="http://schemas.microsoft.com/office/drawing/2014/main" id="{FF657D37-B65C-9B65-7D84-2280865621C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Tecnolodia.css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>
            <a:extLst>
              <a:ext uri="{FF2B5EF4-FFF2-40B4-BE49-F238E27FC236}">
                <a16:creationId xmlns:a16="http://schemas.microsoft.com/office/drawing/2014/main" id="{47A416C2-3BB9-8289-8E5C-6711408986D3}"/>
              </a:ext>
            </a:extLst>
          </p:cNvPr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>
            <a:extLst>
              <a:ext uri="{FF2B5EF4-FFF2-40B4-BE49-F238E27FC236}">
                <a16:creationId xmlns:a16="http://schemas.microsoft.com/office/drawing/2014/main" id="{0BEDEE84-AB79-A296-1E09-2EF60491ABE2}"/>
              </a:ext>
            </a:extLst>
          </p:cNvPr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>
            <a:extLst>
              <a:ext uri="{FF2B5EF4-FFF2-40B4-BE49-F238E27FC236}">
                <a16:creationId xmlns:a16="http://schemas.microsoft.com/office/drawing/2014/main" id="{B680B0DB-7D60-1FE3-74A4-98C54685DA90}"/>
              </a:ext>
            </a:extLst>
          </p:cNvPr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>
            <a:extLst>
              <a:ext uri="{FF2B5EF4-FFF2-40B4-BE49-F238E27FC236}">
                <a16:creationId xmlns:a16="http://schemas.microsoft.com/office/drawing/2014/main" id="{8BC10F29-9734-0937-DDE1-560C2BFE25E0}"/>
              </a:ext>
            </a:extLst>
          </p:cNvPr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>
            <a:extLst>
              <a:ext uri="{FF2B5EF4-FFF2-40B4-BE49-F238E27FC236}">
                <a16:creationId xmlns:a16="http://schemas.microsoft.com/office/drawing/2014/main" id="{8102CBC5-C25E-0DAA-30AF-AFDA27DC9CBF}"/>
              </a:ext>
            </a:extLst>
          </p:cNvPr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>
            <a:extLst>
              <a:ext uri="{FF2B5EF4-FFF2-40B4-BE49-F238E27FC236}">
                <a16:creationId xmlns:a16="http://schemas.microsoft.com/office/drawing/2014/main" id="{77D24333-D198-3B81-33F2-C94E05CE0F18}"/>
              </a:ext>
            </a:extLst>
          </p:cNvPr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>
            <a:extLst>
              <a:ext uri="{FF2B5EF4-FFF2-40B4-BE49-F238E27FC236}">
                <a16:creationId xmlns:a16="http://schemas.microsoft.com/office/drawing/2014/main" id="{FD4B30B9-35E7-C40F-E00F-BDCE05CDED83}"/>
              </a:ext>
            </a:extLst>
          </p:cNvPr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>
            <a:extLst>
              <a:ext uri="{FF2B5EF4-FFF2-40B4-BE49-F238E27FC236}">
                <a16:creationId xmlns:a16="http://schemas.microsoft.com/office/drawing/2014/main" id="{EDE12B24-93A9-67D6-92AD-354A7F712384}"/>
              </a:ext>
            </a:extLst>
          </p:cNvPr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74437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>
          <a:extLst>
            <a:ext uri="{FF2B5EF4-FFF2-40B4-BE49-F238E27FC236}">
              <a16:creationId xmlns:a16="http://schemas.microsoft.com/office/drawing/2014/main" id="{ADDF02DF-3CBB-0809-B1E4-E25265374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>
            <a:extLst>
              <a:ext uri="{FF2B5EF4-FFF2-40B4-BE49-F238E27FC236}">
                <a16:creationId xmlns:a16="http://schemas.microsoft.com/office/drawing/2014/main" id="{DF1B6DD4-BF89-015D-13D7-DA8BE540C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</a:t>
            </a:r>
            <a:r>
              <a:rPr lang="en" dirty="0">
                <a:solidFill>
                  <a:schemeClr val="accent2"/>
                </a:solidFill>
              </a:rPr>
              <a:t>‘ElevatorSim’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8" name="Google Shape;888;p45">
            <a:extLst>
              <a:ext uri="{FF2B5EF4-FFF2-40B4-BE49-F238E27FC236}">
                <a16:creationId xmlns:a16="http://schemas.microsoft.com/office/drawing/2014/main" id="{BA596AE5-D6D4-0A8A-3C80-44494796EED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>
            <a:extLst>
              <a:ext uri="{FF2B5EF4-FFF2-40B4-BE49-F238E27FC236}">
                <a16:creationId xmlns:a16="http://schemas.microsoft.com/office/drawing/2014/main" id="{A0474287-393D-02C5-84BC-6E87CB074DA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63" name="Google Shape;2463;p45">
            <a:extLst>
              <a:ext uri="{FF2B5EF4-FFF2-40B4-BE49-F238E27FC236}">
                <a16:creationId xmlns:a16="http://schemas.microsoft.com/office/drawing/2014/main" id="{46A04687-FE08-C4A9-1C45-9F672AE72847}"/>
              </a:ext>
            </a:extLst>
          </p:cNvPr>
          <p:cNvSpPr txBox="1"/>
          <p:nvPr/>
        </p:nvSpPr>
        <p:spPr>
          <a:xfrm>
            <a:off x="1679432" y="1778858"/>
            <a:ext cx="2947557" cy="158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Inicialmente, a partir de parâmetros como a quantidade de andares e o horário da simulação, é gerado um prédio com demandas aleatórias. 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70" name="Google Shape;2470;p45">
            <a:extLst>
              <a:ext uri="{FF2B5EF4-FFF2-40B4-BE49-F238E27FC236}">
                <a16:creationId xmlns:a16="http://schemas.microsoft.com/office/drawing/2014/main" id="{B5E42290-95D3-445B-2C78-BCFBC7C267B7}"/>
              </a:ext>
            </a:extLst>
          </p:cNvPr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>
              <a:extLst>
                <a:ext uri="{FF2B5EF4-FFF2-40B4-BE49-F238E27FC236}">
                  <a16:creationId xmlns:a16="http://schemas.microsoft.com/office/drawing/2014/main" id="{18C151A9-2A41-8930-C4E0-ACDD56348FE8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>
              <a:extLst>
                <a:ext uri="{FF2B5EF4-FFF2-40B4-BE49-F238E27FC236}">
                  <a16:creationId xmlns:a16="http://schemas.microsoft.com/office/drawing/2014/main" id="{71B8125F-096F-C329-61F5-5A95E89CC5B0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5112DF-1FA5-7A67-1423-389B1BBB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41" y="1863481"/>
            <a:ext cx="28670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833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>
          <a:extLst>
            <a:ext uri="{FF2B5EF4-FFF2-40B4-BE49-F238E27FC236}">
              <a16:creationId xmlns:a16="http://schemas.microsoft.com/office/drawing/2014/main" id="{EE3F227C-66A5-6EA2-7A00-281886782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>
            <a:extLst>
              <a:ext uri="{FF2B5EF4-FFF2-40B4-BE49-F238E27FC236}">
                <a16:creationId xmlns:a16="http://schemas.microsoft.com/office/drawing/2014/main" id="{F2727700-E5B2-2F5D-7545-FB7BBA6E7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</a:t>
            </a:r>
            <a:r>
              <a:rPr lang="en" dirty="0">
                <a:solidFill>
                  <a:schemeClr val="accent2"/>
                </a:solidFill>
              </a:rPr>
              <a:t>‘ElevatorSim’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8" name="Google Shape;888;p45">
            <a:extLst>
              <a:ext uri="{FF2B5EF4-FFF2-40B4-BE49-F238E27FC236}">
                <a16:creationId xmlns:a16="http://schemas.microsoft.com/office/drawing/2014/main" id="{EEBAC98F-ECAD-8B59-A8F8-26406CDBCDA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>
            <a:extLst>
              <a:ext uri="{FF2B5EF4-FFF2-40B4-BE49-F238E27FC236}">
                <a16:creationId xmlns:a16="http://schemas.microsoft.com/office/drawing/2014/main" id="{0233B03D-C831-E46E-24A7-48D407A1328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63" name="Google Shape;2463;p45">
            <a:extLst>
              <a:ext uri="{FF2B5EF4-FFF2-40B4-BE49-F238E27FC236}">
                <a16:creationId xmlns:a16="http://schemas.microsoft.com/office/drawing/2014/main" id="{FD9431CA-A006-9272-02F9-23B006170FEE}"/>
              </a:ext>
            </a:extLst>
          </p:cNvPr>
          <p:cNvSpPr txBox="1"/>
          <p:nvPr/>
        </p:nvSpPr>
        <p:spPr>
          <a:xfrm>
            <a:off x="1679432" y="1463137"/>
            <a:ext cx="3109112" cy="10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Em seguida, o elevador é criado para operar nesse prédio específico, e este será o registro (log) que representa sua atividade.&gt;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70" name="Google Shape;2470;p45">
            <a:extLst>
              <a:ext uri="{FF2B5EF4-FFF2-40B4-BE49-F238E27FC236}">
                <a16:creationId xmlns:a16="http://schemas.microsoft.com/office/drawing/2014/main" id="{0C24E787-A760-9257-F10E-9A78E95C9458}"/>
              </a:ext>
            </a:extLst>
          </p:cNvPr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>
              <a:extLst>
                <a:ext uri="{FF2B5EF4-FFF2-40B4-BE49-F238E27FC236}">
                  <a16:creationId xmlns:a16="http://schemas.microsoft.com/office/drawing/2014/main" id="{20B651CD-17DE-1A68-BBD3-7FAC478C63A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>
              <a:extLst>
                <a:ext uri="{FF2B5EF4-FFF2-40B4-BE49-F238E27FC236}">
                  <a16:creationId xmlns:a16="http://schemas.microsoft.com/office/drawing/2014/main" id="{97B2FFF9-C3B8-21F5-BA0B-4DCD0496B9D4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AF0EB-24E6-081E-6BA6-5C96E163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50" y="2049121"/>
            <a:ext cx="4076700" cy="809625"/>
          </a:xfrm>
          <a:prstGeom prst="rect">
            <a:avLst/>
          </a:prstGeom>
        </p:spPr>
      </p:pic>
      <p:sp>
        <p:nvSpPr>
          <p:cNvPr id="5" name="Google Shape;2463;p45">
            <a:extLst>
              <a:ext uri="{FF2B5EF4-FFF2-40B4-BE49-F238E27FC236}">
                <a16:creationId xmlns:a16="http://schemas.microsoft.com/office/drawing/2014/main" id="{8B7FCEF3-198E-11A8-2A91-812EF403DB84}"/>
              </a:ext>
            </a:extLst>
          </p:cNvPr>
          <p:cNvSpPr txBox="1"/>
          <p:nvPr/>
        </p:nvSpPr>
        <p:spPr>
          <a:xfrm>
            <a:off x="1679432" y="2735656"/>
            <a:ext cx="3109110" cy="10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 estado 'Before' indica que o log representa a situação do elevador antes de verificar o respectivo andar. 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32064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>
          <a:extLst>
            <a:ext uri="{FF2B5EF4-FFF2-40B4-BE49-F238E27FC236}">
              <a16:creationId xmlns:a16="http://schemas.microsoft.com/office/drawing/2014/main" id="{C7E89BF6-1045-A8C5-E6E0-9CADAC3E2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>
            <a:extLst>
              <a:ext uri="{FF2B5EF4-FFF2-40B4-BE49-F238E27FC236}">
                <a16:creationId xmlns:a16="http://schemas.microsoft.com/office/drawing/2014/main" id="{02E49402-F1AE-839F-605B-40AC2C86D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</a:t>
            </a:r>
            <a:r>
              <a:rPr lang="en" dirty="0">
                <a:solidFill>
                  <a:schemeClr val="accent2"/>
                </a:solidFill>
              </a:rPr>
              <a:t>‘ElevatorSim’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8" name="Google Shape;888;p45">
            <a:extLst>
              <a:ext uri="{FF2B5EF4-FFF2-40B4-BE49-F238E27FC236}">
                <a16:creationId xmlns:a16="http://schemas.microsoft.com/office/drawing/2014/main" id="{3D35DA69-1E2F-7BCA-2D8C-C3B8CFDEED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>
            <a:extLst>
              <a:ext uri="{FF2B5EF4-FFF2-40B4-BE49-F238E27FC236}">
                <a16:creationId xmlns:a16="http://schemas.microsoft.com/office/drawing/2014/main" id="{C12E0710-706D-6D8E-964B-6BA68AD7296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63" name="Google Shape;2463;p45">
            <a:extLst>
              <a:ext uri="{FF2B5EF4-FFF2-40B4-BE49-F238E27FC236}">
                <a16:creationId xmlns:a16="http://schemas.microsoft.com/office/drawing/2014/main" id="{2165EF6F-4FB2-3B1C-0A69-0120843AD226}"/>
              </a:ext>
            </a:extLst>
          </p:cNvPr>
          <p:cNvSpPr txBox="1"/>
          <p:nvPr/>
        </p:nvSpPr>
        <p:spPr>
          <a:xfrm>
            <a:off x="1679432" y="1375471"/>
            <a:ext cx="3050696" cy="10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Essa verificação corresponde à lógica usada para determinar se o elevador deve parar e abrir as portas.&gt;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70" name="Google Shape;2470;p45">
            <a:extLst>
              <a:ext uri="{FF2B5EF4-FFF2-40B4-BE49-F238E27FC236}">
                <a16:creationId xmlns:a16="http://schemas.microsoft.com/office/drawing/2014/main" id="{ACA5AC93-F6E6-A4B2-DE4C-DCC1A8EEBBF5}"/>
              </a:ext>
            </a:extLst>
          </p:cNvPr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>
              <a:extLst>
                <a:ext uri="{FF2B5EF4-FFF2-40B4-BE49-F238E27FC236}">
                  <a16:creationId xmlns:a16="http://schemas.microsoft.com/office/drawing/2014/main" id="{C4DBCCD8-90BF-0CF7-3D68-0FE1905857BE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>
              <a:extLst>
                <a:ext uri="{FF2B5EF4-FFF2-40B4-BE49-F238E27FC236}">
                  <a16:creationId xmlns:a16="http://schemas.microsoft.com/office/drawing/2014/main" id="{1613BA81-5914-276E-4752-782D7443B8FB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463;p45">
            <a:extLst>
              <a:ext uri="{FF2B5EF4-FFF2-40B4-BE49-F238E27FC236}">
                <a16:creationId xmlns:a16="http://schemas.microsoft.com/office/drawing/2014/main" id="{0E1920D6-485D-03AE-CBA1-41BAB3D4D1CA}"/>
              </a:ext>
            </a:extLst>
          </p:cNvPr>
          <p:cNvSpPr txBox="1"/>
          <p:nvPr/>
        </p:nvSpPr>
        <p:spPr>
          <a:xfrm>
            <a:off x="1679432" y="2706930"/>
            <a:ext cx="3382041" cy="131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 elevador segue a heurística de economia de energia, realizando viagens de subida e descida e atendendo prioritariamente os usuários que desejam seguir na mesma direção.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9C936-0850-127B-4DF8-85792EF8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23" y="1361456"/>
            <a:ext cx="2744654" cy="27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62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>
          <a:extLst>
            <a:ext uri="{FF2B5EF4-FFF2-40B4-BE49-F238E27FC236}">
              <a16:creationId xmlns:a16="http://schemas.microsoft.com/office/drawing/2014/main" id="{A68D4A2B-19F3-0002-7209-D186EAF6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>
            <a:extLst>
              <a:ext uri="{FF2B5EF4-FFF2-40B4-BE49-F238E27FC236}">
                <a16:creationId xmlns:a16="http://schemas.microsoft.com/office/drawing/2014/main" id="{72E15DCB-38EA-A6BA-FA81-F48561A76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</a:t>
            </a:r>
            <a:r>
              <a:rPr lang="en" dirty="0">
                <a:solidFill>
                  <a:schemeClr val="accent2"/>
                </a:solidFill>
              </a:rPr>
              <a:t>‘ElevatorSim’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8" name="Google Shape;888;p45">
            <a:extLst>
              <a:ext uri="{FF2B5EF4-FFF2-40B4-BE49-F238E27FC236}">
                <a16:creationId xmlns:a16="http://schemas.microsoft.com/office/drawing/2014/main" id="{81175D49-81A3-F117-8B45-723F5EB5904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>
            <a:extLst>
              <a:ext uri="{FF2B5EF4-FFF2-40B4-BE49-F238E27FC236}">
                <a16:creationId xmlns:a16="http://schemas.microsoft.com/office/drawing/2014/main" id="{FA3146D9-FAFE-9DC6-0B35-3F6E7A6721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63" name="Google Shape;2463;p45">
            <a:extLst>
              <a:ext uri="{FF2B5EF4-FFF2-40B4-BE49-F238E27FC236}">
                <a16:creationId xmlns:a16="http://schemas.microsoft.com/office/drawing/2014/main" id="{17B39D26-AF59-D151-28EB-2FC50D370E95}"/>
              </a:ext>
            </a:extLst>
          </p:cNvPr>
          <p:cNvSpPr txBox="1"/>
          <p:nvPr/>
        </p:nvSpPr>
        <p:spPr>
          <a:xfrm>
            <a:off x="1679432" y="1463137"/>
            <a:ext cx="2947557" cy="10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Após a decisão, o elevador entra no estado 'After' e atende às demandas daquele andar.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70" name="Google Shape;2470;p45">
            <a:extLst>
              <a:ext uri="{FF2B5EF4-FFF2-40B4-BE49-F238E27FC236}">
                <a16:creationId xmlns:a16="http://schemas.microsoft.com/office/drawing/2014/main" id="{204B4AD0-5456-D23F-8E9D-A29D93535702}"/>
              </a:ext>
            </a:extLst>
          </p:cNvPr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>
              <a:extLst>
                <a:ext uri="{FF2B5EF4-FFF2-40B4-BE49-F238E27FC236}">
                  <a16:creationId xmlns:a16="http://schemas.microsoft.com/office/drawing/2014/main" id="{F43D88E8-9A3A-9D87-0950-92125D142A2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>
              <a:extLst>
                <a:ext uri="{FF2B5EF4-FFF2-40B4-BE49-F238E27FC236}">
                  <a16:creationId xmlns:a16="http://schemas.microsoft.com/office/drawing/2014/main" id="{C6A3C40A-CC4C-F58E-5506-918DE93F0818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Google Shape;2463;p45">
            <a:extLst>
              <a:ext uri="{FF2B5EF4-FFF2-40B4-BE49-F238E27FC236}">
                <a16:creationId xmlns:a16="http://schemas.microsoft.com/office/drawing/2014/main" id="{87C3F01C-3399-50AF-EF72-27D8A85A8885}"/>
              </a:ext>
            </a:extLst>
          </p:cNvPr>
          <p:cNvSpPr txBox="1"/>
          <p:nvPr/>
        </p:nvSpPr>
        <p:spPr>
          <a:xfrm>
            <a:off x="1679432" y="2735656"/>
            <a:ext cx="3153824" cy="10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Os usuários são representados pelo número do andar desejado, facilitando a visualização do sistema. 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8014F-C237-2098-1621-5453A67C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45" y="2003081"/>
            <a:ext cx="3695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34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>
          <a:extLst>
            <a:ext uri="{FF2B5EF4-FFF2-40B4-BE49-F238E27FC236}">
              <a16:creationId xmlns:a16="http://schemas.microsoft.com/office/drawing/2014/main" id="{6E707F82-4EF7-6FFC-ECBE-794C6F060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>
            <a:extLst>
              <a:ext uri="{FF2B5EF4-FFF2-40B4-BE49-F238E27FC236}">
                <a16:creationId xmlns:a16="http://schemas.microsoft.com/office/drawing/2014/main" id="{EE20BC1F-B248-1295-2E59-7866F2EE1B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 do </a:t>
            </a:r>
            <a:r>
              <a:rPr lang="en" dirty="0">
                <a:solidFill>
                  <a:schemeClr val="accent2"/>
                </a:solidFill>
              </a:rPr>
              <a:t>‘ElevatorSim’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8" name="Google Shape;888;p45">
            <a:extLst>
              <a:ext uri="{FF2B5EF4-FFF2-40B4-BE49-F238E27FC236}">
                <a16:creationId xmlns:a16="http://schemas.microsoft.com/office/drawing/2014/main" id="{A00CA85E-5601-D164-F19C-491A6A4082A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>
            <a:extLst>
              <a:ext uri="{FF2B5EF4-FFF2-40B4-BE49-F238E27FC236}">
                <a16:creationId xmlns:a16="http://schemas.microsoft.com/office/drawing/2014/main" id="{70CFCD7D-E5E3-CDF0-B96C-5BA1108EF07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63" name="Google Shape;2463;p45">
            <a:extLst>
              <a:ext uri="{FF2B5EF4-FFF2-40B4-BE49-F238E27FC236}">
                <a16:creationId xmlns:a16="http://schemas.microsoft.com/office/drawing/2014/main" id="{E2C559DE-17D5-BB92-BEF1-F6C02B6B9E80}"/>
              </a:ext>
            </a:extLst>
          </p:cNvPr>
          <p:cNvSpPr txBox="1"/>
          <p:nvPr/>
        </p:nvSpPr>
        <p:spPr>
          <a:xfrm>
            <a:off x="1679432" y="1463137"/>
            <a:ext cx="2947557" cy="10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Quando não há mais demandas no prédio, o elevador entra em modo de descanso.&gt;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70" name="Google Shape;2470;p45">
            <a:extLst>
              <a:ext uri="{FF2B5EF4-FFF2-40B4-BE49-F238E27FC236}">
                <a16:creationId xmlns:a16="http://schemas.microsoft.com/office/drawing/2014/main" id="{FB52B410-D39D-3A05-F0A4-0B57DF06726F}"/>
              </a:ext>
            </a:extLst>
          </p:cNvPr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>
              <a:extLst>
                <a:ext uri="{FF2B5EF4-FFF2-40B4-BE49-F238E27FC236}">
                  <a16:creationId xmlns:a16="http://schemas.microsoft.com/office/drawing/2014/main" id="{49F24297-2198-7489-E569-09CFC495A61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>
              <a:extLst>
                <a:ext uri="{FF2B5EF4-FFF2-40B4-BE49-F238E27FC236}">
                  <a16:creationId xmlns:a16="http://schemas.microsoft.com/office/drawing/2014/main" id="{63136727-DD76-A6AF-E248-2BDDCA983F93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Google Shape;2463;p45">
            <a:extLst>
              <a:ext uri="{FF2B5EF4-FFF2-40B4-BE49-F238E27FC236}">
                <a16:creationId xmlns:a16="http://schemas.microsoft.com/office/drawing/2014/main" id="{020F1AEC-1F0B-58E0-13A7-5F78187C22B1}"/>
              </a:ext>
            </a:extLst>
          </p:cNvPr>
          <p:cNvSpPr txBox="1"/>
          <p:nvPr/>
        </p:nvSpPr>
        <p:spPr>
          <a:xfrm>
            <a:off x="1679432" y="2735656"/>
            <a:ext cx="2947557" cy="107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pt-B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Ao final, é possível visualizar uma estimativa do tempo total de viagem e da quantidade de energia consumida durante o período. 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D1011-897B-72F4-B0CC-A8AC6462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61" y="1869355"/>
            <a:ext cx="41719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5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635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Fira Code</vt:lpstr>
      <vt:lpstr>Arial</vt:lpstr>
      <vt:lpstr>Programming Language Workshop for Beginners by Slidesgo</vt:lpstr>
      <vt:lpstr>Apresentamos ‘Projeto’ {</vt:lpstr>
      <vt:lpstr>Objetivo; {</vt:lpstr>
      <vt:lpstr>Funcionalidades; {</vt:lpstr>
      <vt:lpstr>Tecnolgoias‘Utilizadas’ {</vt:lpstr>
      <vt:lpstr>Funcionamento do ‘ElevatorSim’ {</vt:lpstr>
      <vt:lpstr>Funcionamento do ‘ElevatorSim’ {</vt:lpstr>
      <vt:lpstr>Funcionamento do ‘ElevatorSim’ {</vt:lpstr>
      <vt:lpstr>Funcionamento do ‘ElevatorSim’ {</vt:lpstr>
      <vt:lpstr>Funcionamento do ‘ElevatorSim’ {</vt:lpstr>
      <vt:lpstr>PrincipaisDificuldades &lt; /1 &gt; { </vt:lpstr>
      <vt:lpstr>Aprendizado &lt; /1 &gt; { </vt:lpstr>
      <vt:lpstr>Fim dos { slides;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Ricardo Albuquerque</dc:creator>
  <cp:lastModifiedBy>Ricardo Albuquerque</cp:lastModifiedBy>
  <cp:revision>2</cp:revision>
  <dcterms:modified xsi:type="dcterms:W3CDTF">2025-05-22T15:05:24Z</dcterms:modified>
</cp:coreProperties>
</file>