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i70U1zoW16cTRQXu0PaQQ4AKou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CF437A-4949-4117-B41D-BE820B010100}">
  <a:tblStyle styleId="{2CCF437A-4949-4117-B41D-BE820B0101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1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1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41"/>
          <p:cNvSpPr txBox="1"/>
          <p:nvPr/>
        </p:nvSpPr>
        <p:spPr>
          <a:xfrm>
            <a:off x="219075" y="6088030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</a:t>
            </a:r>
            <a:r>
              <a:rPr lang="pt-BR" sz="2000">
                <a:solidFill>
                  <a:srgbClr val="595959"/>
                </a:solidFill>
              </a:rPr>
              <a:t>5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3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4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44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6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217" y="6256367"/>
            <a:ext cx="1534333" cy="3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v4-alpha.getbootstrap.com/getting-started/browsers-devices/" TargetMode="External"/><Relationship Id="rId4" Type="http://schemas.openxmlformats.org/officeDocument/2006/relationships/hyperlink" Target="https://v4-alpha.getbootstrap.com/getting-started/browsers-device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hyperlink" Target="https://getbootstrap.com.br/docs/4.1/getting-started/download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hyperlink" Target="https://getbootstrap.com.br/docs/4.1/content/typography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.br/docs/4.1/layout/overview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etbootstrap.com.br/docs/4.1/content/tables/" TargetMode="External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hyperlink" Target="https://getbootstrap.com.br/docs/4.1/layout/grid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etbootstrap.com.br/docs/4.1/components/button-group/" TargetMode="External"/><Relationship Id="rId4" Type="http://schemas.openxmlformats.org/officeDocument/2006/relationships/hyperlink" Target="https://getbootstrap.com.br/docs/4.1/components/button-group/" TargetMode="External"/><Relationship Id="rId5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etbootstrap.com.br/docs/4.1/components/navs/" TargetMode="External"/><Relationship Id="rId4" Type="http://schemas.openxmlformats.org/officeDocument/2006/relationships/hyperlink" Target="https://getbootstrap.com.br/docs/4.1/components/navs/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s://getbootstrap.com.br/docs/4.1/component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etbootstrap.com.br/" TargetMode="External"/><Relationship Id="rId4" Type="http://schemas.openxmlformats.org/officeDocument/2006/relationships/hyperlink" Target="https://www.w3schools.com/bootstrap/bootstrap_ver.asp" TargetMode="External"/><Relationship Id="rId5" Type="http://schemas.openxmlformats.org/officeDocument/2006/relationships/hyperlink" Target="https://themes.getbootstrap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2022.stateofcss.com/en-US/css-frameworks/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etbootstrap.com.br/" TargetMode="External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Conhecendo o Bootstrap</a:t>
            </a:r>
            <a:endParaRPr/>
          </a:p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911225" y="1158875"/>
            <a:ext cx="10725785" cy="1965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Basicamente, tem as vantagens de qualquer framework, assim como seus inconvenientes. 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 você se adapta à forma de trabalho e o que deseja é a aparência,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é o ideal.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8085" y="3213100"/>
            <a:ext cx="5092065" cy="351409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Compatibilidade do Bootstrap</a:t>
            </a:r>
            <a:endParaRPr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911860" y="1413510"/>
            <a:ext cx="9097010" cy="21151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Você nunca deve ignorar a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verificação para saber se a tecnologia que está aplicando é compatível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 os navegadores mais usados pelos usuários que visitarão o seu site.</a:t>
            </a:r>
            <a:b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sng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Navegadores compatíveis com o Bootstrap</a:t>
            </a:r>
            <a:endParaRPr b="0" i="0" sz="2400" u="sng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Instalar o Bootstrap</a:t>
            </a:r>
            <a:endParaRPr/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12"/>
          <p:cNvSpPr txBox="1"/>
          <p:nvPr/>
        </p:nvSpPr>
        <p:spPr>
          <a:xfrm>
            <a:off x="779145" y="1557020"/>
            <a:ext cx="7236460" cy="3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Código compilado e pronto para uso.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Arquivos fontes para compilar.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Bootstrap CDN* (link direto).</a:t>
            </a:r>
            <a:endParaRPr b="0" i="0" sz="2400" u="none" cap="none" strike="noStrike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Instalando pacotes.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Vamos usar a forma mais simples: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link para os arquivos, evitando o download.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28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*Rede de fornecimento de conteúdo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2"/>
          <p:cNvGrpSpPr/>
          <p:nvPr/>
        </p:nvGrpSpPr>
        <p:grpSpPr>
          <a:xfrm>
            <a:off x="8726093" y="2070416"/>
            <a:ext cx="2530422" cy="2433958"/>
            <a:chOff x="268648" y="1329084"/>
            <a:chExt cx="2530422" cy="2433958"/>
          </a:xfrm>
        </p:grpSpPr>
        <p:grpSp>
          <p:nvGrpSpPr>
            <p:cNvPr id="140" name="Google Shape;140;p12"/>
            <p:cNvGrpSpPr/>
            <p:nvPr/>
          </p:nvGrpSpPr>
          <p:grpSpPr>
            <a:xfrm>
              <a:off x="268648" y="1329084"/>
              <a:ext cx="2530422" cy="2433958"/>
              <a:chOff x="1949147" y="1325500"/>
              <a:chExt cx="3858526" cy="3665600"/>
            </a:xfrm>
          </p:grpSpPr>
          <p:pic>
            <p:nvPicPr>
              <p:cNvPr id="141" name="Google Shape;141;p1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949147" y="1325500"/>
                <a:ext cx="3858526" cy="3665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" name="Google Shape;142;p12"/>
              <p:cNvSpPr/>
              <p:nvPr/>
            </p:nvSpPr>
            <p:spPr>
              <a:xfrm rot="-1702743">
                <a:off x="2914135" y="3312997"/>
                <a:ext cx="1873333" cy="1071033"/>
              </a:xfrm>
              <a:prstGeom prst="roundRect">
                <a:avLst>
                  <a:gd fmla="val 16667" name="adj"/>
                </a:avLst>
              </a:prstGeom>
              <a:solidFill>
                <a:srgbClr val="FFC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3" name="Google Shape;143;p12"/>
            <p:cNvSpPr txBox="1"/>
            <p:nvPr/>
          </p:nvSpPr>
          <p:spPr>
            <a:xfrm>
              <a:off x="804588" y="2663854"/>
              <a:ext cx="1877060" cy="779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Há 4 maneiras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pt-BR" sz="1800" u="sng" cap="none" strike="noStrike">
                  <a:solidFill>
                    <a:schemeClr val="dk1"/>
                  </a:solidFill>
                  <a:highlight>
                    <a:srgbClr val="EAFF6A"/>
                  </a:highlight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Download</a:t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Usando o CDN</a:t>
            </a:r>
            <a:endParaRPr/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0" name="Google Shape;150;p13"/>
          <p:cNvCxnSpPr>
            <a:stCxn id="151" idx="6"/>
            <a:endCxn id="152" idx="2"/>
          </p:cNvCxnSpPr>
          <p:nvPr/>
        </p:nvCxnSpPr>
        <p:spPr>
          <a:xfrm>
            <a:off x="3179840" y="1486078"/>
            <a:ext cx="4578300" cy="0"/>
          </a:xfrm>
          <a:prstGeom prst="straightConnector1">
            <a:avLst/>
          </a:prstGeom>
          <a:noFill/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" name="Google Shape;151;p13"/>
          <p:cNvSpPr/>
          <p:nvPr/>
        </p:nvSpPr>
        <p:spPr>
          <a:xfrm>
            <a:off x="2565740" y="1179028"/>
            <a:ext cx="614100" cy="61410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5195445" y="1179028"/>
            <a:ext cx="614100" cy="61410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7758199" y="1179028"/>
            <a:ext cx="614100" cy="61410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975995" y="1740535"/>
            <a:ext cx="264414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Copia-se o</a:t>
            </a: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CDN.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903345" y="1740535"/>
            <a:ext cx="326644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Vamos</a:t>
            </a: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ao index.html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7444105" y="1779270"/>
            <a:ext cx="334899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Cola-se</a:t>
            </a: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 CDN no &lt;head&gt;.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3"/>
          <p:cNvGrpSpPr/>
          <p:nvPr/>
        </p:nvGrpSpPr>
        <p:grpSpPr>
          <a:xfrm>
            <a:off x="1376680" y="2457450"/>
            <a:ext cx="9737090" cy="4225925"/>
            <a:chOff x="2226496" y="2777299"/>
            <a:chExt cx="5099157" cy="2213000"/>
          </a:xfrm>
        </p:grpSpPr>
        <p:grpSp>
          <p:nvGrpSpPr>
            <p:cNvPr id="158" name="Google Shape;158;p13"/>
            <p:cNvGrpSpPr/>
            <p:nvPr/>
          </p:nvGrpSpPr>
          <p:grpSpPr>
            <a:xfrm>
              <a:off x="2226496" y="2777299"/>
              <a:ext cx="5099157" cy="2213000"/>
              <a:chOff x="2226496" y="2777299"/>
              <a:chExt cx="5099157" cy="2213000"/>
            </a:xfrm>
          </p:grpSpPr>
          <p:pic>
            <p:nvPicPr>
              <p:cNvPr id="159" name="Google Shape;159;p1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226496" y="2777299"/>
                <a:ext cx="5099157" cy="2213000"/>
              </a:xfrm>
              <a:prstGeom prst="rect">
                <a:avLst/>
              </a:prstGeom>
              <a:noFill/>
              <a:ln cap="flat" cmpd="sng" w="38100">
                <a:solidFill>
                  <a:srgbClr val="EAFF6A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160" name="Google Shape;160;p13"/>
              <p:cNvSpPr/>
              <p:nvPr/>
            </p:nvSpPr>
            <p:spPr>
              <a:xfrm>
                <a:off x="6996447" y="3422981"/>
                <a:ext cx="242100" cy="141300"/>
              </a:xfrm>
              <a:prstGeom prst="rect">
                <a:avLst/>
              </a:prstGeom>
              <a:noFill/>
              <a:ln cap="flat" cmpd="sng" w="38100">
                <a:solidFill>
                  <a:srgbClr val="EAFF6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" name="Google Shape;161;p13"/>
            <p:cNvSpPr/>
            <p:nvPr/>
          </p:nvSpPr>
          <p:spPr>
            <a:xfrm>
              <a:off x="6996447" y="4409098"/>
              <a:ext cx="242100" cy="141300"/>
            </a:xfrm>
            <a:prstGeom prst="rect">
              <a:avLst/>
            </a:prstGeom>
            <a:noFill/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Como seu código vai ficar</a:t>
            </a:r>
            <a:endParaRPr/>
          </a:p>
        </p:txBody>
      </p:sp>
      <p:sp>
        <p:nvSpPr>
          <p:cNvPr id="167" name="Google Shape;167;p1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68" name="Google Shape;168;p14"/>
          <p:cNvGraphicFramePr/>
          <p:nvPr/>
        </p:nvGraphicFramePr>
        <p:xfrm>
          <a:off x="263525" y="13912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11501125"/>
              </a:tblGrid>
              <a:tr h="526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&gt;Minha Página&lt;/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lang="pt-BR" sz="14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Tag de Viewport --&gt;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viewport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width=device-width, initial-scale=1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b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lang="pt-BR" sz="14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CDN do Bootstrap do CSS --&gt;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stylesheet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https://stackpath.bootstrapcdn.com/bootstrap/4.1.3/css/bootstrap.min.css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sha384-MCw98/SFnGE8fJT3GXwEOngsV7Zt27NXFoaoApmYm81iuXoPkFOJwJ8ERdknLPMO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anonymous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b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lang="pt-BR" sz="14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CDN da biblioteca do Jquery  --&gt;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https://code.jquery.com/jquery-3.3.1.slim.min.js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sha384-q8i/X+965DzO0rT7abK41JStQIAqVgRVzpbzo5smXKp4YfRvH+8abtTE1Pi6jizo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anonymous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b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lang="pt-BR" sz="14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CDN da biblioteca do Popper  --&gt;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https://cdnjs.cloudflare.com/ajax/libs/popper.js/1.14.3/umd/popper.min.js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sha384-ZMP7rVo3mIykV+2+9J3UJ46jBk0WLaUAdn689aCwoqbBJiSnjAK/l8WvCWPIPm49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anonymous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b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</a:t>
                      </a:r>
                      <a:r>
                        <a:rPr lang="pt-BR" sz="14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&lt;!-- CDN do Bootstrap do JS --&gt;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https://stackpath.bootstrapcdn.com/bootstrap/4.1.3/js/bootstrap.min.js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sha384-ChfqqxuZUCnJSK3+MXmPNIyE6ZbWh2IMqE241rYiqJxyMiZ6OW/JmZQ5stwEULTy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anonymous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Responsividade - Bootstrap</a:t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932180" y="1340485"/>
            <a:ext cx="10530205" cy="14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Lembram-se que vimos a tag para que o site se adapte aos estilos responsivos, essencial para dispositivos móveis? </a:t>
            </a:r>
            <a:endParaRPr b="0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1" i="0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garantir</a:t>
            </a:r>
            <a:r>
              <a:rPr b="0" i="0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uma representação adequada e um zoom tátil para todos os dispositivos, </a:t>
            </a:r>
            <a:r>
              <a:rPr b="1" i="0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não esqueça de incluir o </a:t>
            </a:r>
            <a:r>
              <a:rPr b="1" i="1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viewport</a:t>
            </a:r>
            <a:r>
              <a:rPr b="1" i="0" lang="pt-BR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495" y="2924810"/>
            <a:ext cx="5170170" cy="3180080"/>
          </a:xfrm>
          <a:prstGeom prst="rect">
            <a:avLst/>
          </a:prstGeom>
          <a:noFill/>
          <a:ln cap="flat" cmpd="sng" w="28575">
            <a:solidFill>
              <a:srgbClr val="E0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5"/>
          <p:cNvSpPr txBox="1"/>
          <p:nvPr/>
        </p:nvSpPr>
        <p:spPr>
          <a:xfrm>
            <a:off x="998220" y="6213475"/>
            <a:ext cx="9772015" cy="42291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20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b="0" i="0" lang="pt-B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b="0" i="0" lang="pt-BR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="viewport"</a:t>
            </a:r>
            <a:r>
              <a:rPr b="0" i="0" lang="pt-BR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content</a:t>
            </a:r>
            <a:r>
              <a:rPr b="0" i="0" lang="pt-BR" sz="2000" u="none" cap="none" strike="noStrike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="width=device-width, initial-scale=1"&gt;</a:t>
            </a:r>
            <a:endParaRPr b="0" i="0" sz="2000" u="none" cap="none" strike="noStrike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Estrutura do Bootstrap</a:t>
            </a:r>
            <a:endParaRPr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695458" y="1185610"/>
            <a:ext cx="6733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Tipografia</a:t>
            </a:r>
            <a:endParaRPr b="1" i="0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6528435" y="2919730"/>
            <a:ext cx="5128895" cy="18923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Todas as tags de </a:t>
            </a: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&lt;h1&gt;</a:t>
            </a: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&lt;h6&gt;</a:t>
            </a: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estão estilizadas pelo Bootstrap. Também é possível utilizar a tag </a:t>
            </a: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&lt;small&gt;</a:t>
            </a: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dentro das &lt;hx&gt; para mostrar um texto secundário.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180" y="2420620"/>
            <a:ext cx="5225415" cy="370903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7" name="Google Shape;187;p16"/>
          <p:cNvSpPr txBox="1"/>
          <p:nvPr/>
        </p:nvSpPr>
        <p:spPr>
          <a:xfrm>
            <a:off x="3072130" y="6165215"/>
            <a:ext cx="503491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 mais exemplos em: </a:t>
            </a:r>
            <a:r>
              <a:rPr b="0" i="0" lang="pt-BR" sz="1800" u="sng" cap="none" strike="noStrike">
                <a:solidFill>
                  <a:srgbClr val="3F3F3F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Tipografia no Bootstrap</a:t>
            </a:r>
            <a:r>
              <a:rPr b="0" i="0" lang="pt-BR" sz="18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Estrutura do Bootstrap</a:t>
            </a:r>
            <a:endParaRPr/>
          </a:p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2269498" y="1185610"/>
            <a:ext cx="6733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Containers</a:t>
            </a:r>
            <a:endParaRPr b="1" i="0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735965" y="2060575"/>
            <a:ext cx="9796780" cy="977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Containers são os elementos de layout mais básico do Bootstrap e são necessários quando usamos o sistema de grid padrão.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Escolha entre um container responsivo de largura fixa (container) ou por um responsivo de largura fluida (container-fluid).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17"/>
          <p:cNvGraphicFramePr/>
          <p:nvPr/>
        </p:nvGraphicFramePr>
        <p:xfrm>
          <a:off x="909320" y="3717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4723125"/>
              </a:tblGrid>
              <a:tr h="143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&gt;Título Principal&lt;/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&gt;Aqui vai o conteúdo.&lt;/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17"/>
          <p:cNvGraphicFramePr/>
          <p:nvPr/>
        </p:nvGraphicFramePr>
        <p:xfrm>
          <a:off x="6094095" y="37172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4605025"/>
              </a:tblGrid>
              <a:tr h="140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container-fluid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&gt;Título Principal&lt;/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&gt;Aqui vai o conteúdo.&lt;/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17"/>
          <p:cNvSpPr txBox="1"/>
          <p:nvPr/>
        </p:nvSpPr>
        <p:spPr>
          <a:xfrm>
            <a:off x="2999740" y="6093460"/>
            <a:ext cx="584263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 mais exemplos em: </a:t>
            </a:r>
            <a:r>
              <a:rPr b="0" i="0" lang="pt-BR" sz="1800" u="sng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Containers no Bootstrap</a:t>
            </a:r>
            <a:r>
              <a:rPr b="0" i="0" lang="pt-BR" sz="18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Estrutura do Bootstrap</a:t>
            </a:r>
            <a:endParaRPr/>
          </a:p>
        </p:txBody>
      </p:sp>
      <p:sp>
        <p:nvSpPr>
          <p:cNvPr id="204" name="Google Shape;204;p1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2413008" y="898590"/>
            <a:ext cx="6733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Tabelas</a:t>
            </a:r>
            <a:endParaRPr b="1" i="0" sz="4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5215890" y="1957705"/>
            <a:ext cx="6321425" cy="1094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Entre outros elementos, as tabelas também estão estilizadas pelo framework, como mostra o seguinte exemplo: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664200" y="6021070"/>
            <a:ext cx="520382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 mais exemplos em: </a:t>
            </a:r>
            <a:r>
              <a:rPr b="0" i="0" lang="pt-BR" sz="1800" u="sng" cap="none" strike="noStrike">
                <a:solidFill>
                  <a:srgbClr val="3F3F3F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Tabela no Bootstrap</a:t>
            </a:r>
            <a:r>
              <a:rPr b="0" i="0" lang="pt-BR" sz="18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3F3F3F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191135" y="1485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4356725"/>
              </a:tblGrid>
              <a:tr h="529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 table-dark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thead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scope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&gt;#&lt;/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scope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&gt;Primeiro&lt;/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scope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&gt;Último&lt;/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scope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&gt;Nickname&lt;/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thead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tbody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scope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&gt;1&lt;/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&gt;Mark&lt;/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&gt;Otto&lt;/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&gt;@mdo&lt;/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scope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&gt;2&lt;/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&gt;Jacob&lt;/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&gt;Thornton&lt;/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&gt;@fat&lt;/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td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tbody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table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209" name="Google Shape;2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765" y="3644900"/>
            <a:ext cx="6644640" cy="138112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1932305" y="387985"/>
            <a:ext cx="9206865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 ao vivo</a:t>
            </a:r>
            <a:endParaRPr/>
          </a:p>
        </p:txBody>
      </p:sp>
      <p:sp>
        <p:nvSpPr>
          <p:cNvPr id="215" name="Google Shape;215;p1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984250" y="477520"/>
            <a:ext cx="856615" cy="856615"/>
            <a:chOff x="473351" y="619523"/>
            <a:chExt cx="738900" cy="738900"/>
          </a:xfrm>
        </p:grpSpPr>
        <p:sp>
          <p:nvSpPr>
            <p:cNvPr id="217" name="Google Shape;217;p19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p19" title="ícono de ejemplo en vivo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19"/>
          <p:cNvSpPr txBox="1"/>
          <p:nvPr/>
        </p:nvSpPr>
        <p:spPr>
          <a:xfrm>
            <a:off x="767715" y="1475105"/>
            <a:ext cx="10550525" cy="4121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 um arquivo html vamos: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M Sans"/>
              <a:buChar char="-"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Adicionar o bootstrap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M Sans"/>
              <a:buChar char="-"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Inserir um container para abrigar todo o conteúdo da página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M Sans"/>
              <a:buChar char="-"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Inserir meu nome em um cabeçalho (tags &lt;h1&gt; até &lt;h6&gt;) usando a tipografia do bootstrap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DM Sans"/>
              <a:buChar char="-"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Construir uma tabela com linhas zebradas, seguindo o padrão da imagem a seguir.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61" name="Google Shape;61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1932305" y="387985"/>
            <a:ext cx="9206865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 ao vivo</a:t>
            </a:r>
            <a:endParaRPr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26" name="Google Shape;226;p20"/>
          <p:cNvGrpSpPr/>
          <p:nvPr/>
        </p:nvGrpSpPr>
        <p:grpSpPr>
          <a:xfrm>
            <a:off x="984250" y="477520"/>
            <a:ext cx="856615" cy="856615"/>
            <a:chOff x="473351" y="619523"/>
            <a:chExt cx="738900" cy="738900"/>
          </a:xfrm>
        </p:grpSpPr>
        <p:sp>
          <p:nvSpPr>
            <p:cNvPr id="227" name="Google Shape;227;p20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20" title="ícono de ejemplo en vivo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915" y="1772285"/>
            <a:ext cx="11646535" cy="344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Sistema Grid</a:t>
            </a:r>
            <a:endParaRPr/>
          </a:p>
        </p:txBody>
      </p:sp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983615" y="1268730"/>
            <a:ext cx="10370185" cy="911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sistema grid Bootstrap usa vários </a:t>
            </a: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containers, linhas e colunas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para organizar o conteúdo. Ele é feito com flexbox e é totalmente responsivo.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839470" y="2348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5732150"/>
              </a:tblGrid>
              <a:tr h="418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Uma de três colunas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Uma de três colunas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Uma de três colunas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Sistema Grid</a:t>
            </a:r>
            <a:endParaRPr/>
          </a:p>
        </p:txBody>
      </p:sp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695960" y="1628775"/>
            <a:ext cx="5047615" cy="445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grid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divide em 12 colunas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que variam de largura conforme a resolução de tela do usuário, celular ou desktop.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Essas colunas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localizam sempre dentro de uma linha, a </a:t>
            </a: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.row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Cada coluna é representada como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col-md-x,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que indica que ela ocupará X colunas dentro da linha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22"/>
          <p:cNvGrpSpPr/>
          <p:nvPr/>
        </p:nvGrpSpPr>
        <p:grpSpPr>
          <a:xfrm>
            <a:off x="6087110" y="-8255"/>
            <a:ext cx="6099175" cy="6844665"/>
            <a:chOff x="13650" y="0"/>
            <a:chExt cx="2995800" cy="3361500"/>
          </a:xfrm>
        </p:grpSpPr>
        <p:sp>
          <p:nvSpPr>
            <p:cNvPr id="246" name="Google Shape;246;p22"/>
            <p:cNvSpPr/>
            <p:nvPr/>
          </p:nvSpPr>
          <p:spPr>
            <a:xfrm>
              <a:off x="13650" y="0"/>
              <a:ext cx="2995800" cy="3361500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22"/>
            <p:cNvPicPr preferRelativeResize="0"/>
            <p:nvPr/>
          </p:nvPicPr>
          <p:blipFill rotWithShape="1">
            <a:blip r:embed="rId3">
              <a:alphaModFix/>
            </a:blip>
            <a:srcRect b="0" l="7644" r="7701" t="0"/>
            <a:stretch/>
          </p:blipFill>
          <p:spPr>
            <a:xfrm>
              <a:off x="62216" y="175479"/>
              <a:ext cx="2898642" cy="21230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2"/>
            <p:cNvSpPr txBox="1"/>
            <p:nvPr/>
          </p:nvSpPr>
          <p:spPr>
            <a:xfrm>
              <a:off x="771855" y="2368823"/>
              <a:ext cx="1479300" cy="2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1" lang="pt-B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.col-md-4</a:t>
              </a:r>
              <a:endParaRPr b="1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" name="Google Shape;249;p22"/>
            <p:cNvCxnSpPr/>
            <p:nvPr/>
          </p:nvCxnSpPr>
          <p:spPr>
            <a:xfrm flipH="1" rot="10800000">
              <a:off x="871264" y="2655178"/>
              <a:ext cx="267300" cy="1695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0" name="Google Shape;250;p22"/>
            <p:cNvCxnSpPr/>
            <p:nvPr/>
          </p:nvCxnSpPr>
          <p:spPr>
            <a:xfrm flipH="1" rot="10800000">
              <a:off x="1504059" y="2678676"/>
              <a:ext cx="15000" cy="2994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51" name="Google Shape;251;p22"/>
            <p:cNvCxnSpPr/>
            <p:nvPr/>
          </p:nvCxnSpPr>
          <p:spPr>
            <a:xfrm rot="10800000">
              <a:off x="1884635" y="2679002"/>
              <a:ext cx="231300" cy="1719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2" name="Google Shape;252;p22"/>
            <p:cNvSpPr txBox="1"/>
            <p:nvPr/>
          </p:nvSpPr>
          <p:spPr>
            <a:xfrm>
              <a:off x="430837" y="2944853"/>
              <a:ext cx="647400" cy="2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Coluna de grid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 txBox="1"/>
            <p:nvPr/>
          </p:nvSpPr>
          <p:spPr>
            <a:xfrm>
              <a:off x="1159269" y="3010524"/>
              <a:ext cx="704400" cy="2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Dispositivo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1898445" y="2944846"/>
              <a:ext cx="704400" cy="21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Quantidade de Colunas</a:t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Sistema Grid</a:t>
            </a:r>
            <a:endParaRPr/>
          </a:p>
        </p:txBody>
      </p: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261" name="Google Shape;261;p23"/>
          <p:cNvGrpSpPr/>
          <p:nvPr/>
        </p:nvGrpSpPr>
        <p:grpSpPr>
          <a:xfrm>
            <a:off x="619125" y="1683385"/>
            <a:ext cx="11398250" cy="3345180"/>
            <a:chOff x="283300" y="1683700"/>
            <a:chExt cx="7906200" cy="2320500"/>
          </a:xfrm>
        </p:grpSpPr>
        <p:sp>
          <p:nvSpPr>
            <p:cNvPr id="262" name="Google Shape;262;p23"/>
            <p:cNvSpPr/>
            <p:nvPr/>
          </p:nvSpPr>
          <p:spPr>
            <a:xfrm>
              <a:off x="283300" y="1683700"/>
              <a:ext cx="7906200" cy="2320500"/>
            </a:xfrm>
            <a:prstGeom prst="rect">
              <a:avLst/>
            </a:prstGeom>
            <a:solidFill>
              <a:schemeClr val="lt1"/>
            </a:solidFill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3" name="Google Shape;263;p23"/>
            <p:cNvPicPr preferRelativeResize="0"/>
            <p:nvPr/>
          </p:nvPicPr>
          <p:blipFill rotWithShape="1">
            <a:blip r:embed="rId3">
              <a:alphaModFix/>
            </a:blip>
            <a:srcRect b="2863" l="1477" r="0" t="2874"/>
            <a:stretch/>
          </p:blipFill>
          <p:spPr>
            <a:xfrm>
              <a:off x="333525" y="1775750"/>
              <a:ext cx="6610299" cy="21600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Google Shape;264;p23"/>
            <p:cNvGrpSpPr/>
            <p:nvPr/>
          </p:nvGrpSpPr>
          <p:grpSpPr>
            <a:xfrm>
              <a:off x="6849396" y="1775758"/>
              <a:ext cx="1289897" cy="2160061"/>
              <a:chOff x="7364175" y="1780846"/>
              <a:chExt cx="1390275" cy="2328154"/>
            </a:xfrm>
          </p:grpSpPr>
          <p:pic>
            <p:nvPicPr>
              <p:cNvPr id="265" name="Google Shape;265;p2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364175" y="1780846"/>
                <a:ext cx="1390275" cy="23281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23"/>
              <p:cNvSpPr/>
              <p:nvPr/>
            </p:nvSpPr>
            <p:spPr>
              <a:xfrm>
                <a:off x="7466050" y="1855325"/>
                <a:ext cx="1222800" cy="202200"/>
              </a:xfrm>
              <a:prstGeom prst="rect">
                <a:avLst/>
              </a:prstGeom>
              <a:solidFill>
                <a:srgbClr val="3763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 txBox="1"/>
              <p:nvPr/>
            </p:nvSpPr>
            <p:spPr>
              <a:xfrm>
                <a:off x="7420125" y="1780850"/>
                <a:ext cx="1129800" cy="273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pt-BR" sz="1200" u="none" cap="none" strike="noStrike">
                    <a:solidFill>
                      <a:srgbClr val="EEEEEE"/>
                    </a:solidFill>
                    <a:highlight>
                      <a:srgbClr val="376387"/>
                    </a:highlight>
                    <a:latin typeface="Arial"/>
                    <a:ea typeface="Arial"/>
                    <a:cs typeface="Arial"/>
                    <a:sym typeface="Arial"/>
                  </a:rPr>
                  <a:t>12 colunas</a:t>
                </a:r>
                <a:endParaRPr b="0" i="0" sz="1200" u="none" cap="none" strike="noStrike">
                  <a:solidFill>
                    <a:srgbClr val="EEEEEE"/>
                  </a:solidFill>
                  <a:highlight>
                    <a:srgbClr val="376387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Parâmetros do Grid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4" name="Google Shape;274;p24"/>
          <p:cNvSpPr txBox="1"/>
          <p:nvPr/>
        </p:nvSpPr>
        <p:spPr>
          <a:xfrm>
            <a:off x="983615" y="5949315"/>
            <a:ext cx="9357995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*Gutters representam o espaçamento entre colunas no sistema de grid (propriedade gap). </a:t>
            </a:r>
            <a:endParaRPr b="0" i="0" sz="1800" u="none" cap="none" strike="noStrike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483995"/>
            <a:ext cx="11065510" cy="432308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Sistema Grid</a:t>
            </a:r>
            <a:endParaRPr/>
          </a:p>
        </p:txBody>
      </p:sp>
      <p:sp>
        <p:nvSpPr>
          <p:cNvPr id="281" name="Google Shape;281;p2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939800" y="1340485"/>
            <a:ext cx="10755630" cy="1710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Se quisermos que a mesma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ocupe uma quantidade de colunas diferente para dispositivos com resoluções diferentes, devemos aplicar a ela duas classes, para indicar </a:t>
            </a: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um comportamento para cada resolução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como se observa no seguinte exemplo: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25"/>
          <p:cNvGraphicFramePr/>
          <p:nvPr/>
        </p:nvGraphicFramePr>
        <p:xfrm>
          <a:off x="983762" y="34289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7930850"/>
              </a:tblGrid>
              <a:tr h="12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col-md-4 col-xs-6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&gt;conteúdo&lt;/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Grid Responsivo no Bootstrap</a:t>
            </a:r>
            <a:endParaRPr/>
          </a:p>
        </p:txBody>
      </p:sp>
      <p:sp>
        <p:nvSpPr>
          <p:cNvPr id="289" name="Google Shape;289;p2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0" name="Google Shape;290;p26"/>
          <p:cNvSpPr txBox="1"/>
          <p:nvPr/>
        </p:nvSpPr>
        <p:spPr>
          <a:xfrm>
            <a:off x="4872355" y="2493010"/>
            <a:ext cx="655193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Para trabalhar com colunas da mesma largura dentro de uma linha só precisamos especificar que cada div dentro da row é uma col.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2207903" y="1268795"/>
            <a:ext cx="6733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Largura Idêntica</a:t>
            </a:r>
            <a:endParaRPr b="1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407670" y="2131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3549025"/>
              </a:tblGrid>
              <a:tr h="463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1 de 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2 de 2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1 de 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2 de 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4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4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3 de 3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293" name="Google Shape;2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9555" y="3858895"/>
            <a:ext cx="8075295" cy="115252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Grid Responsivo no Bootstrap</a:t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0" name="Google Shape;300;p27"/>
          <p:cNvSpPr txBox="1"/>
          <p:nvPr/>
        </p:nvSpPr>
        <p:spPr>
          <a:xfrm>
            <a:off x="2207895" y="1268730"/>
            <a:ext cx="8241030" cy="8559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Largura variável</a:t>
            </a:r>
            <a:endParaRPr b="1" i="0" sz="4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1" name="Google Shape;301;p27"/>
          <p:cNvGraphicFramePr/>
          <p:nvPr/>
        </p:nvGraphicFramePr>
        <p:xfrm>
          <a:off x="407670" y="17011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3549025"/>
              </a:tblGrid>
              <a:tr h="463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 justify-content-md-center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 col-lg-2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1 de 3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col-md-auto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Conteúdo com largura variável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 col-lg-2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3 de 3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1 de 3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col-md-auto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Conteúdo com largura variável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 col-lg-2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    3 de 3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27"/>
          <p:cNvSpPr txBox="1"/>
          <p:nvPr/>
        </p:nvSpPr>
        <p:spPr>
          <a:xfrm>
            <a:off x="4656455" y="2124710"/>
            <a:ext cx="7101205" cy="1149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Podemos também dimensionar as colunas baseando-se na largura natural de seus conteúdos.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col-{breakpoint}-auto</a:t>
            </a:r>
            <a:endParaRPr b="0" i="0" sz="2000" u="none" cap="none" strike="noStrike">
              <a:solidFill>
                <a:srgbClr val="3F3F3F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020" y="3644265"/>
            <a:ext cx="7790180" cy="105918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27"/>
          <p:cNvSpPr txBox="1"/>
          <p:nvPr/>
        </p:nvSpPr>
        <p:spPr>
          <a:xfrm>
            <a:off x="5952327" y="5805468"/>
            <a:ext cx="4746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 mais exemplos em: </a:t>
            </a:r>
            <a:r>
              <a:rPr b="0" i="0" lang="pt-BR" sz="18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Grid no Bootstrap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983615" y="83502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Praticar!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1" name="Google Shape;311;p28"/>
          <p:cNvGrpSpPr/>
          <p:nvPr/>
        </p:nvGrpSpPr>
        <p:grpSpPr>
          <a:xfrm>
            <a:off x="1058347" y="347171"/>
            <a:ext cx="401518" cy="401518"/>
            <a:chOff x="974706" y="2467173"/>
            <a:chExt cx="738900" cy="738900"/>
          </a:xfrm>
        </p:grpSpPr>
        <p:sp>
          <p:nvSpPr>
            <p:cNvPr id="312" name="Google Shape;312;p28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" name="Google Shape;313;p28" title="ícono de actividad en clas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" name="Google Shape;314;p28"/>
          <p:cNvSpPr txBox="1"/>
          <p:nvPr/>
        </p:nvSpPr>
        <p:spPr>
          <a:xfrm>
            <a:off x="1487445" y="33238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 EM SALA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765175" y="1781175"/>
            <a:ext cx="10507980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Usando o bootstrap, crie um grid responsivo conforme a imagem abaixo.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545" y="3404870"/>
            <a:ext cx="10730230" cy="3270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983695" y="1484485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Formulários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1127760" y="2420620"/>
            <a:ext cx="8557260" cy="3467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Bootstrap aplica alguns estilos automaticamente a todos os componentes dos formulários. Se você também adicionar a classe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.form-control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aos elementos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&lt;input&gt;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&lt;textarea&gt;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&lt;select&gt;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sua largura é estabelecida em </a:t>
            </a:r>
            <a:r>
              <a:rPr b="0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width: 100%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quiser otimizar o espaçamento, utilize a classe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.form-group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fechar cada campo de formulário com a sua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&lt;label&gt;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Framework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30" name="Google Shape;330;p3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983695" y="1484485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Formulários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5688330" y="1412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6184900"/>
              </a:tblGrid>
              <a:tr h="531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container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&gt;Formulário Básico&lt;/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action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form-group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&gt;E-mail:&lt;/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form-control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Insira o e-mail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form-group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exampleFormControlSelect1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&gt;Select de exemplo&lt;/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form-control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exampleFormControlSelect1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&gt;1&lt;/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&gt;2&lt;/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&gt;3&lt;/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&gt;4&lt;/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&gt;5&lt;/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option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select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form-group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exampleFormControlTextarea1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&gt;Exemplo de textarea&lt;/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form-control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submit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2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btn-default</a:t>
                      </a:r>
                      <a:r>
                        <a:rPr lang="pt-BR" sz="12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Entrar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2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2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2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333" name="Google Shape;3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0" y="2635250"/>
            <a:ext cx="5464810" cy="396621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983695" y="1484485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Botões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1" name="Google Shape;341;p31"/>
          <p:cNvGraphicFramePr/>
          <p:nvPr/>
        </p:nvGraphicFramePr>
        <p:xfrm>
          <a:off x="3143250" y="2413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8524875"/>
              </a:tblGrid>
              <a:tr h="273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btn-primary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&gt;Primary&lt;/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btn-secondary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&gt;Secondary&lt;/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btn-success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&gt;Success&lt;/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btn-danger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&gt;Danger&lt;/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btn-warning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&gt;Warning&lt;/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btn-info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&gt;Info&lt;/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btn-light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&gt;Light&lt;/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btn-dark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&gt;Dark&lt;/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8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btn-link</a:t>
                      </a:r>
                      <a:r>
                        <a:rPr lang="pt-BR" sz="18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&gt;Link&lt;/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pSp>
        <p:nvGrpSpPr>
          <p:cNvPr id="342" name="Google Shape;342;p31"/>
          <p:cNvGrpSpPr/>
          <p:nvPr/>
        </p:nvGrpSpPr>
        <p:grpSpPr>
          <a:xfrm>
            <a:off x="1303020" y="2475865"/>
            <a:ext cx="1468755" cy="4064635"/>
            <a:chOff x="2031275" y="1251725"/>
            <a:chExt cx="1024327" cy="2834825"/>
          </a:xfrm>
        </p:grpSpPr>
        <p:sp>
          <p:nvSpPr>
            <p:cNvPr id="343" name="Google Shape;343;p31"/>
            <p:cNvSpPr/>
            <p:nvPr/>
          </p:nvSpPr>
          <p:spPr>
            <a:xfrm>
              <a:off x="2031275" y="1251725"/>
              <a:ext cx="1024200" cy="2834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4" name="Google Shape;34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59627" y="1263550"/>
              <a:ext cx="995975" cy="2823000"/>
            </a:xfrm>
            <a:prstGeom prst="rect">
              <a:avLst/>
            </a:prstGeom>
            <a:noFill/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983695" y="1484485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Dropdown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32"/>
          <p:cNvGraphicFramePr/>
          <p:nvPr/>
        </p:nvGraphicFramePr>
        <p:xfrm>
          <a:off x="3241675" y="2493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8822700"/>
              </a:tblGrid>
              <a:tr h="261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btn-secondary dropdown-toggle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data-toggle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Botão dropdown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dropdown-menu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&gt;Alguma ação&lt;/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&gt;Outra ação&lt;/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&gt;Alguma coisa aqui&lt;/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353" name="Google Shape;3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5" y="2555875"/>
            <a:ext cx="2920365" cy="248856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59" name="Google Shape;359;p3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0" name="Google Shape;360;p33"/>
          <p:cNvSpPr txBox="1"/>
          <p:nvPr/>
        </p:nvSpPr>
        <p:spPr>
          <a:xfrm>
            <a:off x="983695" y="1269220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Grupos de botões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4656455" y="6093460"/>
            <a:ext cx="5656580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 mais exemplos em: </a:t>
            </a:r>
            <a:r>
              <a:rPr b="0" i="0" lang="pt-BR" sz="18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Grupos de botões</a:t>
            </a:r>
            <a:endParaRPr b="0" i="0" sz="1800" u="sng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525" y="2420620"/>
            <a:ext cx="3161665" cy="178879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363" name="Google Shape;363;p33"/>
          <p:cNvGraphicFramePr/>
          <p:nvPr/>
        </p:nvGraphicFramePr>
        <p:xfrm>
          <a:off x="3616325" y="2188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8382625"/>
              </a:tblGrid>
              <a:tr h="363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btn-group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btn-secondary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&gt;1&lt;/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btn-secondary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&gt;2&lt;/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b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btn-group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role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group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btn btn-secondary dropdown-toggle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data-toggle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Dropdown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dropdown-menu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&gt;Link dropdown&lt;/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dropdown-item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&gt;Link dropdown&lt;/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69" name="Google Shape;369;p3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0" name="Google Shape;370;p34"/>
          <p:cNvSpPr txBox="1"/>
          <p:nvPr/>
        </p:nvSpPr>
        <p:spPr>
          <a:xfrm>
            <a:off x="983695" y="1269220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Paginação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34"/>
          <p:cNvGraphicFramePr/>
          <p:nvPr/>
        </p:nvGraphicFramePr>
        <p:xfrm>
          <a:off x="283845" y="37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10977250"/>
              </a:tblGrid>
              <a:tr h="29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aria-label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Navegação de página exemplo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pagination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page-item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page-link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&gt;Anterior&lt;/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page-item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page-link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&gt;1&lt;/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page-item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page-link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&gt;2&lt;/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page-item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page-link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&gt;3&lt;/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page-item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page-link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20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20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&gt;Próximo&lt;/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372" name="Google Shape;3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730" y="2286000"/>
            <a:ext cx="6154420" cy="10953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939800" y="387985"/>
            <a:ext cx="101993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Componentes do Bootstrap</a:t>
            </a:r>
            <a:endParaRPr/>
          </a:p>
        </p:txBody>
      </p: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983695" y="1269220"/>
            <a:ext cx="5659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 menu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6744188" y="6165360"/>
            <a:ext cx="4278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Ver mais exemplos em: </a:t>
            </a:r>
            <a:r>
              <a:rPr b="0" i="0" lang="pt-BR" sz="1800" u="sng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Navs</a:t>
            </a:r>
            <a:endParaRPr b="0" i="0" sz="1800" u="sng" cap="none" strike="noStrike">
              <a:solidFill>
                <a:srgbClr val="3F3F3F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grpSp>
        <p:nvGrpSpPr>
          <p:cNvPr id="381" name="Google Shape;381;p35"/>
          <p:cNvGrpSpPr/>
          <p:nvPr/>
        </p:nvGrpSpPr>
        <p:grpSpPr>
          <a:xfrm>
            <a:off x="398693" y="2141217"/>
            <a:ext cx="4690110" cy="1316355"/>
            <a:chOff x="118890" y="1778219"/>
            <a:chExt cx="4690110" cy="1316355"/>
          </a:xfrm>
        </p:grpSpPr>
        <p:sp>
          <p:nvSpPr>
            <p:cNvPr id="382" name="Google Shape;382;p35"/>
            <p:cNvSpPr txBox="1"/>
            <p:nvPr/>
          </p:nvSpPr>
          <p:spPr>
            <a:xfrm>
              <a:off x="118890" y="1778219"/>
              <a:ext cx="3871500" cy="488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Menu básico horizontal:</a:t>
              </a:r>
              <a:endPara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3" name="Google Shape;383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9535" y="2314159"/>
              <a:ext cx="4609465" cy="780415"/>
            </a:xfrm>
            <a:prstGeom prst="rect">
              <a:avLst/>
            </a:prstGeom>
            <a:noFill/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aphicFrame>
        <p:nvGraphicFramePr>
          <p:cNvPr id="384" name="Google Shape;384;p35"/>
          <p:cNvGraphicFramePr/>
          <p:nvPr/>
        </p:nvGraphicFramePr>
        <p:xfrm>
          <a:off x="5303520" y="1998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{2CCF437A-4949-4117-B41D-BE820B010100}</a:tableStyleId>
              </a:tblPr>
              <a:tblGrid>
                <a:gridCol w="6719575"/>
              </a:tblGrid>
              <a:tr h="378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nav-link active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&gt;Ativo&lt;/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nav-link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&gt;Link&lt;/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nav-link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&gt;Link&lt;/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nav-item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   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nav-link disabled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i="1" lang="pt-BR" sz="1600" u="none" cap="none" strike="noStrike">
                          <a:solidFill>
                            <a:srgbClr val="50FA7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</a:t>
                      </a:r>
                      <a:r>
                        <a:rPr lang="pt-BR" sz="1600" u="none" cap="none" strike="noStrike">
                          <a:solidFill>
                            <a:srgbClr val="E9F28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&gt;Desativado&lt;/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  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385" name="Google Shape;385;p35"/>
          <p:cNvSpPr txBox="1"/>
          <p:nvPr/>
        </p:nvSpPr>
        <p:spPr>
          <a:xfrm>
            <a:off x="263525" y="4437380"/>
            <a:ext cx="4731385" cy="20948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Bootstrap possui uma grande variedade de componentes, acesse o site para conhecer e aprender como usar cada um.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Componentes do Bootstrap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1" name="Google Shape;391;p36"/>
          <p:cNvSpPr txBox="1"/>
          <p:nvPr/>
        </p:nvSpPr>
        <p:spPr>
          <a:xfrm>
            <a:off x="983615" y="83502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Praticar!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/>
        </p:nvSpPr>
        <p:spPr>
          <a:xfrm>
            <a:off x="911860" y="1988820"/>
            <a:ext cx="10342880" cy="4244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seu html, insira alguns dos elementos do bootstrap que vimos na aula: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Formulário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Dropdown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Paginação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Acesse o site do bootstrap, pesquise um outro componente que não foi visto na aula e insira no seu site.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3" name="Google Shape;393;p36"/>
          <p:cNvGrpSpPr/>
          <p:nvPr/>
        </p:nvGrpSpPr>
        <p:grpSpPr>
          <a:xfrm>
            <a:off x="1058347" y="347171"/>
            <a:ext cx="401518" cy="401518"/>
            <a:chOff x="974706" y="2467173"/>
            <a:chExt cx="738900" cy="738900"/>
          </a:xfrm>
        </p:grpSpPr>
        <p:sp>
          <p:nvSpPr>
            <p:cNvPr id="394" name="Google Shape;394;p36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5" name="Google Shape;395;p36" title="ícono de actividad en clase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36"/>
          <p:cNvSpPr txBox="1"/>
          <p:nvPr/>
        </p:nvSpPr>
        <p:spPr>
          <a:xfrm>
            <a:off x="1487445" y="332385"/>
            <a:ext cx="24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 EM SALA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402" name="Google Shape;402;p3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869315" y="1700530"/>
            <a:ext cx="8825230" cy="3406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Site oficial do Bootstrap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https://getbootstrap.com.br/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Mais exemplos do Bootstrap no w3schools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https://www.w3schools.com/bootstrap/bootstrap_ver.asp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Temas do Bootstrap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https://themes.getbootstrap.com/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pt-BR"/>
              <a:t>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409" name="Google Shape;409;p38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Framework</a:t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838200" y="1557020"/>
            <a:ext cx="9765665" cy="3138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framework é um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facilitador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desenvolvimento de diversas aplicações, e sem dúvida, sua utilização poupa tempo e custos para quem utiliza.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templates que possuem diversas funções que podem ser utilizados em nossos projetos e que geram um resultado muito legal.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Framework CSS</a:t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768350" y="1557020"/>
            <a:ext cx="4998085" cy="3265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Frameworks CSS são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conjuntos de componentes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possuem uma estrutura básica de elementos reutilizáveis, tendo uma arquitetura consistente de funcionalidade genérica sob a qual a aplicação será construída.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38836" l="37737" r="39762" t="37459"/>
          <a:stretch/>
        </p:blipFill>
        <p:spPr>
          <a:xfrm>
            <a:off x="5255260" y="1196975"/>
            <a:ext cx="697484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11111"/>
              <a:buFont typeface="Arial"/>
              <a:buNone/>
            </a:pPr>
            <a:r>
              <a:rPr lang="pt-BR"/>
              <a:t>Vantagens de usar um Framework CSS</a:t>
            </a:r>
            <a:endParaRPr/>
          </a:p>
        </p:txBody>
      </p:sp>
      <p:sp>
        <p:nvSpPr>
          <p:cNvPr id="89" name="Google Shape;89;p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6"/>
          <p:cNvSpPr txBox="1"/>
          <p:nvPr/>
        </p:nvSpPr>
        <p:spPr>
          <a:xfrm>
            <a:off x="839470" y="1557655"/>
            <a:ext cx="9391650" cy="23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71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Redefinição da folha de estilo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 especialmente para o design responsivo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Tipografia web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 prontos para tooltips, botões, elementos de formulários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Partes de interfaces gráficas como guias, slideshow ou modais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Uso de Frameworks CSS</a:t>
            </a:r>
            <a:endParaRPr/>
          </a:p>
        </p:txBody>
      </p:sp>
      <p:sp>
        <p:nvSpPr>
          <p:cNvPr id="96" name="Google Shape;96;p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7"/>
          <p:cNvSpPr txBox="1"/>
          <p:nvPr/>
        </p:nvSpPr>
        <p:spPr>
          <a:xfrm>
            <a:off x="2999680" y="6237487"/>
            <a:ext cx="4903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b="0" i="0" lang="pt-BR" sz="1400" u="sng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of CSS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225" y="1269365"/>
            <a:ext cx="9707245" cy="49174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Conhecendo o Bootstrap</a:t>
            </a:r>
            <a:endParaRPr/>
          </a:p>
        </p:txBody>
      </p:sp>
      <p:sp>
        <p:nvSpPr>
          <p:cNvPr id="104" name="Google Shape;104;p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18185" y="1484630"/>
            <a:ext cx="7024370" cy="35198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framework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originalmente criado pelo Twitter, que permite criar interfaces web com CSS e JavaScript e cuja particularidade é adaptar a interface do website ao tamanho do dispositivo no qual seja visualizado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(é responsivo).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24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https://getbootstrap.com.br</a:t>
            </a:r>
            <a:r>
              <a:rPr b="1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5105" y="1125220"/>
            <a:ext cx="4308475" cy="43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Bootstrap:</a:t>
            </a:r>
            <a:endParaRPr/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695960" y="1917065"/>
            <a:ext cx="11093450" cy="2165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simplificar o processo de construção, serve de guia para aplicar as boas práticas e os diferentes padrões.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responsivo. Poupa muito trabalho para você!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Construir usando colunas é fácil!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você enriqueça ainda mais os estilos da web.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058545" y="1340485"/>
            <a:ext cx="60960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Vantagens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771525" y="4862830"/>
            <a:ext cx="897128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Adaptação: é mais complicado personalizá-lo.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 CSS que não será usado.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 uso de classes.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1127760" y="4220845"/>
            <a:ext cx="60960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Desvantagens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