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3" r:id="rId1"/>
  </p:sldMasterIdLst>
  <p:notesMasterIdLst>
    <p:notesMasterId r:id="rId34"/>
  </p:notesMasterIdLst>
  <p:sldIdLst>
    <p:sldId id="805" r:id="rId2"/>
    <p:sldId id="834" r:id="rId3"/>
    <p:sldId id="835" r:id="rId4"/>
    <p:sldId id="838" r:id="rId5"/>
    <p:sldId id="839" r:id="rId6"/>
    <p:sldId id="840" r:id="rId7"/>
    <p:sldId id="808" r:id="rId8"/>
    <p:sldId id="371" r:id="rId9"/>
    <p:sldId id="841" r:id="rId10"/>
    <p:sldId id="843" r:id="rId11"/>
    <p:sldId id="844" r:id="rId12"/>
    <p:sldId id="845" r:id="rId13"/>
    <p:sldId id="846" r:id="rId14"/>
    <p:sldId id="847" r:id="rId15"/>
    <p:sldId id="848" r:id="rId16"/>
    <p:sldId id="849" r:id="rId17"/>
    <p:sldId id="850" r:id="rId18"/>
    <p:sldId id="851" r:id="rId19"/>
    <p:sldId id="852" r:id="rId20"/>
    <p:sldId id="853" r:id="rId21"/>
    <p:sldId id="854" r:id="rId22"/>
    <p:sldId id="855" r:id="rId23"/>
    <p:sldId id="856" r:id="rId24"/>
    <p:sldId id="857" r:id="rId25"/>
    <p:sldId id="858" r:id="rId26"/>
    <p:sldId id="859" r:id="rId27"/>
    <p:sldId id="860" r:id="rId28"/>
    <p:sldId id="861" r:id="rId29"/>
    <p:sldId id="862" r:id="rId30"/>
    <p:sldId id="863" r:id="rId31"/>
    <p:sldId id="864" r:id="rId32"/>
    <p:sldId id="865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1164"/>
    <a:srgbClr val="1A1C1E"/>
    <a:srgbClr val="91A3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3E8C-F892-4084-B8DB-C2A70542D1A9}" type="datetimeFigureOut">
              <a:rPr lang="pt-BR" smtClean="0"/>
              <a:t>05/08/2025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B04F-7FFE-40CC-BCE1-84915818FA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83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4">
            <a:extLst>
              <a:ext uri="{FF2B5EF4-FFF2-40B4-BE49-F238E27FC236}">
                <a16:creationId xmlns:a16="http://schemas.microsoft.com/office/drawing/2014/main" id="{B3A86944-2876-C3C2-D998-B895273DD5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700" y="292781"/>
            <a:ext cx="11588600" cy="6272437"/>
          </a:xfrm>
          <a:prstGeom prst="rect">
            <a:avLst/>
          </a:prstGeom>
        </p:spPr>
      </p:pic>
      <p:pic>
        <p:nvPicPr>
          <p:cNvPr id="3" name="Imagem 1">
            <a:extLst>
              <a:ext uri="{FF2B5EF4-FFF2-40B4-BE49-F238E27FC236}">
                <a16:creationId xmlns:a16="http://schemas.microsoft.com/office/drawing/2014/main" id="{CCEEAAB1-0C62-795D-C7AF-472ACE40D41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1366" y="2854782"/>
            <a:ext cx="4269268" cy="11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ogo + Black">
    <p:bg>
      <p:bgPr>
        <a:solidFill>
          <a:srgbClr val="1A1C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D3DEA367-075F-9F8E-A12D-25F0DE26C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017044"/>
            <a:ext cx="10515600" cy="823912"/>
          </a:xfrm>
        </p:spPr>
        <p:txBody>
          <a:bodyPr anchor="ctr">
            <a:normAutofit/>
          </a:bodyPr>
          <a:lstStyle>
            <a:lvl1pPr algn="l">
              <a:defRPr sz="48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8879AF3-457D-5B0A-B995-D23A0EF57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pic>
        <p:nvPicPr>
          <p:cNvPr id="9" name="Imagem 1">
            <a:extLst>
              <a:ext uri="{FF2B5EF4-FFF2-40B4-BE49-F238E27FC236}">
                <a16:creationId xmlns:a16="http://schemas.microsoft.com/office/drawing/2014/main" id="{06E25364-16E9-C821-E2AF-2330D354FF4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7839" y="364886"/>
            <a:ext cx="1579539" cy="424896"/>
          </a:xfrm>
          <a:prstGeom prst="rect">
            <a:avLst/>
          </a:prstGeom>
        </p:spPr>
      </p:pic>
      <p:sp>
        <p:nvSpPr>
          <p:cNvPr id="10" name="Espaço Reservado para Número de Slide 5">
            <a:extLst>
              <a:ext uri="{FF2B5EF4-FFF2-40B4-BE49-F238E27FC236}">
                <a16:creationId xmlns:a16="http://schemas.microsoft.com/office/drawing/2014/main" id="{F72D8261-E29D-7133-0ECE-FFF549BC0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3260DFE-6E17-C3E0-80C3-71DA56EF7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9100" y="0"/>
            <a:ext cx="11353798" cy="16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51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3528"/>
            <a:ext cx="10515600" cy="823912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BDD4D3-445B-FBBF-2CF2-49BB01550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2967290"/>
            <a:ext cx="10515600" cy="642143"/>
          </a:xfrm>
        </p:spPr>
        <p:txBody>
          <a:bodyPr anchor="ctr">
            <a:normAutofit/>
          </a:bodyPr>
          <a:lstStyle>
            <a:lvl1pPr marL="0" indent="0" algn="l">
              <a:buNone/>
              <a:defRPr sz="3600" b="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E05DD32D-751D-7808-477E-A37AAB1025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16" name="Espaço Reservado para Texto 2">
            <a:extLst>
              <a:ext uri="{FF2B5EF4-FFF2-40B4-BE49-F238E27FC236}">
                <a16:creationId xmlns:a16="http://schemas.microsoft.com/office/drawing/2014/main" id="{AE2E5909-D467-30B7-C433-12DEF08FA3D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31850" y="3960557"/>
            <a:ext cx="10515600" cy="642143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  <p:sp>
        <p:nvSpPr>
          <p:cNvPr id="15" name="Espaço Reservado para Número de Slide 5">
            <a:extLst>
              <a:ext uri="{FF2B5EF4-FFF2-40B4-BE49-F238E27FC236}">
                <a16:creationId xmlns:a16="http://schemas.microsoft.com/office/drawing/2014/main" id="{0A672FAE-454F-6E87-30F1-87748FDF2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F848CEC-72A4-B047-8D34-157DAAA751A8}"/>
              </a:ext>
            </a:extLst>
          </p:cNvPr>
          <p:cNvSpPr txBox="1"/>
          <p:nvPr userDrawn="1"/>
        </p:nvSpPr>
        <p:spPr>
          <a:xfrm>
            <a:off x="219075" y="6088030"/>
            <a:ext cx="33847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Fevereiro 2023 / versão 1</a:t>
            </a:r>
          </a:p>
        </p:txBody>
      </p:sp>
    </p:spTree>
    <p:extLst>
      <p:ext uri="{BB962C8B-B14F-4D97-AF65-F5344CB8AC3E}">
        <p14:creationId xmlns:p14="http://schemas.microsoft.com/office/powerpoint/2010/main" val="2336314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A14283-BF6B-C199-2ABD-6562AF313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53799" y="5485606"/>
            <a:ext cx="838201" cy="582612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3CDEBF4-76B8-844D-C917-FDBFF4211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750"/>
            <a:ext cx="10515600" cy="9858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2A248-EAC1-B9C0-8B08-F7412312B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521"/>
            <a:ext cx="10515600" cy="4976730"/>
          </a:xfrm>
        </p:spPr>
        <p:txBody>
          <a:bodyPr/>
          <a:lstStyle>
            <a:lvl1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just"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1F81DBA-1465-7924-A774-4A87CD54D9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7320" y="387750"/>
            <a:ext cx="121148" cy="988023"/>
          </a:xfrm>
          <a:prstGeom prst="rect">
            <a:avLst/>
          </a:prstGeom>
        </p:spPr>
      </p:pic>
      <p:pic>
        <p:nvPicPr>
          <p:cNvPr id="10" name="Imagem 1">
            <a:extLst>
              <a:ext uri="{FF2B5EF4-FFF2-40B4-BE49-F238E27FC236}">
                <a16:creationId xmlns:a16="http://schemas.microsoft.com/office/drawing/2014/main" id="{A35CD0C3-9EBB-1675-3AFC-94677C1E34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304E3-EF03-6264-1364-A0E6A192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3798" y="5594349"/>
            <a:ext cx="838201" cy="365125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6971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66BBCFB1-7055-FAC3-9389-5D3744D51A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975643"/>
            <a:ext cx="12191999" cy="290671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05CB39F-3DB8-E388-0EA0-7784F8993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073528"/>
            <a:ext cx="11183471" cy="1234448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pt-BR" dirty="0">
                <a:effectLst/>
                <a:latin typeface="Arial" panose="020B0604020202020204" pitchFamily="34" charset="0"/>
              </a:rPr>
              <a:t>Copyright © 2023 Prof. Fulano de tal</a:t>
            </a:r>
            <a:endParaRPr lang="pt-BR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763F2B-2F27-786A-0992-2F196A37DED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0094" y="2039437"/>
            <a:ext cx="199158" cy="2592933"/>
          </a:xfrm>
          <a:prstGeom prst="rect">
            <a:avLst/>
          </a:prstGeom>
        </p:spPr>
      </p:pic>
      <p:pic>
        <p:nvPicPr>
          <p:cNvPr id="13" name="Imagem 1">
            <a:extLst>
              <a:ext uri="{FF2B5EF4-FFF2-40B4-BE49-F238E27FC236}">
                <a16:creationId xmlns:a16="http://schemas.microsoft.com/office/drawing/2014/main" id="{C385B13C-258D-672E-0F77-17F364D27C8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ítulo 1">
            <a:extLst>
              <a:ext uri="{FF2B5EF4-FFF2-40B4-BE49-F238E27FC236}">
                <a16:creationId xmlns:a16="http://schemas.microsoft.com/office/drawing/2014/main" id="{FE912F4A-A0EB-DE48-638D-F3D24238F7A8}"/>
              </a:ext>
            </a:extLst>
          </p:cNvPr>
          <p:cNvSpPr txBox="1">
            <a:spLocks/>
          </p:cNvSpPr>
          <p:nvPr userDrawn="1"/>
        </p:nvSpPr>
        <p:spPr>
          <a:xfrm>
            <a:off x="838199" y="3357951"/>
            <a:ext cx="10699378" cy="12344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just"/>
            <a:r>
              <a:rPr lang="pt-BR" sz="2400" dirty="0">
                <a:effectLst/>
                <a:latin typeface="Arial" panose="020B0604020202020204" pitchFamily="34" charset="0"/>
              </a:rPr>
              <a:t>Todos direitos reservados. Reprodução ou divulgação total ou parcial deste documento é expressamente proibido sem o consentimento formal, por escrito, do Professor (autor).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1746523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45C28B-271B-56CF-5FAA-51CDAFCAD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98997-56FA-AA85-32B3-E2C38BFD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8D380-BB49-1C59-1522-3BBB4D910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16FDB1-415F-1673-E4C5-918461D12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1A1C1E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5DF252-24E3-7679-FF78-E51AE7C287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1A1C1E"/>
                </a:solidFill>
              </a:defRPr>
            </a:lvl1pPr>
          </a:lstStyle>
          <a:p>
            <a:fld id="{3F951EF7-2A75-44A0-8045-6A6595E5FF16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9881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8" r:id="rId2"/>
    <p:sldLayoutId id="2147483769" r:id="rId3"/>
    <p:sldLayoutId id="2147483755" r:id="rId4"/>
    <p:sldLayoutId id="2147483756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1A1C1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1A1C1E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3359EA-C849-242B-E52F-8E0E78B774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3269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A4FEA-6E78-C845-EE90-DE30673C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Primeiro fluxo (Flow) - Olá mundo!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835D0-17D4-B62E-E465-D5289944E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 Inicialmente, ligar um nó de entrada do tipo “</a:t>
            </a:r>
            <a:r>
              <a:rPr lang="pt-BR" dirty="0" err="1"/>
              <a:t>inject</a:t>
            </a:r>
            <a:r>
              <a:rPr lang="pt-BR" dirty="0"/>
              <a:t>” a um nó do tipo “debug”, fazer um “</a:t>
            </a:r>
            <a:r>
              <a:rPr lang="pt-BR" dirty="0" err="1"/>
              <a:t>Deploy</a:t>
            </a:r>
            <a:r>
              <a:rPr lang="pt-BR" dirty="0"/>
              <a:t>” e acionar o injetor de dados </a:t>
            </a:r>
          </a:p>
          <a:p>
            <a:r>
              <a:rPr lang="pt-BR" dirty="0"/>
              <a:t> Observar o resultado na tela de Debug </a:t>
            </a:r>
          </a:p>
          <a:p>
            <a:r>
              <a:rPr lang="pt-BR" dirty="0"/>
              <a:t> Faça algumas alterações do </a:t>
            </a:r>
            <a:r>
              <a:rPr lang="pt-BR" dirty="0" err="1"/>
              <a:t>inject</a:t>
            </a:r>
            <a:r>
              <a:rPr lang="pt-BR" dirty="0"/>
              <a:t>, faça o </a:t>
            </a:r>
            <a:r>
              <a:rPr lang="pt-BR" dirty="0" err="1"/>
              <a:t>deploy</a:t>
            </a:r>
            <a:r>
              <a:rPr lang="pt-BR" dirty="0"/>
              <a:t> e analise o resultado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2FAE108-92A3-C606-5BD4-535BDD05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836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E841A8C-DE5B-0BE5-B622-2FD545C5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0E6B463-8D37-29DD-0162-4562B07D6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0" y="1704975"/>
            <a:ext cx="727710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049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5C35E-1E9F-96DC-6F78-E9A9E3B7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Desafio1 - Monitor do clima tempo.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7163C-45F5-F3D2-EABC-E9E5C9E83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/>
              <a:t>Faça o cadastro no site: </a:t>
            </a:r>
            <a:r>
              <a:rPr lang="pt-BR" dirty="0" err="1"/>
              <a:t>Openweather</a:t>
            </a:r>
            <a:r>
              <a:rPr lang="pt-BR" dirty="0"/>
              <a:t> https://openweathermap.org/ </a:t>
            </a:r>
          </a:p>
          <a:p>
            <a:pPr marL="914400" lvl="2" indent="0">
              <a:buNone/>
            </a:pPr>
            <a:endParaRPr lang="pt-BR" dirty="0"/>
          </a:p>
          <a:p>
            <a:pPr lvl="1"/>
            <a:r>
              <a:rPr lang="pt-BR" dirty="0"/>
              <a:t>Este site possui uma API que permite fazer </a:t>
            </a:r>
            <a:r>
              <a:rPr lang="pt-BR" dirty="0" err="1"/>
              <a:t>requests</a:t>
            </a:r>
            <a:r>
              <a:rPr lang="pt-BR" dirty="0"/>
              <a:t>.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Leia a documentação: https://openweathermap.org/current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Crie uma URL que faz o </a:t>
            </a:r>
            <a:r>
              <a:rPr lang="pt-BR" dirty="0" err="1"/>
              <a:t>request</a:t>
            </a:r>
            <a:r>
              <a:rPr lang="pt-BR" dirty="0"/>
              <a:t> do tempo em alguma cidade de sua preferência. O resultado esperado é parecido com o a imagem.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B6E1566-4012-4B70-80CC-BCD72822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E372E3D-C714-578C-26E4-533C2171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8060" y="5101430"/>
            <a:ext cx="9504085" cy="98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20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96959C-17A5-9278-3832-C4142552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867C2B8-302E-D5CE-D7AA-98F8B7FEC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271" y="300081"/>
            <a:ext cx="9031458" cy="62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973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5E7355-491A-9575-069E-5923FA04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14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17876-36C4-1709-18B5-D7B65F052F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1" r="8732"/>
          <a:stretch/>
        </p:blipFill>
        <p:spPr>
          <a:xfrm>
            <a:off x="1603716" y="674207"/>
            <a:ext cx="9355017" cy="618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80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15A896-45FD-DC64-A25B-A84DFD032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Análise o Debug do node-</a:t>
            </a:r>
            <a:r>
              <a:rPr lang="pt-BR" dirty="0" err="1"/>
              <a:t>red</a:t>
            </a:r>
            <a:r>
              <a:rPr lang="pt-BR" dirty="0"/>
              <a:t> e compare com o resultado obtido pelo navegador, as informações devem ser coincidentes. Algumas dessas informações não são muito relevantes e podemos filtrar.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53B7E13-4437-5890-461B-9FFF466D2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7645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2F98C5-B3FC-8671-B5E7-B308348A8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16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2226B76-5253-0F76-5918-291F50ACF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63" y="815925"/>
            <a:ext cx="9889073" cy="548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28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926F1A-74F4-2AF6-B4C7-9127E8543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98617D-632C-F05B-47AD-8388EA0A1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Sugestão: Está na documentação oficial! 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/>
              <a:t>SEMPRE LEIA A DOCUMENTAÇÃO OFICIAL!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		https://nodered.org/docs/user-guide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8CA9520-3099-7979-0D22-F9227605E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524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B2ADF-5576-71F4-0EFD-E237F978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7173CFF-758C-6BD8-1136-3D35D5591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30435F-68B8-D8E7-0321-7E2FA9AF0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073" y="1190707"/>
            <a:ext cx="8452192" cy="53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87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447893-8CB6-7B19-E89D-D382A2D38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F46D9EE-9AA6-6CAD-3630-2D5EC362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19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D69267E-2D95-9D71-C620-E6C0A2556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437" y="1288756"/>
            <a:ext cx="10847361" cy="5446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86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AA6B0B8-C971-D580-A548-62C17C33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2050" name="Picture 2" descr="Vetor grátis fundo de casa inteligente com controle de smartphone">
            <a:extLst>
              <a:ext uri="{FF2B5EF4-FFF2-40B4-BE49-F238E27FC236}">
                <a16:creationId xmlns:a16="http://schemas.microsoft.com/office/drawing/2014/main" id="{3759A949-89FC-007A-8D45-447A669AC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4675" y="447675"/>
            <a:ext cx="5962650" cy="596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152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D69A64-E901-C1B6-1BCD-C0F443386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BBEF6F-DC1D-3BDB-2C9F-33B612DD7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715DF9C-4134-6F93-C249-75BC86E5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80" y="1373588"/>
            <a:ext cx="10692239" cy="528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8880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AE4DB-9E48-5AEB-13F4-6D3AEF753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6438C9-F751-EFBB-EC39-66BCB6AA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21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AD6984E-F5AA-FD3B-F214-1370EDB24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58" y="1059525"/>
            <a:ext cx="10860258" cy="579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90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2A0FF-3C2D-C7A1-82D5-B1824158E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515600" cy="985838"/>
          </a:xfrm>
        </p:spPr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2B7F945-4A93-9028-5F20-BF886CD5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22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08208C-5EE8-EA01-EB41-9CABC34BD8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26" y="815926"/>
            <a:ext cx="10421943" cy="5895016"/>
          </a:xfrm>
          <a:prstGeom prst="rect">
            <a:avLst/>
          </a:prstGeom>
        </p:spPr>
      </p:pic>
      <p:sp>
        <p:nvSpPr>
          <p:cNvPr id="7" name="Retângulo 6">
            <a:extLst>
              <a:ext uri="{FF2B5EF4-FFF2-40B4-BE49-F238E27FC236}">
                <a16:creationId xmlns:a16="http://schemas.microsoft.com/office/drawing/2014/main" id="{0C2A9CFF-594C-C953-97D1-5C50DE613C04}"/>
              </a:ext>
            </a:extLst>
          </p:cNvPr>
          <p:cNvSpPr/>
          <p:nvPr/>
        </p:nvSpPr>
        <p:spPr>
          <a:xfrm>
            <a:off x="10269415" y="6175717"/>
            <a:ext cx="1084383" cy="535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3E50C19-3B5C-351B-8785-1C7BE82E465E}"/>
              </a:ext>
            </a:extLst>
          </p:cNvPr>
          <p:cNvSpPr txBox="1"/>
          <p:nvPr/>
        </p:nvSpPr>
        <p:spPr>
          <a:xfrm>
            <a:off x="5768923" y="4051780"/>
            <a:ext cx="5584874" cy="22467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pt-BR" sz="2000" dirty="0" err="1"/>
              <a:t>msg.payload</a:t>
            </a:r>
            <a:r>
              <a:rPr lang="pt-BR" sz="2000" dirty="0"/>
              <a:t> = { </a:t>
            </a:r>
          </a:p>
          <a:p>
            <a:r>
              <a:rPr lang="pt-BR" sz="2000" dirty="0"/>
              <a:t>	"temperatura": </a:t>
            </a:r>
            <a:r>
              <a:rPr lang="pt-BR" sz="2000" dirty="0" err="1"/>
              <a:t>msg.payload.main.temp</a:t>
            </a:r>
            <a:r>
              <a:rPr lang="pt-BR" sz="2000" dirty="0"/>
              <a:t>, 	"min": </a:t>
            </a:r>
            <a:r>
              <a:rPr lang="pt-BR" sz="2000" dirty="0" err="1"/>
              <a:t>msg.payload.main.temp_min</a:t>
            </a:r>
            <a:r>
              <a:rPr lang="pt-BR" sz="2000" dirty="0"/>
              <a:t>, 	"</a:t>
            </a:r>
            <a:r>
              <a:rPr lang="pt-BR" sz="2000" dirty="0" err="1"/>
              <a:t>max</a:t>
            </a:r>
            <a:r>
              <a:rPr lang="pt-BR" sz="2000" dirty="0"/>
              <a:t>": </a:t>
            </a:r>
            <a:r>
              <a:rPr lang="pt-BR" sz="2000" dirty="0" err="1"/>
              <a:t>msg.payload.main.temp_max</a:t>
            </a:r>
            <a:r>
              <a:rPr lang="pt-BR" sz="2000" dirty="0"/>
              <a:t>, 	"vento": </a:t>
            </a:r>
            <a:r>
              <a:rPr lang="pt-BR" sz="2000" dirty="0" err="1"/>
              <a:t>msg.payload.wind.speed</a:t>
            </a:r>
            <a:r>
              <a:rPr lang="pt-BR" sz="2000" dirty="0"/>
              <a:t> </a:t>
            </a:r>
          </a:p>
          <a:p>
            <a:r>
              <a:rPr lang="pt-BR" sz="2000" dirty="0"/>
              <a:t>} </a:t>
            </a:r>
          </a:p>
          <a:p>
            <a:r>
              <a:rPr lang="pt-BR" sz="2000" dirty="0" err="1"/>
              <a:t>return</a:t>
            </a:r>
            <a:r>
              <a:rPr lang="pt-BR" sz="2000" dirty="0"/>
              <a:t> msg;</a:t>
            </a:r>
          </a:p>
        </p:txBody>
      </p:sp>
    </p:spTree>
    <p:extLst>
      <p:ext uri="{BB962C8B-B14F-4D97-AF65-F5344CB8AC3E}">
        <p14:creationId xmlns:p14="http://schemas.microsoft.com/office/powerpoint/2010/main" val="898434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84EC94-293D-E147-E833-45895D3EF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Desafio1 - Solução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1E6F07-1B03-F27F-3C13-D1C1BFDA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FB4919C-E384-3547-7C92-9C5A6DF48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1" y="1609478"/>
            <a:ext cx="12111967" cy="48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903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0D2307-7EC0-5CBD-BCDD-CBF2AA1D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Instalar </a:t>
            </a:r>
            <a:r>
              <a:rPr lang="pt-BR" dirty="0" err="1"/>
              <a:t>lib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56DB94-5F60-9A6B-AF4D-BDDA7AFFD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 coisa, vamos instalar os nodes para dashboard, caso não já não tenha instalado.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C7EC02-E2F3-3657-C6B2-25E380FAB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7520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61895A8-A726-9E73-8436-4DE14B93F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25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B7E53B-4D59-2702-C84B-5F4E8C0E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16" y="716756"/>
            <a:ext cx="11858783" cy="54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D6CF8EE-6DB1-FFFC-F99B-C7504EDE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26</a:t>
            </a:fld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F9AD066-E50A-7E94-28EF-06896D69D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64" y="1266092"/>
            <a:ext cx="12025335" cy="490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953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2686F87-8F01-266D-6220-B29A1788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27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E6D79C04-19A1-7ADE-2C7E-F6FB86DB5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607" y="182655"/>
            <a:ext cx="5518786" cy="64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795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E112D4-EB5C-5D7B-B045-2B60D50A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Como elaborar...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60D59B-7627-4C7B-53D8-3D01B8E1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28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CD0D63B-20E5-99AA-A6AF-11444A23F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113" y="1373588"/>
            <a:ext cx="9057249" cy="51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09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79996-1DE2-BDB1-4A92-9093D3A42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Dashboard - Como elaborar...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EFCB527-2A91-6430-1451-A1D83B1A3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29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1959405-0876-9C77-4B68-D43541B8D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827" y="1418015"/>
            <a:ext cx="9346077" cy="505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3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37D46-44CE-8445-41C8-6244B539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proposta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87652CD-868C-B398-16C0-28638104D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DCADADA-932B-6DCB-2BB3-8277C65E9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742" y="1373588"/>
            <a:ext cx="7458515" cy="4829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91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6DC95-FDFE-7CB5-A79D-FE4C079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30</a:t>
            </a:fld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32A5D79-F309-C555-8C34-7EB609F63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9" y="28136"/>
            <a:ext cx="12049320" cy="486880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CA5D50-FA55-29A4-0BF7-481AA822C3D5}"/>
              </a:ext>
            </a:extLst>
          </p:cNvPr>
          <p:cNvSpPr txBox="1"/>
          <p:nvPr/>
        </p:nvSpPr>
        <p:spPr>
          <a:xfrm>
            <a:off x="2064434" y="5220809"/>
            <a:ext cx="82753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/>
              <a:t>crie o grupo () e edite os campo como achar mais conveniente, neste exemplo eu criei 3 grupos. Temperatura, vento, teste </a:t>
            </a:r>
          </a:p>
        </p:txBody>
      </p:sp>
    </p:spTree>
    <p:extLst>
      <p:ext uri="{BB962C8B-B14F-4D97-AF65-F5344CB8AC3E}">
        <p14:creationId xmlns:p14="http://schemas.microsoft.com/office/powerpoint/2010/main" val="3677984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76D222-39F9-979A-A1B1-7B7F31BC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3E6E1C-E2D7-3A6F-753E-457AA0C08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3588"/>
            <a:ext cx="10711375" cy="509666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 dashboard de exemplo do professor está muito simples…mas é um bom começo para criar novos dashboards.</a:t>
            </a:r>
          </a:p>
          <a:p>
            <a:r>
              <a:rPr lang="pt-BR" dirty="0"/>
              <a:t>Edite/Crie de forma criativa um dashboard para exibir as informações da API Open Weather Map. </a:t>
            </a:r>
          </a:p>
          <a:p>
            <a:r>
              <a:rPr lang="pt-BR" dirty="0"/>
              <a:t>O mínimo esperado: Fazer a busca de pelo menos duas cidades diferentes da sua preferência, exibindo pelo menos as informações: </a:t>
            </a:r>
          </a:p>
          <a:p>
            <a:pPr lvl="1"/>
            <a:r>
              <a:rPr lang="pt-BR" dirty="0"/>
              <a:t> Temperatura atual; </a:t>
            </a:r>
          </a:p>
          <a:p>
            <a:pPr lvl="1"/>
            <a:r>
              <a:rPr lang="pt-BR" dirty="0"/>
              <a:t> Temperatura mínima; </a:t>
            </a:r>
          </a:p>
          <a:p>
            <a:pPr lvl="1"/>
            <a:r>
              <a:rPr lang="pt-BR" dirty="0"/>
              <a:t> Temperatura máxima; </a:t>
            </a:r>
          </a:p>
          <a:p>
            <a:pPr lvl="1"/>
            <a:r>
              <a:rPr lang="pt-BR" dirty="0"/>
              <a:t> Velocidade do vento; </a:t>
            </a:r>
          </a:p>
          <a:p>
            <a:pPr lvl="1"/>
            <a:r>
              <a:rPr lang="pt-BR" dirty="0"/>
              <a:t> Humidade relativa; </a:t>
            </a:r>
          </a:p>
          <a:p>
            <a:pPr lvl="1"/>
            <a:r>
              <a:rPr lang="pt-BR" dirty="0"/>
              <a:t> Sensação térmica.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F6DAB2-32E7-50BB-7869-7919CBDDC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2478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188DB65-9498-C38F-6493-0EE38DB0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>
                <a:effectLst/>
                <a:latin typeface="Arial" panose="020B0604020202020204" pitchFamily="34" charset="0"/>
              </a:rPr>
              <a:t>Copyright © 2025 Prof. </a:t>
            </a:r>
            <a:r>
              <a:rPr lang="pt-BR" dirty="0"/>
              <a:t>Arnaldo Jr/Yan Coelho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1A5CC8-8B6C-915A-2707-2E93B7B749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53800" y="5594350"/>
            <a:ext cx="838200" cy="365125"/>
          </a:xfrm>
        </p:spPr>
        <p:txBody>
          <a:bodyPr/>
          <a:lstStyle/>
          <a:p>
            <a:fld id="{3F951EF7-2A75-44A0-8045-6A6595E5FF16}" type="slidenum">
              <a:rPr lang="pt-BR" smtClean="0"/>
              <a:pPr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31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AE2D43-1416-9402-CD59-5946C43D3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Node-RED - https://nodered.org/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BA341E-6825-E88D-4A96-75365E885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Plataforma para programação visual de sistemas baseados em eventos </a:t>
            </a:r>
          </a:p>
          <a:p>
            <a:pPr lvl="1"/>
            <a:r>
              <a:rPr lang="pt-BR" dirty="0"/>
              <a:t> Executa como um servidor web na máquina hospedeira, que deve ter certas configurações mínimas de processamento e memória, como tablets e o </a:t>
            </a:r>
            <a:r>
              <a:rPr lang="pt-BR" dirty="0" err="1"/>
              <a:t>Raspberry</a:t>
            </a:r>
            <a:r>
              <a:rPr lang="pt-BR" dirty="0"/>
              <a:t>-Pi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 Contribuições da comunidade – Grande disponibilidade de módulos (bibliotecas) que executam diversas funções, elaborados por empresas e desenvolvedores voluntários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EF6FD0-C5B3-92B0-8C13-66331DE3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1704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E57F1-7A19-C5FE-59BD-B136C4287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Node-RED e Node.js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0D4CF3-933E-CEE1-74FA-E0AE154D1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Node-</a:t>
            </a:r>
            <a:r>
              <a:rPr lang="pt-BR" dirty="0" err="1"/>
              <a:t>Red</a:t>
            </a:r>
            <a:r>
              <a:rPr lang="pt-BR" dirty="0"/>
              <a:t> é um serviço escrito para Node.js que provê uma ferramenta visual para editar fluxos de mensagens, vindas de diferentes fontes, podendo ser processadas e mandadas para diferentes destinos, como uma conta de </a:t>
            </a:r>
            <a:r>
              <a:rPr lang="pt-BR" dirty="0" err="1"/>
              <a:t>email</a:t>
            </a:r>
            <a:r>
              <a:rPr lang="pt-BR" dirty="0"/>
              <a:t> ou do Twitter.</a:t>
            </a:r>
          </a:p>
          <a:p>
            <a:endParaRPr lang="pt-BR" dirty="0"/>
          </a:p>
          <a:p>
            <a:pPr lvl="1"/>
            <a:r>
              <a:rPr lang="pt-BR" dirty="0"/>
              <a:t>A ferramenta para edição dos fluxos roda no próprio browser </a:t>
            </a:r>
          </a:p>
          <a:p>
            <a:pPr lvl="1"/>
            <a:r>
              <a:rPr lang="pt-BR" dirty="0"/>
              <a:t>É possível exportar e importar fluxos no formato JSON usando o menu de opções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7C2E9A-3D79-47FE-EE9B-DE278C62C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1273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52144C-7DAB-C2EA-7024-9F8D9DE1B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vez que a programação do Node.js é assíncrona</a:t>
            </a:r>
            <a:r>
              <a:rPr lang="pt-BR" sz="2000" dirty="0"/>
              <a:t>(não ocorre em tempo real)</a:t>
            </a:r>
            <a:r>
              <a:rPr lang="pt-BR" dirty="0"/>
              <a:t>, podemos pensar em programas em que todas as ações são acionadas por um evento gatilho. </a:t>
            </a:r>
          </a:p>
          <a:p>
            <a:endParaRPr lang="pt-BR" dirty="0"/>
          </a:p>
          <a:p>
            <a:pPr lvl="1"/>
            <a:r>
              <a:rPr lang="pt-BR" dirty="0"/>
              <a:t> Sendo assim, podemos pensar na programação do Node.js como fluxos de dados que iniciam a partir de algum evento, como o disparo de um temporizador, a requisição de um cliente de webservice ou um dado vindo do Arduino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F4B236B-1098-3C92-40E1-004739C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845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C81BE09A-3501-0035-A4ED-A34BBD304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Conhecendo Node-</a:t>
            </a:r>
            <a:r>
              <a:rPr lang="pt-BR" dirty="0" err="1"/>
              <a:t>red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D20286-53DD-42C2-E750-D50147B9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364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Objetivos da aula: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Instalação local do Node-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Red</a:t>
            </a:r>
            <a:endParaRPr lang="pt-BR" b="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Primeiro fluxo (Flow) - Olá mundo!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Dashboard - Instalar </a:t>
            </a:r>
            <a:r>
              <a:rPr lang="pt-BR" b="0" i="0" dirty="0" err="1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lib</a:t>
            </a:r>
            <a:r>
              <a:rPr lang="pt-BR" b="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/Elaborar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160941D-16E1-1918-927B-61F81AED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564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B23456-D515-B459-6B84-DA06B582A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local do Node-</a:t>
            </a:r>
            <a:r>
              <a:rPr lang="pt-BR" dirty="0" err="1"/>
              <a:t>Red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CBD56-5983-4310-5D3A-9576A21AD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Faça a instalação do Node.js (versão LTS) (node –</a:t>
            </a:r>
            <a:r>
              <a:rPr lang="pt-BR" dirty="0" err="1"/>
              <a:t>version</a:t>
            </a:r>
            <a:r>
              <a:rPr lang="pt-BR" dirty="0"/>
              <a:t>)</a:t>
            </a:r>
          </a:p>
          <a:p>
            <a:pPr lvl="1"/>
            <a:r>
              <a:rPr lang="pt-BR" dirty="0"/>
              <a:t> www.nodejs.org 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 Abra o </a:t>
            </a:r>
            <a:r>
              <a:rPr lang="pt-BR" dirty="0" err="1"/>
              <a:t>cmd</a:t>
            </a:r>
            <a:r>
              <a:rPr lang="pt-BR" dirty="0"/>
              <a:t> e digite: </a:t>
            </a:r>
          </a:p>
          <a:p>
            <a:pPr marL="0" indent="0">
              <a:buNone/>
            </a:pPr>
            <a:r>
              <a:rPr lang="pt-BR" dirty="0"/>
              <a:t>	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install</a:t>
            </a:r>
            <a:r>
              <a:rPr lang="pt-BR" dirty="0"/>
              <a:t> -g --</a:t>
            </a:r>
            <a:r>
              <a:rPr lang="pt-BR" dirty="0" err="1"/>
              <a:t>unsafe-perm</a:t>
            </a:r>
            <a:r>
              <a:rPr lang="pt-BR" dirty="0"/>
              <a:t> node-</a:t>
            </a:r>
            <a:r>
              <a:rPr lang="pt-BR" dirty="0" err="1"/>
              <a:t>red</a:t>
            </a:r>
            <a:r>
              <a:rPr lang="pt-BR" dirty="0"/>
              <a:t> </a:t>
            </a:r>
          </a:p>
          <a:p>
            <a:pPr marL="0" indent="0">
              <a:buNone/>
            </a:pPr>
            <a:endParaRPr lang="pt-BR" dirty="0"/>
          </a:p>
          <a:p>
            <a:pPr lvl="1"/>
            <a:r>
              <a:rPr lang="pt-BR" dirty="0"/>
              <a:t> Para acessar o serviço, após instalado, digite no </a:t>
            </a:r>
            <a:r>
              <a:rPr lang="pt-BR" dirty="0" err="1"/>
              <a:t>cmd</a:t>
            </a:r>
            <a:r>
              <a:rPr lang="pt-BR" dirty="0"/>
              <a:t>: </a:t>
            </a:r>
          </a:p>
          <a:p>
            <a:pPr marL="457200" lvl="1" indent="0">
              <a:buNone/>
            </a:pPr>
            <a:r>
              <a:rPr lang="pt-BR" dirty="0"/>
              <a:t>	 node-</a:t>
            </a:r>
            <a:r>
              <a:rPr lang="pt-BR" dirty="0" err="1"/>
              <a:t>red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 Acessamos no browser: </a:t>
            </a:r>
          </a:p>
          <a:p>
            <a:pPr lvl="1"/>
            <a:r>
              <a:rPr lang="pt-BR" dirty="0"/>
              <a:t> http://localhost:1880 </a:t>
            </a:r>
          </a:p>
          <a:p>
            <a:pPr marL="457200" lvl="1" indent="0">
              <a:buNone/>
            </a:pPr>
            <a:r>
              <a:rPr lang="pt-BR" dirty="0" err="1"/>
              <a:t>ref</a:t>
            </a:r>
            <a:r>
              <a:rPr lang="pt-BR" dirty="0"/>
              <a:t>: https://nodered.org/docs/getting-started/local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060AB2-EA31-0D8E-1313-D98E44CF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51EF7-2A75-44A0-8045-6A6595E5FF16}" type="slidenum">
              <a:rPr lang="pt-BR" smtClean="0"/>
              <a:pPr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540406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23051</TotalTime>
  <Words>779</Words>
  <Application>Microsoft Office PowerPoint</Application>
  <PresentationFormat>Widescreen</PresentationFormat>
  <Paragraphs>110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6" baseType="lpstr">
      <vt:lpstr>Arial</vt:lpstr>
      <vt:lpstr>Calibri</vt:lpstr>
      <vt:lpstr>Roboto</vt:lpstr>
      <vt:lpstr>Personalizar design</vt:lpstr>
      <vt:lpstr>Apresentação do PowerPoint</vt:lpstr>
      <vt:lpstr>Apresentação do PowerPoint</vt:lpstr>
      <vt:lpstr>Arquitetura proposta </vt:lpstr>
      <vt:lpstr>Node-RED - https://nodered.org/</vt:lpstr>
      <vt:lpstr>Node-RED e Node.js</vt:lpstr>
      <vt:lpstr>Apresentação do PowerPoint</vt:lpstr>
      <vt:lpstr>Conhecendo Node-red</vt:lpstr>
      <vt:lpstr>Objetivos da aula:</vt:lpstr>
      <vt:lpstr>Instalação local do Node-Red</vt:lpstr>
      <vt:lpstr>Primeiro fluxo (Flow) - Olá mundo!</vt:lpstr>
      <vt:lpstr>Apresentação do PowerPoint</vt:lpstr>
      <vt:lpstr>Desafio1 - Monitor do clima tempo. </vt:lpstr>
      <vt:lpstr>Apresentação do PowerPoint</vt:lpstr>
      <vt:lpstr>Apresentação do PowerPoint</vt:lpstr>
      <vt:lpstr>Apresentação do PowerPoint</vt:lpstr>
      <vt:lpstr>Apresentação do PowerPoint</vt:lpstr>
      <vt:lpstr>Desafio1 - Solução</vt:lpstr>
      <vt:lpstr>Desafio1 - Solução </vt:lpstr>
      <vt:lpstr>Desafio1 - Solução </vt:lpstr>
      <vt:lpstr>Desafio1 - Solução</vt:lpstr>
      <vt:lpstr>Desafio1 - Solução</vt:lpstr>
      <vt:lpstr>Desafio1 - Solução </vt:lpstr>
      <vt:lpstr>Desafio1 - Solução </vt:lpstr>
      <vt:lpstr>Dashboard - Instalar lib</vt:lpstr>
      <vt:lpstr>Apresentação do PowerPoint</vt:lpstr>
      <vt:lpstr>Apresentação do PowerPoint</vt:lpstr>
      <vt:lpstr>Apresentação do PowerPoint</vt:lpstr>
      <vt:lpstr>Dashboard - Como elaborar...</vt:lpstr>
      <vt:lpstr>Dashboard - Como elaborar...</vt:lpstr>
      <vt:lpstr>Apresentação do PowerPoint</vt:lpstr>
      <vt:lpstr>Desafio 2</vt:lpstr>
      <vt:lpstr>Copyright © 2025 Prof. Arnaldo Jr/Yan Coelho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Allen Fernando Oberleitner Lima</dc:creator>
  <cp:lastModifiedBy>Yan Coelho</cp:lastModifiedBy>
  <cp:revision>106</cp:revision>
  <dcterms:created xsi:type="dcterms:W3CDTF">2022-12-26T16:03:04Z</dcterms:created>
  <dcterms:modified xsi:type="dcterms:W3CDTF">2025-08-05T09:24:55Z</dcterms:modified>
</cp:coreProperties>
</file>