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0" roundtripDataSignature="AMtx7mh2GP2oy7bcML3HHtUMdbRrHYWh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1AB2E5-BD7D-4F1B-92E8-512476C50747}">
  <a:tblStyle styleId="{FA1AB2E5-BD7D-4F1B-92E8-512476C5074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rgbClr val="1A1C1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7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7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b="0" sz="36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7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b="1"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7"/>
          <p:cNvSpPr txBox="1"/>
          <p:nvPr/>
        </p:nvSpPr>
        <p:spPr>
          <a:xfrm>
            <a:off x="219075" y="6088030"/>
            <a:ext cx="3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Fevereiro 202</a:t>
            </a:r>
            <a:r>
              <a:rPr lang="pt-BR" sz="2000">
                <a:solidFill>
                  <a:srgbClr val="595959"/>
                </a:solidFill>
              </a:rPr>
              <a:t>5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/ versão 1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go + Black">
  <p:cSld name="1_Logo + Black">
    <p:bg>
      <p:bgPr>
        <a:solidFill>
          <a:srgbClr val="1A1C1E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  <a:defRPr sz="48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" name="Google Shape;33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9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9"/>
          <p:cNvSpPr txBox="1"/>
          <p:nvPr>
            <p:ph idx="1" type="body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0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60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proibido sem o consentimento formal, por escrito, do Professor (autor).</a:t>
            </a:r>
            <a:endParaRPr b="1" i="0" sz="48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2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5217" y="6256367"/>
            <a:ext cx="1534333" cy="35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cssgridgarden.com/#pt-br" TargetMode="External"/><Relationship Id="rId4" Type="http://schemas.openxmlformats.org/officeDocument/2006/relationships/hyperlink" Target="https://codingfantasy.com/games/css-grid-attack/play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p10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Linhas e colunas explícitas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3055398" y="1175375"/>
            <a:ext cx="54570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Unidade para ser usada em grid ( </a:t>
            </a:r>
            <a:r>
              <a:rPr b="0" i="0" lang="pt-B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 (fraction)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3024823" y="2073910"/>
            <a:ext cx="5518150" cy="257238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grid-template-columns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grid-template-rows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1011555" y="5009515"/>
            <a:ext cx="9544685" cy="796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Nota: também é possível utilizar outras unidades e combiná-las, como porcentagens ou a palavra-chave auto (que obtém o tamanho restante).</a:t>
            </a:r>
            <a:endParaRPr b="0" i="0" sz="20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Linhas e colunas explícitas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1009650" y="1196975"/>
            <a:ext cx="9784715" cy="26898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Grid 2x2, onde: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000" u="none" cap="none" strike="noStrike">
                <a:solidFill>
                  <a:srgbClr val="595959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A largura do grid é dividida em </a:t>
            </a:r>
            <a:r>
              <a:rPr b="1" i="0" lang="pt-BR" sz="2000" u="none" cap="none" strike="noStrike">
                <a:solidFill>
                  <a:srgbClr val="595959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duas colunas: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primeira coluna ocupa o dobro (2 fr) da segunda coluna (1 fr)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000" u="none" cap="none" strike="noStrike">
                <a:solidFill>
                  <a:srgbClr val="595959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A altura da grade é dividida em </a:t>
            </a:r>
            <a:r>
              <a:rPr b="1" i="0" lang="pt-BR" sz="2000" u="none" cap="none" strike="noStrike">
                <a:solidFill>
                  <a:srgbClr val="595959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duas linhas: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primeira linha ocupa o triplo (3 fr) da segunda linha (1 fr)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615" y="3933190"/>
            <a:ext cx="9472295" cy="265620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p12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Linhas e colunas explícitas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2"/>
          <p:cNvSpPr txBox="1"/>
          <p:nvPr/>
        </p:nvSpPr>
        <p:spPr>
          <a:xfrm>
            <a:off x="1487805" y="1330960"/>
            <a:ext cx="881507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Se precisar fazer muitas colunas e linhas iguais, pode-se usar o repeat:</a:t>
            </a:r>
            <a:endParaRPr b="0" i="0" sz="20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2292668" y="2514600"/>
            <a:ext cx="7205345" cy="260413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grid-template-columns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grid-template-rows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2"/>
          <p:cNvSpPr txBox="1"/>
          <p:nvPr/>
        </p:nvSpPr>
        <p:spPr>
          <a:xfrm>
            <a:off x="2131378" y="5683250"/>
            <a:ext cx="7527925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repeat(</a:t>
            </a:r>
            <a:r>
              <a:rPr b="1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[núm de vezes]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[valor]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Linhas e colunas explícitas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3"/>
          <p:cNvSpPr txBox="1"/>
          <p:nvPr/>
        </p:nvSpPr>
        <p:spPr>
          <a:xfrm>
            <a:off x="935355" y="1165225"/>
            <a:ext cx="10414000" cy="7042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Devemos fazer os divs necessários, mas a grade está pronta para acomodar seus itens.</a:t>
            </a:r>
            <a:endParaRPr b="0" i="0" sz="20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050" y="1988185"/>
            <a:ext cx="8494395" cy="382270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13"/>
          <p:cNvSpPr txBox="1"/>
          <p:nvPr/>
        </p:nvSpPr>
        <p:spPr>
          <a:xfrm>
            <a:off x="1343660" y="5959475"/>
            <a:ext cx="852741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É assim que a tela é estruturada, com a aparência de uma grade.</a:t>
            </a:r>
            <a:endParaRPr b="0" i="0" sz="20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Grid Gap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875030" y="1273175"/>
            <a:ext cx="6247130" cy="25920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grid todas as suas células ficam coladas uma na outra.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Embora seja possível dar uma margem para as células dentro do container, existe uma forma mais adequada de colocar espaços entre as células.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usar as propriedades do “gap”</a:t>
            </a:r>
            <a:endParaRPr b="0" i="0" sz="20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623570" y="3935730"/>
            <a:ext cx="6538595" cy="282448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gap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pt-BR" sz="18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/* aplica em todas as lacunas */</a:t>
            </a:r>
            <a:endParaRPr b="0" i="0" sz="18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column-gap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pt-BR" sz="18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/* aplica somente entre as colunas */</a:t>
            </a:r>
            <a:endParaRPr b="0" i="0" sz="18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row-gap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pt-BR" sz="18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/* aplica somente entre as linhas */</a:t>
            </a:r>
            <a:endParaRPr b="0" i="0" sz="18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6470" y="1341120"/>
            <a:ext cx="4706620" cy="374523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0" name="Google Shape;170;p15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Grid por Áreas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1056005" y="1268730"/>
            <a:ext cx="8655685" cy="3826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Agora veremos outra forma de criar grids, de uma maneira mais flexível.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possível indicar o nome e a posição específica de cada área do grid. Utilize a propriedade </a:t>
            </a:r>
            <a:r>
              <a:rPr b="0" i="1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grid-template-areas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especificar a ordem das áreas. Então, em cada </a:t>
            </a:r>
            <a:r>
              <a:rPr b="0" i="1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filho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você utiliza a propriedade </a:t>
            </a:r>
            <a:r>
              <a:rPr b="0" i="1" lang="pt-BR" sz="2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grid-area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indicar o nome da área em questão.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Desta forma, é muito fácil criar um grid altamente personalizado em apenas algumas linhas de CSS.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Grid por Áreas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1669415" y="1097915"/>
            <a:ext cx="6339205" cy="422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Como faríamos para construir esse layout?</a:t>
            </a:r>
            <a:endParaRPr b="0" i="0" sz="20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610" y="1958975"/>
            <a:ext cx="5671820" cy="319722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p16"/>
          <p:cNvPicPr preferRelativeResize="0"/>
          <p:nvPr/>
        </p:nvPicPr>
        <p:blipFill rotWithShape="1">
          <a:blip r:embed="rId4">
            <a:alphaModFix/>
          </a:blip>
          <a:srcRect b="0" l="5146" r="6279" t="0"/>
          <a:stretch/>
        </p:blipFill>
        <p:spPr>
          <a:xfrm>
            <a:off x="521335" y="1950085"/>
            <a:ext cx="5256530" cy="413131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Grid por Áreas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8760460" y="2390775"/>
            <a:ext cx="2999740" cy="15265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HTML básico para o exemplo. </a:t>
            </a:r>
            <a:endParaRPr b="0" i="0" sz="18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É muito </a:t>
            </a:r>
            <a:r>
              <a:rPr b="1" i="0" lang="pt-BR" sz="18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importante </a:t>
            </a: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nomear a estrutura HTML. </a:t>
            </a:r>
            <a:endParaRPr b="0" i="0" sz="18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839470" y="1700530"/>
            <a:ext cx="7755255" cy="330644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grade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&gt;Header&lt;/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produtos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&gt;Produtos&lt;/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servicos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&gt;Serviços&lt;/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&gt;Navegação&lt;/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&gt;Publicidade&lt;/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&gt;Rodapé de página&lt;/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Grid por Áreas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839470" y="1388110"/>
            <a:ext cx="5085715" cy="542861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17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#grade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7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7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17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7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7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7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grid-template-areas</a:t>
            </a:r>
            <a:r>
              <a:rPr b="0" i="0" lang="pt-BR" sz="17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700" u="none" cap="none" strike="noStrike">
              <a:solidFill>
                <a:srgbClr val="FF79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7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7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nav header header</a:t>
            </a:r>
            <a:r>
              <a:rPr b="0" i="0" lang="pt-BR" sz="17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0" i="0" sz="1700" u="none" cap="none" strike="noStrike">
              <a:solidFill>
                <a:srgbClr val="E9F28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7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7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nav produtos publicidade</a:t>
            </a:r>
            <a:r>
              <a:rPr b="0" i="0" lang="pt-BR" sz="17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0" i="0" sz="1700" u="none" cap="none" strike="noStrike">
              <a:solidFill>
                <a:srgbClr val="E9F28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7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7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nav servicos publicidade</a:t>
            </a:r>
            <a:r>
              <a:rPr b="0" i="0" lang="pt-BR" sz="17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0" i="0" sz="1700" u="none" cap="none" strike="noStrike">
              <a:solidFill>
                <a:srgbClr val="E9F28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7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7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nav footer footer</a:t>
            </a:r>
            <a:r>
              <a:rPr b="0" i="0" lang="pt-BR" sz="17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7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7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grid-template-rows</a:t>
            </a:r>
            <a:r>
              <a:rPr b="0" i="0" lang="pt-BR" sz="17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7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7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7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7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7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7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fr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7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b="0" i="0" lang="pt-BR" sz="17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7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7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grid-template-columns</a:t>
            </a:r>
            <a:r>
              <a:rPr b="0" i="0" lang="pt-BR" sz="17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7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17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7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7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i="0" lang="pt-BR" sz="17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7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7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17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.border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7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7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7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7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7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7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7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7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7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7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6384290" y="1403985"/>
            <a:ext cx="4589780" cy="541210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grid-area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grid-area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footer;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#produtos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grid-area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produtos;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#serviços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grid-area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servicos;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grid-area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grid-area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publicidade;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4368165" y="981075"/>
            <a:ext cx="2424430" cy="422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CSS a ser usado: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3" name="Google Shape;203;p19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Grid por Áreas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911860" y="1412875"/>
            <a:ext cx="8067040" cy="323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Na propriedade </a:t>
            </a:r>
            <a:r>
              <a:rPr b="1" i="0" lang="pt-BR" sz="2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grid-template-areas</a:t>
            </a:r>
            <a:r>
              <a:rPr b="0" i="0" lang="pt-BR" sz="2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 também é possível indicar uma palavra-chave especial:</a:t>
            </a:r>
            <a:endParaRPr b="0" i="0" sz="2000" u="none" cap="none" strike="noStrike">
              <a:solidFill>
                <a:schemeClr val="dk1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palavra-chave 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Indica que nenhuma célula será colocada nesta posição.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ponto 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(.)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Indica que uma célula vazia será colocada nesta posição.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/>
              <a:t>Engenharia de Software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  <a:endParaRPr/>
          </a:p>
        </p:txBody>
      </p:sp>
      <p:sp>
        <p:nvSpPr>
          <p:cNvPr id="61" name="Google Shape;61;p2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Propriedades do container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1271905" y="1412240"/>
            <a:ext cx="9178925" cy="13582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Existem propriedades que podem ser utilizadas para colocar os itens dentro do grid. É possível distribuir os elementos de uma forma muito simples e confortável usando </a:t>
            </a:r>
            <a:r>
              <a:rPr b="1" i="1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justify-items</a:t>
            </a: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1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align-items</a:t>
            </a: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, que já conhecemos do módulo CSS Flexbox: </a:t>
            </a:r>
            <a:endParaRPr b="0" i="0" sz="20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0"/>
          <p:cNvGraphicFramePr/>
          <p:nvPr/>
        </p:nvGraphicFramePr>
        <p:xfrm>
          <a:off x="1847313" y="29965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{FA1AB2E5-BD7D-4F1B-92E8-512476C50747}</a:tableStyleId>
              </a:tblPr>
              <a:tblGrid>
                <a:gridCol w="1746875"/>
                <a:gridCol w="2743200"/>
                <a:gridCol w="3613600"/>
              </a:tblGrid>
              <a:tr h="6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Propriedade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Valores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Descrição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6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justify-items</a:t>
                      </a:r>
                      <a:endParaRPr i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| end | center | stretch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Distribui os elementos no eixo horizontal.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6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align-items</a:t>
                      </a:r>
                      <a:endParaRPr i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| end | center | stretch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Distribui os elementos no eixo vertical.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p20"/>
          <p:cNvSpPr txBox="1"/>
          <p:nvPr/>
        </p:nvSpPr>
        <p:spPr>
          <a:xfrm>
            <a:off x="1512570" y="5589270"/>
            <a:ext cx="8773160" cy="4997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O grid está lá, mas as células se ajustam ao tamanho do conteúdo.</a:t>
            </a:r>
            <a:endParaRPr b="0" i="0" sz="20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justify-items: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983615" y="1268730"/>
            <a:ext cx="737298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Alinhando o conteúdo dentro das células, de forma </a:t>
            </a: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horizontal</a:t>
            </a:r>
            <a:endParaRPr b="0" i="0" sz="20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623380" y="1700280"/>
            <a:ext cx="847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justify-items: stretch</a:t>
            </a:r>
            <a:endParaRPr b="1" i="0" sz="4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911225" y="2493010"/>
            <a:ext cx="95123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que os itens grid preencherão todo o comprimento da célula.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Apenas as células grid que contém tamanhos auto serão redimensionadas.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3644900"/>
            <a:ext cx="5787390" cy="215392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21"/>
          <p:cNvSpPr txBox="1"/>
          <p:nvPr/>
        </p:nvSpPr>
        <p:spPr>
          <a:xfrm>
            <a:off x="6744335" y="3573145"/>
            <a:ext cx="4048760" cy="193484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justify-items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stretch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justify-items: start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080" y="2276475"/>
            <a:ext cx="6732905" cy="254063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p22"/>
          <p:cNvSpPr txBox="1"/>
          <p:nvPr/>
        </p:nvSpPr>
        <p:spPr>
          <a:xfrm>
            <a:off x="7824470" y="2348865"/>
            <a:ext cx="3968750" cy="179959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justify-items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1480185" y="1175385"/>
            <a:ext cx="7656195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que os itens grid serão alinhados a partir do começo.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justify-items: end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7824470" y="2348865"/>
            <a:ext cx="3968750" cy="179959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justify-items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1480185" y="1175385"/>
            <a:ext cx="7656195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que os itens grid serão alinhados a partir do final.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585" y="2406015"/>
            <a:ext cx="6500495" cy="236156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justify-items: center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7824470" y="2348865"/>
            <a:ext cx="3968750" cy="179959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justify-items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1480185" y="1175385"/>
            <a:ext cx="7656195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Alinha os itens grid ao centro.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790" y="2402205"/>
            <a:ext cx="6722110" cy="244157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25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align-items: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983615" y="1268730"/>
            <a:ext cx="737298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Alinhando o conteúdo dentro das células, de forma </a:t>
            </a: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vertical</a:t>
            </a:r>
            <a:endParaRPr b="0" i="0" sz="20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623380" y="1700280"/>
            <a:ext cx="847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align-items: stretch</a:t>
            </a:r>
            <a:endParaRPr b="1" i="0" sz="4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911225" y="2493010"/>
            <a:ext cx="95123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que os itens grid preencherão toda a altura da célula.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Apenas as células grid que contém tamanhos auto serão redimensionadas.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325" y="3716655"/>
            <a:ext cx="6502400" cy="242062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25"/>
          <p:cNvSpPr txBox="1"/>
          <p:nvPr/>
        </p:nvSpPr>
        <p:spPr>
          <a:xfrm>
            <a:off x="7392670" y="3716655"/>
            <a:ext cx="3961130" cy="166878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align-items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stretch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8" name="Google Shape;268;p26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align-items: start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7824470" y="2348865"/>
            <a:ext cx="3968750" cy="179959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align-items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1480185" y="1175385"/>
            <a:ext cx="7656195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que os itens grid serão alinhados a partir do começo.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465" y="2394585"/>
            <a:ext cx="6661150" cy="242887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align-items: end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7824470" y="2348865"/>
            <a:ext cx="3968750" cy="179959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align-items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1480185" y="1175385"/>
            <a:ext cx="7656195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que os itens grid serão alinhados a partir do final.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555" y="2380615"/>
            <a:ext cx="6824980" cy="248475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align-items: center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7824470" y="2348865"/>
            <a:ext cx="3968750" cy="179959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align-items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1480185" y="1175385"/>
            <a:ext cx="7656195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Alinha os itens grid ao centro.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295" y="2282190"/>
            <a:ext cx="6726555" cy="247967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Posição dos elementos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 txBox="1"/>
          <p:nvPr/>
        </p:nvSpPr>
        <p:spPr>
          <a:xfrm>
            <a:off x="1480185" y="1175385"/>
            <a:ext cx="7656195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É possível utilizar as propriedades </a:t>
            </a:r>
            <a:r>
              <a:rPr b="0" i="1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0" i="1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align-content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para alterar a distribuição de todo o conteúdo em seu conjunto.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7" name="Google Shape;297;p29"/>
          <p:cNvGraphicFramePr/>
          <p:nvPr/>
        </p:nvGraphicFramePr>
        <p:xfrm>
          <a:off x="722630" y="2564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{FA1AB2E5-BD7D-4F1B-92E8-512476C50747}</a:tableStyleId>
              </a:tblPr>
              <a:tblGrid>
                <a:gridCol w="2031375"/>
                <a:gridCol w="5812800"/>
                <a:gridCol w="2103750"/>
              </a:tblGrid>
              <a:tr h="92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Propriedade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Valores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Afeta o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31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justify-content</a:t>
                      </a: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| end | center | stretch | space-around | space-between | space-evenly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Eixo </a:t>
                      </a:r>
                      <a:r>
                        <a:rPr lang="pt-BR" sz="2000" u="none" cap="none" strike="noStrike">
                          <a:highlight>
                            <a:srgbClr val="EAFF6A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horizontal</a:t>
                      </a:r>
                      <a:endParaRPr sz="2000" u="none" cap="none" strike="noStrike">
                        <a:highlight>
                          <a:srgbClr val="EAFF6A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31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align-content</a:t>
                      </a: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start | end | center | stretch | space-around | space-between | space-evenly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Eixo </a:t>
                      </a:r>
                      <a:r>
                        <a:rPr lang="pt-BR" sz="2000" u="none" cap="none" strike="noStrike">
                          <a:highlight>
                            <a:srgbClr val="EAFF6A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vertical</a:t>
                      </a:r>
                      <a:endParaRPr sz="2000" u="none" cap="none" strike="noStrike">
                        <a:highlight>
                          <a:srgbClr val="EAFF6A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Grid</a:t>
            </a:r>
            <a:endParaRPr/>
          </a:p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3" name="Google Shape;303;p30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justify-content: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983615" y="1045845"/>
            <a:ext cx="10454640" cy="800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Alinhando todo o conjunto de células, de forma </a:t>
            </a: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horizontal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 seu “pai” é necessário que a largura tenha sido definida.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623380" y="1700280"/>
            <a:ext cx="847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justify-content: stretch</a:t>
            </a:r>
            <a:endParaRPr b="1" i="0" sz="4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911225" y="2493010"/>
            <a:ext cx="95123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que os itens grid serão redimensionados para preencher todo o contêiner grid. Apenas as células grid que contém tamanhos auto serão redimensionadas.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767715" y="3789045"/>
            <a:ext cx="4434840" cy="165735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stretch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8" name="Google Shape;308;p30"/>
          <p:cNvPicPr preferRelativeResize="0"/>
          <p:nvPr/>
        </p:nvPicPr>
        <p:blipFill rotWithShape="1">
          <a:blip r:embed="rId3">
            <a:alphaModFix/>
          </a:blip>
          <a:srcRect b="0" l="0" r="0" t="7773"/>
          <a:stretch/>
        </p:blipFill>
        <p:spPr>
          <a:xfrm>
            <a:off x="5808345" y="3500755"/>
            <a:ext cx="5313680" cy="276098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4" name="Google Shape;314;p31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justify-content: start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1480185" y="1175385"/>
            <a:ext cx="7656195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que o conteúdo do grid será alinhado ao começo.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610" y="2420620"/>
            <a:ext cx="5001260" cy="316039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7" name="Google Shape;317;p31"/>
          <p:cNvSpPr txBox="1"/>
          <p:nvPr/>
        </p:nvSpPr>
        <p:spPr>
          <a:xfrm>
            <a:off x="1127760" y="2871470"/>
            <a:ext cx="4021455" cy="160782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justify-content: end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1480185" y="1175385"/>
            <a:ext cx="7656195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que o conteúdo do grid será alinhado ao final.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1127760" y="2871470"/>
            <a:ext cx="4021455" cy="160782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6" name="Google Shape;3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610" y="2174240"/>
            <a:ext cx="5257800" cy="307213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2" name="Google Shape;332;p33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justify-content: center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1480185" y="1175385"/>
            <a:ext cx="7656195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Centraliza o conteúdo do grid.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127760" y="2871470"/>
            <a:ext cx="4021455" cy="160782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5" name="Google Shape;3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8830" y="1988185"/>
            <a:ext cx="5523865" cy="308165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1" name="Google Shape;341;p34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justify-content: space-between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4"/>
          <p:cNvSpPr txBox="1"/>
          <p:nvPr/>
        </p:nvSpPr>
        <p:spPr>
          <a:xfrm>
            <a:off x="1480185" y="1175385"/>
            <a:ext cx="844296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Adiciona espaço entre os itens e nenhum espaço nas extremidades.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4"/>
          <p:cNvSpPr txBox="1"/>
          <p:nvPr/>
        </p:nvSpPr>
        <p:spPr>
          <a:xfrm>
            <a:off x="695960" y="2637155"/>
            <a:ext cx="5179695" cy="160782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space-between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4" name="Google Shape;34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610" y="1988820"/>
            <a:ext cx="6002655" cy="30226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0" name="Google Shape;350;p35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justify-content: space-around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1480185" y="1175385"/>
            <a:ext cx="92964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Adiciona um espaço igual entre os itens e metade do espaço nas extremidades.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695960" y="2637155"/>
            <a:ext cx="5179695" cy="160782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space-around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3610" y="2059940"/>
            <a:ext cx="5960745" cy="301625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9" name="Google Shape;359;p36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justify-content: space-evenly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6"/>
          <p:cNvSpPr txBox="1"/>
          <p:nvPr/>
        </p:nvSpPr>
        <p:spPr>
          <a:xfrm>
            <a:off x="1480185" y="1175385"/>
            <a:ext cx="92964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Adiciona um espaço igual entre os itens e nas extremidades.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6"/>
          <p:cNvSpPr txBox="1"/>
          <p:nvPr/>
        </p:nvSpPr>
        <p:spPr>
          <a:xfrm>
            <a:off x="695960" y="2637155"/>
            <a:ext cx="5179695" cy="160782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space-evenly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2" name="Google Shape;36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4245" y="2126615"/>
            <a:ext cx="5982335" cy="300355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8" name="Google Shape;368;p37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align-content: 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983615" y="1045845"/>
            <a:ext cx="10454640" cy="800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Alinhando todo o conjunto de células, de forma </a:t>
            </a: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vertical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Dentro de seu “pai” é necessário que a altura tenha sido definida.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623380" y="1700280"/>
            <a:ext cx="847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align-content: stretch</a:t>
            </a:r>
            <a:endParaRPr b="1" i="0" sz="4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7"/>
          <p:cNvSpPr txBox="1"/>
          <p:nvPr/>
        </p:nvSpPr>
        <p:spPr>
          <a:xfrm>
            <a:off x="911225" y="2493010"/>
            <a:ext cx="95123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que os itens grid serão redimensionados para preencher todo o contêiner grid. Apenas as células grid que contém tamanhos auto serão redimensionadas.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767715" y="3789045"/>
            <a:ext cx="4434840" cy="165735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stretch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3" name="Google Shape;3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2975" y="3392805"/>
            <a:ext cx="3567430" cy="326771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9" name="Google Shape;379;p38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align-content: start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1480185" y="1175385"/>
            <a:ext cx="92964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que o conteúdo do grid será alinhado ao começo.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8"/>
          <p:cNvSpPr txBox="1"/>
          <p:nvPr/>
        </p:nvSpPr>
        <p:spPr>
          <a:xfrm>
            <a:off x="767715" y="3140710"/>
            <a:ext cx="4434840" cy="165735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2" name="Google Shape;38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955" y="1772920"/>
            <a:ext cx="4874260" cy="445452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8" name="Google Shape;388;p39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align-content: center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9"/>
          <p:cNvSpPr txBox="1"/>
          <p:nvPr/>
        </p:nvSpPr>
        <p:spPr>
          <a:xfrm>
            <a:off x="1480185" y="1175385"/>
            <a:ext cx="92964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Centraliza o conteúdo do grid.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9"/>
          <p:cNvSpPr txBox="1"/>
          <p:nvPr/>
        </p:nvSpPr>
        <p:spPr>
          <a:xfrm>
            <a:off x="767715" y="3140710"/>
            <a:ext cx="4434840" cy="165735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1" name="Google Shape;39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480" y="2090420"/>
            <a:ext cx="4764405" cy="431609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O que é grid?</a:t>
            </a:r>
            <a:endParaRPr/>
          </a:p>
        </p:txBody>
      </p: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838200" y="1700530"/>
            <a:ext cx="5986145" cy="46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44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Grid é o sistema de layout mais poderoso disponível. É um sistema em 2D que permite definir linhas e colunas (ao contrário do Flexbox, que funciona em uma única dimensão).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4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CSS grid pode ser utilizado para obter muitos designs diferentes.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4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Destaca-se por dividir uma página em regiões principais, ou definir a relação em termos de tamanho, posição e camadas entre as partes de um container.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1680" l="1882" r="0" t="0"/>
          <a:stretch/>
        </p:blipFill>
        <p:spPr>
          <a:xfrm>
            <a:off x="6960235" y="1628775"/>
            <a:ext cx="5144770" cy="380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7" name="Google Shape;397;p40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align-content: space-between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0"/>
          <p:cNvSpPr txBox="1"/>
          <p:nvPr/>
        </p:nvSpPr>
        <p:spPr>
          <a:xfrm>
            <a:off x="1480185" y="1175385"/>
            <a:ext cx="92964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Adiciona espaço entre os itens e nenhum espaço nas extremidades.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0"/>
          <p:cNvSpPr txBox="1"/>
          <p:nvPr/>
        </p:nvSpPr>
        <p:spPr>
          <a:xfrm>
            <a:off x="767715" y="3140710"/>
            <a:ext cx="5132070" cy="165735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space-between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0" name="Google Shape;4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145" y="1844675"/>
            <a:ext cx="4829810" cy="433959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6" name="Google Shape;406;p41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align-content: space-around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 txBox="1"/>
          <p:nvPr/>
        </p:nvSpPr>
        <p:spPr>
          <a:xfrm>
            <a:off x="1480185" y="1175385"/>
            <a:ext cx="92964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Adiciona um espaço igual entre os itens e metade do espaço nas extremidades.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1"/>
          <p:cNvSpPr txBox="1"/>
          <p:nvPr/>
        </p:nvSpPr>
        <p:spPr>
          <a:xfrm>
            <a:off x="767715" y="3140710"/>
            <a:ext cx="5132070" cy="165735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space-around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9" name="Google Shape;40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145" y="1988820"/>
            <a:ext cx="4809490" cy="434530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5" name="Google Shape;415;p42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align-content: space-evenly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2"/>
          <p:cNvSpPr txBox="1"/>
          <p:nvPr/>
        </p:nvSpPr>
        <p:spPr>
          <a:xfrm>
            <a:off x="1480185" y="1175385"/>
            <a:ext cx="92964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Adiciona um espaço igual entre os itens e nas extremidades.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2"/>
          <p:cNvSpPr txBox="1"/>
          <p:nvPr/>
        </p:nvSpPr>
        <p:spPr>
          <a:xfrm>
            <a:off x="767715" y="3140710"/>
            <a:ext cx="5132070" cy="165735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space-evenly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8" name="Google Shape;4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145" y="1916430"/>
            <a:ext cx="4806950" cy="434848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4" name="Google Shape;424;p43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Propriedades dos itens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3"/>
          <p:cNvSpPr txBox="1"/>
          <p:nvPr/>
        </p:nvSpPr>
        <p:spPr>
          <a:xfrm>
            <a:off x="1480185" y="1175385"/>
            <a:ext cx="9296400" cy="1597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Até agora, vimos as propriedades CSS que se aplicam apenas ao container pai de um grid. Agora vamos ver as propriedades que são aplicadas a cada item filho do grid para alterar ou mudar o comportamento específico desse elemento. 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6" name="Google Shape;426;p43"/>
          <p:cNvGraphicFramePr/>
          <p:nvPr/>
        </p:nvGraphicFramePr>
        <p:xfrm>
          <a:off x="767080" y="2636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{FA1AB2E5-BD7D-4F1B-92E8-512476C50747}</a:tableStyleId>
              </a:tblPr>
              <a:tblGrid>
                <a:gridCol w="2226950"/>
                <a:gridCol w="8190225"/>
              </a:tblGrid>
              <a:tr h="84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Propriedade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Descrição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83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justify-self</a:t>
                      </a:r>
                      <a:endParaRPr i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Altera o alinhamento do item filho no eixo </a:t>
                      </a: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horizontal</a:t>
                      </a: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align-self</a:t>
                      </a:r>
                      <a:endParaRPr i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Altera o alinhamento do item filho no eixo </a:t>
                      </a: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vertical</a:t>
                      </a: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  <a:tr h="1017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grid-area</a:t>
                      </a:r>
                      <a:endParaRPr i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Indica um nome para a área especificada, para sua utilização com </a:t>
                      </a:r>
                      <a:r>
                        <a:rPr b="1" i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grid-template-areas</a:t>
                      </a:r>
                      <a:endParaRPr b="1" i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0" marB="63500" marR="63500" marL="6350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2" name="Google Shape;432;p44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justify-self: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4"/>
          <p:cNvSpPr txBox="1"/>
          <p:nvPr/>
        </p:nvSpPr>
        <p:spPr>
          <a:xfrm>
            <a:off x="983615" y="1045845"/>
            <a:ext cx="10454640" cy="800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Aplique especificamente na célula que você precisa, de forma </a:t>
            </a: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horizontal</a:t>
            </a:r>
            <a:endParaRPr b="0" i="0" sz="20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4"/>
          <p:cNvSpPr txBox="1"/>
          <p:nvPr/>
        </p:nvSpPr>
        <p:spPr>
          <a:xfrm>
            <a:off x="623380" y="1700280"/>
            <a:ext cx="847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justify-self: stretch</a:t>
            </a:r>
            <a:endParaRPr b="1" i="0" sz="4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4"/>
          <p:cNvSpPr txBox="1"/>
          <p:nvPr/>
        </p:nvSpPr>
        <p:spPr>
          <a:xfrm>
            <a:off x="911225" y="2493010"/>
            <a:ext cx="95123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que o item preencherá o comprimento da célula.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Apenas as células grid que contém tamanhos auto serão redimensionadas.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4"/>
          <p:cNvSpPr txBox="1"/>
          <p:nvPr/>
        </p:nvSpPr>
        <p:spPr>
          <a:xfrm>
            <a:off x="408305" y="3644900"/>
            <a:ext cx="4273550" cy="154876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.filho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justify-self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stretch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7" name="Google Shape;43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745" y="3573145"/>
            <a:ext cx="6333490" cy="231775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3" name="Google Shape;443;p45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justify-self: start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5"/>
          <p:cNvSpPr txBox="1"/>
          <p:nvPr/>
        </p:nvSpPr>
        <p:spPr>
          <a:xfrm>
            <a:off x="1480185" y="1175385"/>
            <a:ext cx="92964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Move o item para o começo da célula.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7730" y="2131695"/>
            <a:ext cx="5980430" cy="225171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6" name="Google Shape;446;p45"/>
          <p:cNvSpPr txBox="1"/>
          <p:nvPr/>
        </p:nvSpPr>
        <p:spPr>
          <a:xfrm>
            <a:off x="551815" y="2493010"/>
            <a:ext cx="5053965" cy="144335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.filho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justify-self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2" name="Google Shape;452;p46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justify-self: end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1480185" y="1175385"/>
            <a:ext cx="92964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Move o item para o final da célula.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6"/>
          <p:cNvSpPr txBox="1"/>
          <p:nvPr/>
        </p:nvSpPr>
        <p:spPr>
          <a:xfrm>
            <a:off x="551815" y="2493010"/>
            <a:ext cx="5053965" cy="144335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.filho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justify-self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55" name="Google Shape;45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955" y="2132330"/>
            <a:ext cx="6345555" cy="229743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1" name="Google Shape;461;p47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justify-self: center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7"/>
          <p:cNvSpPr txBox="1"/>
          <p:nvPr/>
        </p:nvSpPr>
        <p:spPr>
          <a:xfrm>
            <a:off x="1480185" y="1175385"/>
            <a:ext cx="92964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Centraliza o item na célula.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7"/>
          <p:cNvSpPr txBox="1"/>
          <p:nvPr/>
        </p:nvSpPr>
        <p:spPr>
          <a:xfrm>
            <a:off x="551815" y="2493010"/>
            <a:ext cx="5053965" cy="144335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.filho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justify-self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4" name="Google Shape;46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5955" y="2203450"/>
            <a:ext cx="6295390" cy="22860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0" name="Google Shape;470;p48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align-self: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8"/>
          <p:cNvSpPr txBox="1"/>
          <p:nvPr/>
        </p:nvSpPr>
        <p:spPr>
          <a:xfrm>
            <a:off x="983615" y="1045845"/>
            <a:ext cx="10454640" cy="800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Aplique especificamente na célula que você precisa, de forma </a:t>
            </a: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vertical</a:t>
            </a:r>
            <a:endParaRPr b="0" i="0" sz="2000" u="none" cap="none" strike="noStrike">
              <a:solidFill>
                <a:schemeClr val="dk1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8"/>
          <p:cNvSpPr txBox="1"/>
          <p:nvPr/>
        </p:nvSpPr>
        <p:spPr>
          <a:xfrm>
            <a:off x="623380" y="1700280"/>
            <a:ext cx="847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align-self: stretch</a:t>
            </a:r>
            <a:endParaRPr b="1" i="0" sz="4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8"/>
          <p:cNvSpPr txBox="1"/>
          <p:nvPr/>
        </p:nvSpPr>
        <p:spPr>
          <a:xfrm>
            <a:off x="911225" y="2493010"/>
            <a:ext cx="95123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Define que o item preencherá a altura da célula.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Apenas as células grid que contém tamanhos auto serão redimensionadas.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8"/>
          <p:cNvSpPr txBox="1"/>
          <p:nvPr/>
        </p:nvSpPr>
        <p:spPr>
          <a:xfrm>
            <a:off x="408305" y="3644900"/>
            <a:ext cx="4273550" cy="154876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.filho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align-self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stretch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5" name="Google Shape;47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745" y="3573145"/>
            <a:ext cx="6333490" cy="231775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1" name="Google Shape;481;p49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align-self: start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9"/>
          <p:cNvSpPr txBox="1"/>
          <p:nvPr/>
        </p:nvSpPr>
        <p:spPr>
          <a:xfrm>
            <a:off x="1480185" y="1175385"/>
            <a:ext cx="92964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Move o item para o começo da célula.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965" y="2060575"/>
            <a:ext cx="7084060" cy="255016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4" name="Google Shape;484;p49"/>
          <p:cNvSpPr txBox="1"/>
          <p:nvPr/>
        </p:nvSpPr>
        <p:spPr>
          <a:xfrm>
            <a:off x="695960" y="2354580"/>
            <a:ext cx="3873500" cy="153098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.filho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align-self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983695" y="404660"/>
            <a:ext cx="4417500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Por que Grids?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911860" y="1412875"/>
            <a:ext cx="8487410" cy="4265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44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Grid CSS provém da necessidade de algo mais poderoso e aproveita as vantagens do sistema Flexbox, adicionando muitas melhorias e características que permitem criar </a:t>
            </a: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grades simples e poderosas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muita rapidez.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4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Grid segue a filosofia e a base do sistema Flexbox. Isso não significa que ele o substitua, mas que eles podem coexistir.</a:t>
            </a:r>
            <a:b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447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 Grid se destina a estruturas grandes e complexas.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0" name="Google Shape;490;p50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align-self: end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1480185" y="1175385"/>
            <a:ext cx="92964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Move o item para o começo da célula.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0"/>
          <p:cNvSpPr txBox="1"/>
          <p:nvPr/>
        </p:nvSpPr>
        <p:spPr>
          <a:xfrm>
            <a:off x="695960" y="2354580"/>
            <a:ext cx="3873500" cy="153098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.filho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align-self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3" name="Google Shape;49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965" y="1988820"/>
            <a:ext cx="7248525" cy="2611755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9" name="Google Shape;499;p51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align-self: center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1"/>
          <p:cNvSpPr txBox="1"/>
          <p:nvPr/>
        </p:nvSpPr>
        <p:spPr>
          <a:xfrm>
            <a:off x="1480185" y="1175385"/>
            <a:ext cx="92964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Centraliza o item na célula.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1"/>
          <p:cNvSpPr txBox="1"/>
          <p:nvPr/>
        </p:nvSpPr>
        <p:spPr>
          <a:xfrm>
            <a:off x="695960" y="2354580"/>
            <a:ext cx="3873500" cy="153098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.filho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align-self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2" name="Google Shape;50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7575" y="1916430"/>
            <a:ext cx="7282815" cy="2665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8" name="Google Shape;508;p52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Para Praticar!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983615" y="1484630"/>
            <a:ext cx="8039735" cy="17087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da atividade.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Crie um Grid seguindo o padrão apresentado na imagem abaixo: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riando malhas simples com CSS Grid - DEV Community" id="510" name="Google Shape;51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3205" y="2924810"/>
            <a:ext cx="5690235" cy="37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3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Referências:</a:t>
            </a:r>
            <a:endParaRPr/>
          </a:p>
        </p:txBody>
      </p:sp>
      <p:sp>
        <p:nvSpPr>
          <p:cNvPr id="516" name="Google Shape;516;p5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7" name="Google Shape;517;p53"/>
          <p:cNvSpPr txBox="1"/>
          <p:nvPr/>
        </p:nvSpPr>
        <p:spPr>
          <a:xfrm>
            <a:off x="911860" y="1700530"/>
            <a:ext cx="9698355" cy="3221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Pratique CSS Grid jogando: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Grid Garden: </a:t>
            </a:r>
            <a:r>
              <a:rPr b="0" i="0" lang="pt-BR" sz="2400" u="sng" cap="none" strike="noStrike">
                <a:solidFill>
                  <a:srgbClr val="595959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https://cssgridgarden.com/#pt-br</a:t>
            </a:r>
            <a:r>
              <a:rPr b="0" i="0" lang="pt-B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Grid Attack: </a:t>
            </a:r>
            <a:r>
              <a:rPr b="0" i="0" lang="pt-BR" sz="2400" u="sng" cap="none" strike="noStrike">
                <a:solidFill>
                  <a:srgbClr val="595959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https://codingfantasy.com/games/css-grid-attack/play</a:t>
            </a:r>
            <a:r>
              <a:rPr b="0" i="0" lang="pt-BR" sz="2400" u="none" cap="none" strike="noStrike">
                <a:solidFill>
                  <a:srgbClr val="595959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595959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4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Copyright © 202</a:t>
            </a:r>
            <a:r>
              <a:rPr lang="pt-BR"/>
              <a:t>5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/>
              <a:t>Prof. Lucas Silva</a:t>
            </a:r>
            <a:endParaRPr/>
          </a:p>
        </p:txBody>
      </p:sp>
      <p:sp>
        <p:nvSpPr>
          <p:cNvPr id="523" name="Google Shape;523;p54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Diferença entre Flexbox e Grids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55019" r="0" t="0"/>
          <a:stretch/>
        </p:blipFill>
        <p:spPr>
          <a:xfrm>
            <a:off x="873125" y="2027555"/>
            <a:ext cx="5314315" cy="335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56310" t="0"/>
          <a:stretch/>
        </p:blipFill>
        <p:spPr>
          <a:xfrm>
            <a:off x="6743700" y="1988820"/>
            <a:ext cx="5233670" cy="353568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6"/>
          <p:cNvSpPr txBox="1"/>
          <p:nvPr/>
        </p:nvSpPr>
        <p:spPr>
          <a:xfrm>
            <a:off x="816610" y="5589270"/>
            <a:ext cx="10288270" cy="1090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800" u="none" cap="none" strike="noStrike">
                <a:solidFill>
                  <a:srgbClr val="595959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Ambos são muito mais poderosos do que qualquer técnica que já existiu antes.</a:t>
            </a:r>
            <a:endParaRPr b="0" i="0" sz="2800" u="none" cap="none" strike="noStrike">
              <a:solidFill>
                <a:srgbClr val="595959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8544560" y="1628775"/>
            <a:ext cx="178689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Grids</a:t>
            </a:r>
            <a:endParaRPr b="1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2638425" y="1628775"/>
            <a:ext cx="1786890" cy="54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Flexbox</a:t>
            </a:r>
            <a:endParaRPr b="1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0" name="Google Shape;100;p7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Diferença entre Flexbox e Grids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" y="2060575"/>
            <a:ext cx="6116320" cy="3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/>
          <p:nvPr/>
        </p:nvSpPr>
        <p:spPr>
          <a:xfrm>
            <a:off x="939768" y="5085310"/>
            <a:ext cx="22491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UNIDIMENSIONAL</a:t>
            </a:r>
            <a:endParaRPr b="1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3288280" y="5085310"/>
            <a:ext cx="20637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BIDIMENSIONAL</a:t>
            </a:r>
            <a:endParaRPr b="1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541" y="1773071"/>
            <a:ext cx="5476653" cy="347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8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Linhas e colunas explícitas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1056005" y="1196975"/>
            <a:ext cx="9779635" cy="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Vamos ver a forma mais simples de criar uma grade, especificando quantas colunas e linhas queremos.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839470" y="2348865"/>
            <a:ext cx="5334000" cy="434848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.grid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/* 2 colunas */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grid-template-columns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/* 2 linhas */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grid-template-rows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6384290" y="2348865"/>
            <a:ext cx="4172585" cy="289369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20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20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grid</a:t>
            </a:r>
            <a:r>
              <a:rPr b="0" i="0" lang="pt-BR" sz="20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&gt;Item 1&lt;/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&gt;Item 2&lt;/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&gt;Item 3&lt;/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&gt;Item 4&lt;/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983615" y="404495"/>
            <a:ext cx="8844915" cy="79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Linhas e colunas explícitas</a:t>
            </a:r>
            <a:endParaRPr b="1" i="0" sz="4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370" y="1484630"/>
            <a:ext cx="9749155" cy="410908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2024-03-15T13:51:00Z</dcterms:created>
  <dc:creator>Allen Fernando Oberleitner Lima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1046-12.2.0.17545</vt:lpwstr>
  </property>
</Properties>
</file>