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image" Target="../media/image-10-8.png"/><Relationship Id="rId9" Type="http://schemas.openxmlformats.org/officeDocument/2006/relationships/image" Target="../media/image-10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1664494"/>
            <a:ext cx="8286750" cy="6429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3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五年期投資組合規劃</a:t>
            </a:r>
            <a:endParaRPr lang="en-US" sz="3375" dirty="0"/>
          </a:p>
        </p:txBody>
      </p:sp>
      <p:sp>
        <p:nvSpPr>
          <p:cNvPr id="4" name="Text 1"/>
          <p:cNvSpPr/>
          <p:nvPr/>
        </p:nvSpPr>
        <p:spPr>
          <a:xfrm>
            <a:off x="428625" y="2450306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興櫃與上櫃股票資產配置方案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428625" y="3221831"/>
            <a:ext cx="82867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2025年8月2日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2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結論與建議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1214438"/>
            <a:ext cx="3929063" cy="385763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投資組合總結</a:t>
            </a:r>
            <a:endParaRPr lang="en-US" sz="1575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800225"/>
            <a:ext cx="171450" cy="17145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7231" y="1752005"/>
            <a:ext cx="200025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根據財報分數與產業佔比，選擇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2707481" y="1752005"/>
            <a:ext cx="22461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C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7檔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2932091" y="1752005"/>
            <a:ext cx="12858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興櫃與上櫃股票，總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707231" y="1966317"/>
            <a:ext cx="7143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投資金額約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1421606" y="1966317"/>
            <a:ext cx="65337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C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1,850萬元</a:t>
            </a:r>
            <a:endParaRPr lang="en-US" sz="1046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371725"/>
            <a:ext cx="171450" cy="1714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07231" y="2323505"/>
            <a:ext cx="12858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產業配置比例：科技</a:t>
            </a:r>
            <a:endParaRPr lang="en-US" sz="1046" dirty="0"/>
          </a:p>
        </p:txBody>
      </p:sp>
      <p:sp>
        <p:nvSpPr>
          <p:cNvPr id="13" name="Text 8"/>
          <p:cNvSpPr/>
          <p:nvPr/>
        </p:nvSpPr>
        <p:spPr>
          <a:xfrm>
            <a:off x="1993106" y="2323505"/>
            <a:ext cx="41464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C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67.5%</a:t>
            </a:r>
            <a:endParaRPr lang="en-US" sz="1046" dirty="0"/>
          </a:p>
        </p:txBody>
      </p:sp>
      <p:sp>
        <p:nvSpPr>
          <p:cNvPr id="14" name="Text 9"/>
          <p:cNvSpPr/>
          <p:nvPr/>
        </p:nvSpPr>
        <p:spPr>
          <a:xfrm>
            <a:off x="2407751" y="2323505"/>
            <a:ext cx="4286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、綠能</a:t>
            </a:r>
            <a:endParaRPr lang="en-US" sz="1046" dirty="0"/>
          </a:p>
        </p:txBody>
      </p:sp>
      <p:sp>
        <p:nvSpPr>
          <p:cNvPr id="15" name="Text 10"/>
          <p:cNvSpPr/>
          <p:nvPr/>
        </p:nvSpPr>
        <p:spPr>
          <a:xfrm>
            <a:off x="2836376" y="2323505"/>
            <a:ext cx="41464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C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16.2%</a:t>
            </a:r>
            <a:endParaRPr lang="en-US" sz="1046" dirty="0"/>
          </a:p>
        </p:txBody>
      </p:sp>
      <p:sp>
        <p:nvSpPr>
          <p:cNvPr id="16" name="Text 11"/>
          <p:cNvSpPr/>
          <p:nvPr/>
        </p:nvSpPr>
        <p:spPr>
          <a:xfrm>
            <a:off x="3251020" y="2323505"/>
            <a:ext cx="4286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、民生</a:t>
            </a:r>
            <a:endParaRPr lang="en-US" sz="1046" dirty="0"/>
          </a:p>
        </p:txBody>
      </p:sp>
      <p:sp>
        <p:nvSpPr>
          <p:cNvPr id="17" name="Text 12"/>
          <p:cNvSpPr/>
          <p:nvPr/>
        </p:nvSpPr>
        <p:spPr>
          <a:xfrm>
            <a:off x="3679645" y="2323505"/>
            <a:ext cx="41464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C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16.3%</a:t>
            </a:r>
            <a:endParaRPr lang="en-US" sz="1046" dirty="0"/>
          </a:p>
        </p:txBody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786063"/>
            <a:ext cx="171450" cy="17145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707231" y="2737842"/>
            <a:ext cx="7143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投資標的以</a:t>
            </a:r>
            <a:endParaRPr lang="en-US" sz="1046" dirty="0"/>
          </a:p>
        </p:txBody>
      </p:sp>
      <p:sp>
        <p:nvSpPr>
          <p:cNvPr id="20" name="Text 14"/>
          <p:cNvSpPr/>
          <p:nvPr/>
        </p:nvSpPr>
        <p:spPr>
          <a:xfrm>
            <a:off x="1421606" y="2737842"/>
            <a:ext cx="79611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C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財報分數4分</a:t>
            </a:r>
            <a:endParaRPr lang="en-US" sz="1046" dirty="0"/>
          </a:p>
        </p:txBody>
      </p:sp>
      <p:sp>
        <p:nvSpPr>
          <p:cNvPr id="21" name="Text 15"/>
          <p:cNvSpPr/>
          <p:nvPr/>
        </p:nvSpPr>
        <p:spPr>
          <a:xfrm>
            <a:off x="2217716" y="2737842"/>
            <a:ext cx="200025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的公司為主，包括元太科技、崑</a:t>
            </a:r>
            <a:endParaRPr lang="en-US" sz="1046" dirty="0"/>
          </a:p>
        </p:txBody>
      </p:sp>
      <p:sp>
        <p:nvSpPr>
          <p:cNvPr id="22" name="Text 16"/>
          <p:cNvSpPr/>
          <p:nvPr/>
        </p:nvSpPr>
        <p:spPr>
          <a:xfrm>
            <a:off x="707231" y="2952155"/>
            <a:ext cx="7143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鼎、中華食 </a:t>
            </a:r>
            <a:endParaRPr lang="en-US" sz="1046" dirty="0"/>
          </a:p>
        </p:txBody>
      </p:sp>
      <p:pic>
        <p:nvPicPr>
          <p:cNvPr id="2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3357563"/>
            <a:ext cx="171450" cy="171450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707231" y="3300413"/>
            <a:ext cx="285750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透過產業分散與定期檢視，有效管理投資風險 </a:t>
            </a:r>
            <a:endParaRPr lang="en-US" sz="1046" dirty="0"/>
          </a:p>
        </p:txBody>
      </p:sp>
      <p:sp>
        <p:nvSpPr>
          <p:cNvPr id="25" name="Text 18"/>
          <p:cNvSpPr/>
          <p:nvPr/>
        </p:nvSpPr>
        <p:spPr>
          <a:xfrm>
            <a:off x="4786313" y="1214438"/>
            <a:ext cx="3929063" cy="385763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未來五年投資建議</a:t>
            </a:r>
            <a:endParaRPr lang="en-US" sz="1575" dirty="0"/>
          </a:p>
        </p:txBody>
      </p:sp>
      <p:pic>
        <p:nvPicPr>
          <p:cNvPr id="2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313" y="1800225"/>
            <a:ext cx="128588" cy="171450"/>
          </a:xfrm>
          <a:prstGeom prst="rect">
            <a:avLst/>
          </a:prstGeom>
        </p:spPr>
      </p:pic>
      <p:sp>
        <p:nvSpPr>
          <p:cNvPr id="27" name="Text 19"/>
          <p:cNvSpPr/>
          <p:nvPr/>
        </p:nvSpPr>
        <p:spPr>
          <a:xfrm>
            <a:off x="5022056" y="1752005"/>
            <a:ext cx="4286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C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第一年</a:t>
            </a:r>
            <a:endParaRPr lang="en-US" sz="1046" dirty="0"/>
          </a:p>
        </p:txBody>
      </p:sp>
      <p:sp>
        <p:nvSpPr>
          <p:cNvPr id="28" name="Text 20"/>
          <p:cNvSpPr/>
          <p:nvPr/>
        </p:nvSpPr>
        <p:spPr>
          <a:xfrm>
            <a:off x="5450681" y="1752005"/>
            <a:ext cx="228600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：完成初始配置，每季檢視財報表現 </a:t>
            </a:r>
            <a:endParaRPr lang="en-US" sz="1046" dirty="0"/>
          </a:p>
        </p:txBody>
      </p:sp>
      <p:pic>
        <p:nvPicPr>
          <p:cNvPr id="2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6313" y="2214563"/>
            <a:ext cx="128588" cy="171450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5022056" y="2166342"/>
            <a:ext cx="7143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C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第二至三年</a:t>
            </a:r>
            <a:endParaRPr lang="en-US" sz="1046" dirty="0"/>
          </a:p>
        </p:txBody>
      </p:sp>
      <p:sp>
        <p:nvSpPr>
          <p:cNvPr id="31" name="Text 22"/>
          <p:cNvSpPr/>
          <p:nvPr/>
        </p:nvSpPr>
        <p:spPr>
          <a:xfrm>
            <a:off x="5736431" y="2166342"/>
            <a:ext cx="285750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：根據產業趨勢與公司表現，適時調整配置比</a:t>
            </a:r>
            <a:endParaRPr lang="en-US" sz="1046" dirty="0"/>
          </a:p>
        </p:txBody>
      </p:sp>
      <p:sp>
        <p:nvSpPr>
          <p:cNvPr id="32" name="Text 23"/>
          <p:cNvSpPr/>
          <p:nvPr/>
        </p:nvSpPr>
        <p:spPr>
          <a:xfrm>
            <a:off x="5022056" y="2380655"/>
            <a:ext cx="1428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例 </a:t>
            </a:r>
            <a:endParaRPr lang="en-US" sz="1046" dirty="0"/>
          </a:p>
        </p:txBody>
      </p:sp>
      <p:pic>
        <p:nvPicPr>
          <p:cNvPr id="33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86313" y="2786063"/>
            <a:ext cx="128588" cy="171450"/>
          </a:xfrm>
          <a:prstGeom prst="rect">
            <a:avLst/>
          </a:prstGeom>
        </p:spPr>
      </p:pic>
      <p:sp>
        <p:nvSpPr>
          <p:cNvPr id="34" name="Text 24"/>
          <p:cNvSpPr/>
          <p:nvPr/>
        </p:nvSpPr>
        <p:spPr>
          <a:xfrm>
            <a:off x="5022056" y="2737842"/>
            <a:ext cx="7143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C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第四至五年</a:t>
            </a:r>
            <a:endParaRPr lang="en-US" sz="1046" dirty="0"/>
          </a:p>
        </p:txBody>
      </p:sp>
      <p:sp>
        <p:nvSpPr>
          <p:cNvPr id="35" name="Text 25"/>
          <p:cNvSpPr/>
          <p:nvPr/>
        </p:nvSpPr>
        <p:spPr>
          <a:xfrm>
            <a:off x="5736431" y="2737842"/>
            <a:ext cx="285750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：評估上市可能性，考慮獲利了結或持續持有 </a:t>
            </a:r>
            <a:endParaRPr lang="en-US" sz="1046" dirty="0"/>
          </a:p>
        </p:txBody>
      </p:sp>
      <p:pic>
        <p:nvPicPr>
          <p:cNvPr id="36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86313" y="3200400"/>
            <a:ext cx="128588" cy="171450"/>
          </a:xfrm>
          <a:prstGeom prst="rect">
            <a:avLst/>
          </a:prstGeom>
        </p:spPr>
      </p:pic>
      <p:sp>
        <p:nvSpPr>
          <p:cNvPr id="37" name="Text 26"/>
          <p:cNvSpPr/>
          <p:nvPr/>
        </p:nvSpPr>
        <p:spPr>
          <a:xfrm>
            <a:off x="5022056" y="3152180"/>
            <a:ext cx="57150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持續關注</a:t>
            </a:r>
            <a:endParaRPr lang="en-US" sz="1046" dirty="0"/>
          </a:p>
        </p:txBody>
      </p:sp>
      <p:sp>
        <p:nvSpPr>
          <p:cNvPr id="38" name="Text 27"/>
          <p:cNvSpPr/>
          <p:nvPr/>
        </p:nvSpPr>
        <p:spPr>
          <a:xfrm>
            <a:off x="5593556" y="3152180"/>
            <a:ext cx="86855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C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AI、綠能轉型</a:t>
            </a:r>
            <a:endParaRPr lang="en-US" sz="1046" dirty="0"/>
          </a:p>
        </p:txBody>
      </p:sp>
      <p:sp>
        <p:nvSpPr>
          <p:cNvPr id="39" name="Text 28"/>
          <p:cNvSpPr/>
          <p:nvPr/>
        </p:nvSpPr>
        <p:spPr>
          <a:xfrm>
            <a:off x="6462108" y="3152180"/>
            <a:ext cx="157162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等趨勢，尋找新投資機會 </a:t>
            </a:r>
            <a:endParaRPr lang="en-US" sz="1046" dirty="0"/>
          </a:p>
        </p:txBody>
      </p:sp>
      <p:sp>
        <p:nvSpPr>
          <p:cNvPr id="40" name="Text 29"/>
          <p:cNvSpPr/>
          <p:nvPr/>
        </p:nvSpPr>
        <p:spPr>
          <a:xfrm>
            <a:off x="428625" y="40862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感謝您的關注</a:t>
            </a:r>
            <a:endParaRPr lang="en-US" sz="1800" dirty="0"/>
          </a:p>
        </p:txBody>
      </p:sp>
      <p:sp>
        <p:nvSpPr>
          <p:cNvPr id="41" name="Text 30"/>
          <p:cNvSpPr/>
          <p:nvPr/>
        </p:nvSpPr>
        <p:spPr>
          <a:xfrm>
            <a:off x="428625" y="4500563"/>
            <a:ext cx="8286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2025年8月2日</a:t>
            </a:r>
            <a:endParaRPr lang="en-US" sz="1046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220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514378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目錄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714375" y="1193006"/>
            <a:ext cx="285750" cy="285750"/>
          </a:xfrm>
          <a:prstGeom prst="ellipse">
            <a:avLst/>
          </a:prstGeom>
          <a:solidFill>
            <a:srgbClr val="4F81BD"/>
          </a:solidFill>
          <a:ln/>
        </p:spPr>
      </p:sp>
      <p:sp>
        <p:nvSpPr>
          <p:cNvPr id="5" name="Text 2"/>
          <p:cNvSpPr/>
          <p:nvPr/>
        </p:nvSpPr>
        <p:spPr>
          <a:xfrm>
            <a:off x="714375" y="1193006"/>
            <a:ext cx="28575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1143000" y="1207294"/>
            <a:ext cx="10287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總體經濟分析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714375" y="1621631"/>
            <a:ext cx="285750" cy="285750"/>
          </a:xfrm>
          <a:prstGeom prst="ellipse">
            <a:avLst/>
          </a:prstGeom>
          <a:solidFill>
            <a:srgbClr val="4F81BD"/>
          </a:solidFill>
          <a:ln/>
        </p:spPr>
      </p:sp>
      <p:sp>
        <p:nvSpPr>
          <p:cNvPr id="8" name="Text 5"/>
          <p:cNvSpPr/>
          <p:nvPr/>
        </p:nvSpPr>
        <p:spPr>
          <a:xfrm>
            <a:off x="714375" y="1621631"/>
            <a:ext cx="28575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1143000" y="1635919"/>
            <a:ext cx="6858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產業分析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714375" y="2050256"/>
            <a:ext cx="285750" cy="285750"/>
          </a:xfrm>
          <a:prstGeom prst="ellipse">
            <a:avLst/>
          </a:prstGeom>
          <a:solidFill>
            <a:srgbClr val="4F81BD"/>
          </a:solidFill>
          <a:ln/>
        </p:spPr>
      </p:sp>
      <p:sp>
        <p:nvSpPr>
          <p:cNvPr id="11" name="Text 8"/>
          <p:cNvSpPr/>
          <p:nvPr/>
        </p:nvSpPr>
        <p:spPr>
          <a:xfrm>
            <a:off x="714375" y="2050256"/>
            <a:ext cx="28575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1143000" y="2064544"/>
            <a:ext cx="10287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投資組合配置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714375" y="2478881"/>
            <a:ext cx="285750" cy="285750"/>
          </a:xfrm>
          <a:prstGeom prst="ellipse">
            <a:avLst/>
          </a:prstGeom>
          <a:solidFill>
            <a:srgbClr val="4F81BD"/>
          </a:solidFill>
          <a:ln/>
        </p:spPr>
      </p:sp>
      <p:sp>
        <p:nvSpPr>
          <p:cNvPr id="14" name="Text 11"/>
          <p:cNvSpPr/>
          <p:nvPr/>
        </p:nvSpPr>
        <p:spPr>
          <a:xfrm>
            <a:off x="714375" y="2478881"/>
            <a:ext cx="28575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1143000" y="2493169"/>
            <a:ext cx="6858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產業佔比</a:t>
            </a:r>
            <a:endParaRPr lang="en-US" sz="1350" dirty="0"/>
          </a:p>
        </p:txBody>
      </p:sp>
      <p:sp>
        <p:nvSpPr>
          <p:cNvPr id="16" name="Shape 13"/>
          <p:cNvSpPr/>
          <p:nvPr/>
        </p:nvSpPr>
        <p:spPr>
          <a:xfrm>
            <a:off x="714375" y="2907506"/>
            <a:ext cx="285750" cy="285750"/>
          </a:xfrm>
          <a:prstGeom prst="ellipse">
            <a:avLst/>
          </a:prstGeom>
          <a:solidFill>
            <a:srgbClr val="4F81BD"/>
          </a:solidFill>
          <a:ln/>
        </p:spPr>
      </p:sp>
      <p:sp>
        <p:nvSpPr>
          <p:cNvPr id="17" name="Text 14"/>
          <p:cNvSpPr/>
          <p:nvPr/>
        </p:nvSpPr>
        <p:spPr>
          <a:xfrm>
            <a:off x="714375" y="2907506"/>
            <a:ext cx="28575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1143000" y="2921794"/>
            <a:ext cx="13716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科技產業投資標的</a:t>
            </a:r>
            <a:endParaRPr lang="en-US" sz="1350" dirty="0"/>
          </a:p>
        </p:txBody>
      </p:sp>
      <p:sp>
        <p:nvSpPr>
          <p:cNvPr id="19" name="Shape 16"/>
          <p:cNvSpPr/>
          <p:nvPr/>
        </p:nvSpPr>
        <p:spPr>
          <a:xfrm>
            <a:off x="714375" y="3336131"/>
            <a:ext cx="285750" cy="285750"/>
          </a:xfrm>
          <a:prstGeom prst="ellipse">
            <a:avLst/>
          </a:prstGeom>
          <a:solidFill>
            <a:srgbClr val="4F81BD"/>
          </a:solidFill>
          <a:ln/>
        </p:spPr>
      </p:sp>
      <p:sp>
        <p:nvSpPr>
          <p:cNvPr id="20" name="Text 17"/>
          <p:cNvSpPr/>
          <p:nvPr/>
        </p:nvSpPr>
        <p:spPr>
          <a:xfrm>
            <a:off x="714375" y="3336131"/>
            <a:ext cx="28575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1143000" y="3350419"/>
            <a:ext cx="18859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綠能與民生產業投資標的</a:t>
            </a:r>
            <a:endParaRPr lang="en-US" sz="1350" dirty="0"/>
          </a:p>
        </p:txBody>
      </p:sp>
      <p:sp>
        <p:nvSpPr>
          <p:cNvPr id="22" name="Shape 19"/>
          <p:cNvSpPr/>
          <p:nvPr/>
        </p:nvSpPr>
        <p:spPr>
          <a:xfrm>
            <a:off x="714375" y="3764756"/>
            <a:ext cx="285750" cy="285750"/>
          </a:xfrm>
          <a:prstGeom prst="ellipse">
            <a:avLst/>
          </a:prstGeom>
          <a:solidFill>
            <a:srgbClr val="4F81BD"/>
          </a:solidFill>
          <a:ln/>
        </p:spPr>
      </p:sp>
      <p:sp>
        <p:nvSpPr>
          <p:cNvPr id="23" name="Text 20"/>
          <p:cNvSpPr/>
          <p:nvPr/>
        </p:nvSpPr>
        <p:spPr>
          <a:xfrm>
            <a:off x="714375" y="3764756"/>
            <a:ext cx="28575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837" dirty="0"/>
          </a:p>
        </p:txBody>
      </p:sp>
      <p:sp>
        <p:nvSpPr>
          <p:cNvPr id="24" name="Text 21"/>
          <p:cNvSpPr/>
          <p:nvPr/>
        </p:nvSpPr>
        <p:spPr>
          <a:xfrm>
            <a:off x="1143000" y="3779044"/>
            <a:ext cx="12001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風險分析與管理</a:t>
            </a:r>
            <a:endParaRPr lang="en-US" sz="1350" dirty="0"/>
          </a:p>
        </p:txBody>
      </p:sp>
      <p:sp>
        <p:nvSpPr>
          <p:cNvPr id="25" name="Shape 22"/>
          <p:cNvSpPr/>
          <p:nvPr/>
        </p:nvSpPr>
        <p:spPr>
          <a:xfrm>
            <a:off x="714375" y="4193381"/>
            <a:ext cx="285750" cy="285750"/>
          </a:xfrm>
          <a:prstGeom prst="ellipse">
            <a:avLst/>
          </a:prstGeom>
          <a:solidFill>
            <a:srgbClr val="4F81BD"/>
          </a:solidFill>
          <a:ln/>
        </p:spPr>
      </p:sp>
      <p:sp>
        <p:nvSpPr>
          <p:cNvPr id="26" name="Text 23"/>
          <p:cNvSpPr/>
          <p:nvPr/>
        </p:nvSpPr>
        <p:spPr>
          <a:xfrm>
            <a:off x="714375" y="4193381"/>
            <a:ext cx="28575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</a:t>
            </a:r>
            <a:endParaRPr lang="en-US" sz="837" dirty="0"/>
          </a:p>
        </p:txBody>
      </p:sp>
      <p:sp>
        <p:nvSpPr>
          <p:cNvPr id="27" name="Text 24"/>
          <p:cNvSpPr/>
          <p:nvPr/>
        </p:nvSpPr>
        <p:spPr>
          <a:xfrm>
            <a:off x="1143000" y="4207669"/>
            <a:ext cx="8572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結論與建議</a:t>
            </a:r>
            <a:endParaRPr lang="en-US" sz="1350" dirty="0"/>
          </a:p>
        </p:txBody>
      </p:sp>
      <p:sp>
        <p:nvSpPr>
          <p:cNvPr id="28" name="Text 25"/>
          <p:cNvSpPr/>
          <p:nvPr/>
        </p:nvSpPr>
        <p:spPr>
          <a:xfrm>
            <a:off x="428625" y="4622006"/>
            <a:ext cx="8286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794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1543078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總體經濟分析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1121569"/>
            <a:ext cx="40362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F81B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台灣經濟展望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428625" y="1494830"/>
            <a:ext cx="347016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2025年台灣經濟基本面強韌，預計經濟成長率可望達到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3898785" y="1494830"/>
            <a:ext cx="35333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3%以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428625" y="1709142"/>
            <a:ext cx="1428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上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571500" y="1709142"/>
            <a:ext cx="1428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。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428625" y="1914525"/>
            <a:ext cx="4036219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上半年表現強勁，下半年可能受貿易政策變化與地緣政治不確定性影響，呈現「上熱下冷」的成長模式。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428625" y="2343150"/>
            <a:ext cx="403621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主要動能來自於外貿逐步回溫、內需穩定擴增。</a:t>
            </a:r>
            <a:endParaRPr lang="en-US" sz="1046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156" y="1121569"/>
            <a:ext cx="4036219" cy="2143125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4679156" y="3336131"/>
            <a:ext cx="403621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資料來源：中央研究院、主計總處、IMF (2025年)</a:t>
            </a:r>
            <a:endParaRPr lang="en-US" sz="732" dirty="0"/>
          </a:p>
        </p:txBody>
      </p:sp>
      <p:sp>
        <p:nvSpPr>
          <p:cNvPr id="13" name="Text 9"/>
          <p:cNvSpPr/>
          <p:nvPr/>
        </p:nvSpPr>
        <p:spPr>
          <a:xfrm>
            <a:off x="428625" y="3700463"/>
            <a:ext cx="403621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F81B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全球經濟趨勢</a:t>
            </a:r>
            <a:endParaRPr lang="en-US" sz="1350" dirty="0"/>
          </a:p>
        </p:txBody>
      </p:sp>
      <p:sp>
        <p:nvSpPr>
          <p:cNvPr id="14" name="Text 10"/>
          <p:cNvSpPr/>
          <p:nvPr/>
        </p:nvSpPr>
        <p:spPr>
          <a:xfrm>
            <a:off x="428625" y="4073723"/>
            <a:ext cx="229359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IMF預測2025年全球經濟增速將達到</a:t>
            </a:r>
            <a:endParaRPr lang="en-US" sz="1046" dirty="0"/>
          </a:p>
        </p:txBody>
      </p:sp>
      <p:sp>
        <p:nvSpPr>
          <p:cNvPr id="15" name="Text 11"/>
          <p:cNvSpPr/>
          <p:nvPr/>
        </p:nvSpPr>
        <p:spPr>
          <a:xfrm>
            <a:off x="2722215" y="4073723"/>
            <a:ext cx="80869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3.0%至3.1%</a:t>
            </a:r>
            <a:endParaRPr lang="en-US" sz="1046" dirty="0"/>
          </a:p>
        </p:txBody>
      </p:sp>
      <p:sp>
        <p:nvSpPr>
          <p:cNvPr id="16" name="Text 12"/>
          <p:cNvSpPr/>
          <p:nvPr/>
        </p:nvSpPr>
        <p:spPr>
          <a:xfrm>
            <a:off x="3530910" y="4073723"/>
            <a:ext cx="14287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。</a:t>
            </a:r>
            <a:endParaRPr lang="en-US" sz="1046" dirty="0"/>
          </a:p>
        </p:txBody>
      </p:sp>
      <p:sp>
        <p:nvSpPr>
          <p:cNvPr id="17" name="Text 13"/>
          <p:cNvSpPr/>
          <p:nvPr/>
        </p:nvSpPr>
        <p:spPr>
          <a:xfrm>
            <a:off x="428625" y="4279106"/>
            <a:ext cx="4036219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主要央行降息、國際油價等大宗商品價格走低，以及各國通膨趨緩，有利於推動需求。</a:t>
            </a:r>
            <a:endParaRPr lang="en-US" sz="1046" dirty="0"/>
          </a:p>
        </p:txBody>
      </p:sp>
      <p:sp>
        <p:nvSpPr>
          <p:cNvPr id="18" name="Text 14"/>
          <p:cNvSpPr/>
          <p:nvPr/>
        </p:nvSpPr>
        <p:spPr>
          <a:xfrm>
            <a:off x="428625" y="4707731"/>
            <a:ext cx="4036219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全球經濟仍面臨美國關稅政策、中國經濟結構失衡與地緣政治緊張等不確定性。</a:t>
            </a:r>
            <a:endParaRPr lang="en-US" sz="1046" dirty="0"/>
          </a:p>
        </p:txBody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156" y="3700463"/>
            <a:ext cx="4036219" cy="2143125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4679156" y="5915025"/>
            <a:ext cx="403621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資料來源：IMF世界經濟展望 (2025年7月)</a:t>
            </a:r>
            <a:endParaRPr lang="en-US" sz="732" dirty="0"/>
          </a:p>
        </p:txBody>
      </p:sp>
      <p:sp>
        <p:nvSpPr>
          <p:cNvPr id="21" name="Text 16"/>
          <p:cNvSpPr/>
          <p:nvPr/>
        </p:nvSpPr>
        <p:spPr>
          <a:xfrm>
            <a:off x="428625" y="6279356"/>
            <a:ext cx="8286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1028728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產業分析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28625" y="907256"/>
            <a:ext cx="2666991" cy="1262993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5" name="Shape 2"/>
          <p:cNvSpPr/>
          <p:nvPr/>
        </p:nvSpPr>
        <p:spPr>
          <a:xfrm>
            <a:off x="428625" y="907256"/>
            <a:ext cx="35719" cy="1262993"/>
          </a:xfrm>
          <a:prstGeom prst="rect">
            <a:avLst/>
          </a:prstGeom>
          <a:solidFill>
            <a:srgbClr val="4F81BD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" y="1057275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78669" y="1014413"/>
            <a:ext cx="6858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科技產業 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535781" y="1344811"/>
            <a:ext cx="55140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2025年由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1087189" y="1344811"/>
            <a:ext cx="13877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1225962" y="1344811"/>
            <a:ext cx="12861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和</a:t>
            </a:r>
            <a:endParaRPr lang="en-US" sz="942" dirty="0"/>
          </a:p>
        </p:txBody>
      </p:sp>
      <p:sp>
        <p:nvSpPr>
          <p:cNvPr id="11" name="Text 7"/>
          <p:cNvSpPr/>
          <p:nvPr/>
        </p:nvSpPr>
        <p:spPr>
          <a:xfrm>
            <a:off x="1354578" y="1344811"/>
            <a:ext cx="64296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高效能運算</a:t>
            </a:r>
            <a:endParaRPr lang="en-US" sz="942" dirty="0"/>
          </a:p>
        </p:txBody>
      </p:sp>
      <p:sp>
        <p:nvSpPr>
          <p:cNvPr id="12" name="Text 8"/>
          <p:cNvSpPr/>
          <p:nvPr/>
        </p:nvSpPr>
        <p:spPr>
          <a:xfrm>
            <a:off x="1997543" y="1344811"/>
            <a:ext cx="51437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驅動成長</a:t>
            </a:r>
            <a:endParaRPr lang="en-US" sz="942" dirty="0"/>
          </a:p>
        </p:txBody>
      </p:sp>
      <p:sp>
        <p:nvSpPr>
          <p:cNvPr id="13" name="Text 9"/>
          <p:cNvSpPr/>
          <p:nvPr/>
        </p:nvSpPr>
        <p:spPr>
          <a:xfrm>
            <a:off x="535781" y="1523042"/>
            <a:ext cx="245267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半導體產業受惠於AI和HPC需求攀升</a:t>
            </a:r>
            <a:endParaRPr lang="en-US" sz="942" dirty="0"/>
          </a:p>
        </p:txBody>
      </p:sp>
      <p:sp>
        <p:nvSpPr>
          <p:cNvPr id="14" name="Text 10"/>
          <p:cNvSpPr/>
          <p:nvPr/>
        </p:nvSpPr>
        <p:spPr>
          <a:xfrm>
            <a:off x="535781" y="1703059"/>
            <a:ext cx="245267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3D晶片、矽光子技術等新興技術成為重點</a:t>
            </a:r>
            <a:endParaRPr lang="en-US" sz="942" dirty="0"/>
          </a:p>
        </p:txBody>
      </p:sp>
      <p:sp>
        <p:nvSpPr>
          <p:cNvPr id="15" name="Text 11"/>
          <p:cNvSpPr/>
          <p:nvPr/>
        </p:nvSpPr>
        <p:spPr>
          <a:xfrm>
            <a:off x="535781" y="1883076"/>
            <a:ext cx="245267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供應鏈重組和關稅議題為主要挑戰</a:t>
            </a:r>
            <a:endParaRPr lang="en-US" sz="942" dirty="0"/>
          </a:p>
        </p:txBody>
      </p:sp>
      <p:sp>
        <p:nvSpPr>
          <p:cNvPr id="16" name="Shape 12"/>
          <p:cNvSpPr/>
          <p:nvPr/>
        </p:nvSpPr>
        <p:spPr>
          <a:xfrm>
            <a:off x="3238491" y="907256"/>
            <a:ext cx="2666991" cy="1262993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17" name="Shape 13"/>
          <p:cNvSpPr/>
          <p:nvPr/>
        </p:nvSpPr>
        <p:spPr>
          <a:xfrm>
            <a:off x="3238491" y="907256"/>
            <a:ext cx="35719" cy="1262993"/>
          </a:xfrm>
          <a:prstGeom prst="rect">
            <a:avLst/>
          </a:prstGeom>
          <a:solidFill>
            <a:srgbClr val="4F81BD"/>
          </a:solidFill>
          <a:ln/>
        </p:spPr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647" y="1057275"/>
            <a:ext cx="171450" cy="171450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3588534" y="1014413"/>
            <a:ext cx="6858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綠能產業 </a:t>
            </a:r>
            <a:endParaRPr lang="en-US" sz="1350" dirty="0"/>
          </a:p>
        </p:txBody>
      </p:sp>
      <p:sp>
        <p:nvSpPr>
          <p:cNvPr id="20" name="Text 15"/>
          <p:cNvSpPr/>
          <p:nvPr/>
        </p:nvSpPr>
        <p:spPr>
          <a:xfrm>
            <a:off x="3345647" y="1344811"/>
            <a:ext cx="154307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全球低碳能源轉型投資超過</a:t>
            </a:r>
            <a:endParaRPr lang="en-US" sz="942" dirty="0"/>
          </a:p>
        </p:txBody>
      </p:sp>
      <p:sp>
        <p:nvSpPr>
          <p:cNvPr id="21" name="Text 16"/>
          <p:cNvSpPr/>
          <p:nvPr/>
        </p:nvSpPr>
        <p:spPr>
          <a:xfrm>
            <a:off x="4888725" y="1344811"/>
            <a:ext cx="45932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2兆美元</a:t>
            </a:r>
            <a:endParaRPr lang="en-US" sz="942" dirty="0"/>
          </a:p>
        </p:txBody>
      </p:sp>
      <p:sp>
        <p:nvSpPr>
          <p:cNvPr id="22" name="Text 17"/>
          <p:cNvSpPr/>
          <p:nvPr/>
        </p:nvSpPr>
        <p:spPr>
          <a:xfrm>
            <a:off x="3345647" y="1523042"/>
            <a:ext cx="245267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台灣預計創造1兆元投資額和1.2兆元產值</a:t>
            </a:r>
            <a:endParaRPr lang="en-US" sz="942" dirty="0"/>
          </a:p>
        </p:txBody>
      </p:sp>
      <p:sp>
        <p:nvSpPr>
          <p:cNvPr id="23" name="Text 18"/>
          <p:cNvSpPr/>
          <p:nvPr/>
        </p:nvSpPr>
        <p:spPr>
          <a:xfrm>
            <a:off x="3345647" y="1703059"/>
            <a:ext cx="245267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綠電需求呈現倍數成長趨勢</a:t>
            </a:r>
            <a:endParaRPr lang="en-US" sz="942" dirty="0"/>
          </a:p>
        </p:txBody>
      </p:sp>
      <p:sp>
        <p:nvSpPr>
          <p:cNvPr id="24" name="Text 19"/>
          <p:cNvSpPr/>
          <p:nvPr/>
        </p:nvSpPr>
        <p:spPr>
          <a:xfrm>
            <a:off x="3345647" y="1883076"/>
            <a:ext cx="245267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離岸風電和太陽光電為發展重點</a:t>
            </a:r>
            <a:endParaRPr lang="en-US" sz="942" dirty="0"/>
          </a:p>
        </p:txBody>
      </p:sp>
      <p:sp>
        <p:nvSpPr>
          <p:cNvPr id="25" name="Shape 20"/>
          <p:cNvSpPr/>
          <p:nvPr/>
        </p:nvSpPr>
        <p:spPr>
          <a:xfrm>
            <a:off x="6048356" y="907256"/>
            <a:ext cx="2667019" cy="1262993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6" name="Shape 21"/>
          <p:cNvSpPr/>
          <p:nvPr/>
        </p:nvSpPr>
        <p:spPr>
          <a:xfrm>
            <a:off x="6048356" y="907256"/>
            <a:ext cx="35719" cy="1262993"/>
          </a:xfrm>
          <a:prstGeom prst="rect">
            <a:avLst/>
          </a:prstGeom>
          <a:solidFill>
            <a:srgbClr val="4F81BD"/>
          </a:solidFill>
          <a:ln/>
        </p:spPr>
      </p:sp>
      <p:pic>
        <p:nvPicPr>
          <p:cNvPr id="2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513" y="1057275"/>
            <a:ext cx="192881" cy="171450"/>
          </a:xfrm>
          <a:prstGeom prst="rect">
            <a:avLst/>
          </a:prstGeom>
        </p:spPr>
      </p:pic>
      <p:sp>
        <p:nvSpPr>
          <p:cNvPr id="28" name="Text 22"/>
          <p:cNvSpPr/>
          <p:nvPr/>
        </p:nvSpPr>
        <p:spPr>
          <a:xfrm>
            <a:off x="6419831" y="1014413"/>
            <a:ext cx="6858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民生產業 </a:t>
            </a:r>
            <a:endParaRPr lang="en-US" sz="1350" dirty="0"/>
          </a:p>
        </p:txBody>
      </p:sp>
      <p:sp>
        <p:nvSpPr>
          <p:cNvPr id="29" name="Text 23"/>
          <p:cNvSpPr/>
          <p:nvPr/>
        </p:nvSpPr>
        <p:spPr>
          <a:xfrm>
            <a:off x="6155513" y="1344811"/>
            <a:ext cx="20944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2025年台灣民生快消品市場預估成長</a:t>
            </a:r>
            <a:endParaRPr lang="en-US" sz="942" dirty="0"/>
          </a:p>
        </p:txBody>
      </p:sp>
      <p:sp>
        <p:nvSpPr>
          <p:cNvPr id="30" name="Text 24"/>
          <p:cNvSpPr/>
          <p:nvPr/>
        </p:nvSpPr>
        <p:spPr>
          <a:xfrm>
            <a:off x="8249971" y="1344811"/>
            <a:ext cx="18942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3%</a:t>
            </a:r>
            <a:endParaRPr lang="en-US" sz="942" dirty="0"/>
          </a:p>
        </p:txBody>
      </p:sp>
      <p:sp>
        <p:nvSpPr>
          <p:cNvPr id="31" name="Text 25"/>
          <p:cNvSpPr/>
          <p:nvPr/>
        </p:nvSpPr>
        <p:spPr>
          <a:xfrm>
            <a:off x="6155513" y="1523042"/>
            <a:ext cx="245270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少子化、高齡化影響消費模式</a:t>
            </a:r>
            <a:endParaRPr lang="en-US" sz="942" dirty="0"/>
          </a:p>
        </p:txBody>
      </p:sp>
      <p:sp>
        <p:nvSpPr>
          <p:cNvPr id="32" name="Text 26"/>
          <p:cNvSpPr/>
          <p:nvPr/>
        </p:nvSpPr>
        <p:spPr>
          <a:xfrm>
            <a:off x="6155513" y="1703059"/>
            <a:ext cx="245270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健康、便利、永續性產品需求增加</a:t>
            </a:r>
            <a:endParaRPr lang="en-US" sz="942" dirty="0"/>
          </a:p>
        </p:txBody>
      </p:sp>
      <p:sp>
        <p:nvSpPr>
          <p:cNvPr id="33" name="Text 27"/>
          <p:cNvSpPr/>
          <p:nvPr/>
        </p:nvSpPr>
        <p:spPr>
          <a:xfrm>
            <a:off x="6155513" y="1883076"/>
            <a:ext cx="2452706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零食、保健品、美妝等品類有亮點</a:t>
            </a:r>
            <a:endParaRPr lang="en-US" sz="942" dirty="0"/>
          </a:p>
        </p:txBody>
      </p:sp>
      <p:pic>
        <p:nvPicPr>
          <p:cNvPr id="3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2384561"/>
            <a:ext cx="8286750" cy="2143125"/>
          </a:xfrm>
          <a:prstGeom prst="rect">
            <a:avLst/>
          </a:prstGeom>
        </p:spPr>
      </p:pic>
      <p:sp>
        <p:nvSpPr>
          <p:cNvPr id="35" name="Text 28"/>
          <p:cNvSpPr/>
          <p:nvPr/>
        </p:nvSpPr>
        <p:spPr>
          <a:xfrm>
            <a:off x="428625" y="4686300"/>
            <a:ext cx="8286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1543078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投資組合配置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907256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F81B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投資組合配置圖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71588"/>
            <a:ext cx="3571875" cy="28575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28625" y="4200525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根據財報分數與產業佔比進行資金配置</a:t>
            </a:r>
            <a:endParaRPr lang="en-US" sz="837" dirty="0"/>
          </a:p>
        </p:txBody>
      </p:sp>
      <p:sp>
        <p:nvSpPr>
          <p:cNvPr id="7" name="Text 3"/>
          <p:cNvSpPr/>
          <p:nvPr/>
        </p:nvSpPr>
        <p:spPr>
          <a:xfrm>
            <a:off x="4714875" y="907256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F81B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投資配置明細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4714875" y="1271588"/>
            <a:ext cx="1132284" cy="314325"/>
          </a:xfrm>
          <a:prstGeom prst="rect">
            <a:avLst/>
          </a:prstGeom>
          <a:solidFill>
            <a:srgbClr val="4F81BD"/>
          </a:solidFill>
          <a:ln/>
        </p:spPr>
      </p:sp>
      <p:sp>
        <p:nvSpPr>
          <p:cNvPr id="9" name="Text 5"/>
          <p:cNvSpPr/>
          <p:nvPr/>
        </p:nvSpPr>
        <p:spPr>
          <a:xfrm>
            <a:off x="4714875" y="1271588"/>
            <a:ext cx="1132284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股票代碼</a:t>
            </a:r>
            <a:endParaRPr lang="en-US" sz="837" dirty="0"/>
          </a:p>
        </p:txBody>
      </p:sp>
      <p:sp>
        <p:nvSpPr>
          <p:cNvPr id="10" name="Shape 6"/>
          <p:cNvSpPr/>
          <p:nvPr/>
        </p:nvSpPr>
        <p:spPr>
          <a:xfrm>
            <a:off x="5847159" y="1271588"/>
            <a:ext cx="471878" cy="314325"/>
          </a:xfrm>
          <a:prstGeom prst="rect">
            <a:avLst/>
          </a:prstGeom>
          <a:solidFill>
            <a:srgbClr val="4F81BD"/>
          </a:solidFill>
          <a:ln/>
        </p:spPr>
      </p:sp>
      <p:sp>
        <p:nvSpPr>
          <p:cNvPr id="11" name="Text 7"/>
          <p:cNvSpPr/>
          <p:nvPr/>
        </p:nvSpPr>
        <p:spPr>
          <a:xfrm>
            <a:off x="5847159" y="1271588"/>
            <a:ext cx="471878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產業</a:t>
            </a:r>
            <a:endParaRPr lang="en-US" sz="837" dirty="0"/>
          </a:p>
        </p:txBody>
      </p:sp>
      <p:sp>
        <p:nvSpPr>
          <p:cNvPr id="12" name="Shape 8"/>
          <p:cNvSpPr/>
          <p:nvPr/>
        </p:nvSpPr>
        <p:spPr>
          <a:xfrm>
            <a:off x="6319038" y="1271588"/>
            <a:ext cx="762288" cy="314325"/>
          </a:xfrm>
          <a:prstGeom prst="rect">
            <a:avLst/>
          </a:prstGeom>
          <a:solidFill>
            <a:srgbClr val="4F81BD"/>
          </a:solidFill>
          <a:ln/>
        </p:spPr>
      </p:sp>
      <p:sp>
        <p:nvSpPr>
          <p:cNvPr id="13" name="Text 9"/>
          <p:cNvSpPr/>
          <p:nvPr/>
        </p:nvSpPr>
        <p:spPr>
          <a:xfrm>
            <a:off x="6319038" y="1271588"/>
            <a:ext cx="762288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財報分數</a:t>
            </a:r>
            <a:endParaRPr lang="en-US" sz="837" dirty="0"/>
          </a:p>
        </p:txBody>
      </p:sp>
      <p:sp>
        <p:nvSpPr>
          <p:cNvPr id="14" name="Shape 10"/>
          <p:cNvSpPr/>
          <p:nvPr/>
        </p:nvSpPr>
        <p:spPr>
          <a:xfrm>
            <a:off x="7081326" y="1271588"/>
            <a:ext cx="1043713" cy="314325"/>
          </a:xfrm>
          <a:prstGeom prst="rect">
            <a:avLst/>
          </a:prstGeom>
          <a:solidFill>
            <a:srgbClr val="4F81BD"/>
          </a:solidFill>
          <a:ln/>
        </p:spPr>
      </p:sp>
      <p:sp>
        <p:nvSpPr>
          <p:cNvPr id="15" name="Text 11"/>
          <p:cNvSpPr/>
          <p:nvPr/>
        </p:nvSpPr>
        <p:spPr>
          <a:xfrm>
            <a:off x="7081326" y="1271588"/>
            <a:ext cx="1043713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投資金額 (元)</a:t>
            </a:r>
            <a:endParaRPr lang="en-US" sz="837" dirty="0"/>
          </a:p>
        </p:txBody>
      </p:sp>
      <p:sp>
        <p:nvSpPr>
          <p:cNvPr id="16" name="Shape 12"/>
          <p:cNvSpPr/>
          <p:nvPr/>
        </p:nvSpPr>
        <p:spPr>
          <a:xfrm>
            <a:off x="8125039" y="1271588"/>
            <a:ext cx="590336" cy="314325"/>
          </a:xfrm>
          <a:prstGeom prst="rect">
            <a:avLst/>
          </a:prstGeom>
          <a:solidFill>
            <a:srgbClr val="4F81BD"/>
          </a:solidFill>
          <a:ln/>
        </p:spPr>
      </p:sp>
      <p:sp>
        <p:nvSpPr>
          <p:cNvPr id="17" name="Text 13"/>
          <p:cNvSpPr/>
          <p:nvPr/>
        </p:nvSpPr>
        <p:spPr>
          <a:xfrm>
            <a:off x="8125039" y="1271588"/>
            <a:ext cx="590336" cy="314325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佔比</a:t>
            </a:r>
            <a:endParaRPr lang="en-US" sz="837" dirty="0"/>
          </a:p>
        </p:txBody>
      </p:sp>
      <p:sp>
        <p:nvSpPr>
          <p:cNvPr id="18" name="Text 14"/>
          <p:cNvSpPr/>
          <p:nvPr/>
        </p:nvSpPr>
        <p:spPr>
          <a:xfrm>
            <a:off x="4714875" y="1585913"/>
            <a:ext cx="1132284" cy="289322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8069 元太科技</a:t>
            </a:r>
            <a:endParaRPr lang="en-US" sz="837" dirty="0"/>
          </a:p>
        </p:txBody>
      </p:sp>
      <p:sp>
        <p:nvSpPr>
          <p:cNvPr id="19" name="Text 15"/>
          <p:cNvSpPr/>
          <p:nvPr/>
        </p:nvSpPr>
        <p:spPr>
          <a:xfrm>
            <a:off x="5847159" y="1585913"/>
            <a:ext cx="471878" cy="289322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科技</a:t>
            </a:r>
            <a:endParaRPr lang="en-US" sz="837" dirty="0"/>
          </a:p>
        </p:txBody>
      </p:sp>
      <p:sp>
        <p:nvSpPr>
          <p:cNvPr id="20" name="Text 16"/>
          <p:cNvSpPr/>
          <p:nvPr/>
        </p:nvSpPr>
        <p:spPr>
          <a:xfrm>
            <a:off x="6390475" y="1650206"/>
            <a:ext cx="653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21" name="Text 17"/>
          <p:cNvSpPr/>
          <p:nvPr/>
        </p:nvSpPr>
        <p:spPr>
          <a:xfrm>
            <a:off x="7081326" y="1585913"/>
            <a:ext cx="1043713" cy="289322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4,999,856</a:t>
            </a:r>
            <a:endParaRPr lang="en-US" sz="837" dirty="0"/>
          </a:p>
        </p:txBody>
      </p:sp>
      <p:sp>
        <p:nvSpPr>
          <p:cNvPr id="22" name="Text 18"/>
          <p:cNvSpPr/>
          <p:nvPr/>
        </p:nvSpPr>
        <p:spPr>
          <a:xfrm>
            <a:off x="8125039" y="1585913"/>
            <a:ext cx="590336" cy="289322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27.0%</a:t>
            </a:r>
            <a:endParaRPr lang="en-US" sz="837" dirty="0"/>
          </a:p>
        </p:txBody>
      </p:sp>
      <p:sp>
        <p:nvSpPr>
          <p:cNvPr id="23" name="Shape 19"/>
          <p:cNvSpPr/>
          <p:nvPr/>
        </p:nvSpPr>
        <p:spPr>
          <a:xfrm>
            <a:off x="4714875" y="1875234"/>
            <a:ext cx="4000500" cy="292894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24" name="Text 20"/>
          <p:cNvSpPr/>
          <p:nvPr/>
        </p:nvSpPr>
        <p:spPr>
          <a:xfrm>
            <a:off x="4714875" y="1875234"/>
            <a:ext cx="1132284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5289 宜鼎</a:t>
            </a:r>
            <a:endParaRPr lang="en-US" sz="837" dirty="0"/>
          </a:p>
        </p:txBody>
      </p:sp>
      <p:sp>
        <p:nvSpPr>
          <p:cNvPr id="25" name="Text 21"/>
          <p:cNvSpPr/>
          <p:nvPr/>
        </p:nvSpPr>
        <p:spPr>
          <a:xfrm>
            <a:off x="5847159" y="1875234"/>
            <a:ext cx="471878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科技</a:t>
            </a:r>
            <a:endParaRPr lang="en-US" sz="837" dirty="0"/>
          </a:p>
        </p:txBody>
      </p:sp>
      <p:sp>
        <p:nvSpPr>
          <p:cNvPr id="26" name="Text 22"/>
          <p:cNvSpPr/>
          <p:nvPr/>
        </p:nvSpPr>
        <p:spPr>
          <a:xfrm>
            <a:off x="6319038" y="1875234"/>
            <a:ext cx="762288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27" name="Text 23"/>
          <p:cNvSpPr/>
          <p:nvPr/>
        </p:nvSpPr>
        <p:spPr>
          <a:xfrm>
            <a:off x="7081326" y="1875234"/>
            <a:ext cx="1043713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2,499,881</a:t>
            </a:r>
            <a:endParaRPr lang="en-US" sz="837" dirty="0"/>
          </a:p>
        </p:txBody>
      </p:sp>
      <p:sp>
        <p:nvSpPr>
          <p:cNvPr id="28" name="Text 24"/>
          <p:cNvSpPr/>
          <p:nvPr/>
        </p:nvSpPr>
        <p:spPr>
          <a:xfrm>
            <a:off x="8125039" y="1875234"/>
            <a:ext cx="590336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13.5%</a:t>
            </a:r>
            <a:endParaRPr lang="en-US" sz="837" dirty="0"/>
          </a:p>
        </p:txBody>
      </p:sp>
      <p:sp>
        <p:nvSpPr>
          <p:cNvPr id="29" name="Text 25"/>
          <p:cNvSpPr/>
          <p:nvPr/>
        </p:nvSpPr>
        <p:spPr>
          <a:xfrm>
            <a:off x="4714875" y="2168128"/>
            <a:ext cx="1132284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6223 旺矽</a:t>
            </a:r>
            <a:endParaRPr lang="en-US" sz="837" dirty="0"/>
          </a:p>
        </p:txBody>
      </p:sp>
      <p:sp>
        <p:nvSpPr>
          <p:cNvPr id="30" name="Text 26"/>
          <p:cNvSpPr/>
          <p:nvPr/>
        </p:nvSpPr>
        <p:spPr>
          <a:xfrm>
            <a:off x="5847159" y="2168128"/>
            <a:ext cx="471878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科技</a:t>
            </a:r>
            <a:endParaRPr lang="en-US" sz="837" dirty="0"/>
          </a:p>
        </p:txBody>
      </p:sp>
      <p:sp>
        <p:nvSpPr>
          <p:cNvPr id="31" name="Text 27"/>
          <p:cNvSpPr/>
          <p:nvPr/>
        </p:nvSpPr>
        <p:spPr>
          <a:xfrm>
            <a:off x="6319038" y="2168128"/>
            <a:ext cx="762288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32" name="Text 28"/>
          <p:cNvSpPr/>
          <p:nvPr/>
        </p:nvSpPr>
        <p:spPr>
          <a:xfrm>
            <a:off x="7081326" y="2168128"/>
            <a:ext cx="1043713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2,499,810</a:t>
            </a:r>
            <a:endParaRPr lang="en-US" sz="837" dirty="0"/>
          </a:p>
        </p:txBody>
      </p:sp>
      <p:sp>
        <p:nvSpPr>
          <p:cNvPr id="33" name="Text 29"/>
          <p:cNvSpPr/>
          <p:nvPr/>
        </p:nvSpPr>
        <p:spPr>
          <a:xfrm>
            <a:off x="8125039" y="2168128"/>
            <a:ext cx="590336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13.5%</a:t>
            </a:r>
            <a:endParaRPr lang="en-US" sz="837" dirty="0"/>
          </a:p>
        </p:txBody>
      </p:sp>
      <p:sp>
        <p:nvSpPr>
          <p:cNvPr id="34" name="Shape 30"/>
          <p:cNvSpPr/>
          <p:nvPr/>
        </p:nvSpPr>
        <p:spPr>
          <a:xfrm>
            <a:off x="4714875" y="2461022"/>
            <a:ext cx="4000500" cy="292894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35" name="Text 31"/>
          <p:cNvSpPr/>
          <p:nvPr/>
        </p:nvSpPr>
        <p:spPr>
          <a:xfrm>
            <a:off x="4714875" y="2461022"/>
            <a:ext cx="1132284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4933 友輝</a:t>
            </a:r>
            <a:endParaRPr lang="en-US" sz="837" dirty="0"/>
          </a:p>
        </p:txBody>
      </p:sp>
      <p:sp>
        <p:nvSpPr>
          <p:cNvPr id="36" name="Text 32"/>
          <p:cNvSpPr/>
          <p:nvPr/>
        </p:nvSpPr>
        <p:spPr>
          <a:xfrm>
            <a:off x="5847159" y="2461022"/>
            <a:ext cx="471878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科技</a:t>
            </a:r>
            <a:endParaRPr lang="en-US" sz="837" dirty="0"/>
          </a:p>
        </p:txBody>
      </p:sp>
      <p:sp>
        <p:nvSpPr>
          <p:cNvPr id="37" name="Text 33"/>
          <p:cNvSpPr/>
          <p:nvPr/>
        </p:nvSpPr>
        <p:spPr>
          <a:xfrm>
            <a:off x="6319038" y="2461022"/>
            <a:ext cx="762288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38" name="Text 34"/>
          <p:cNvSpPr/>
          <p:nvPr/>
        </p:nvSpPr>
        <p:spPr>
          <a:xfrm>
            <a:off x="7081326" y="2461022"/>
            <a:ext cx="1043713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2,499,966</a:t>
            </a:r>
            <a:endParaRPr lang="en-US" sz="837" dirty="0"/>
          </a:p>
        </p:txBody>
      </p:sp>
      <p:sp>
        <p:nvSpPr>
          <p:cNvPr id="39" name="Text 35"/>
          <p:cNvSpPr/>
          <p:nvPr/>
        </p:nvSpPr>
        <p:spPr>
          <a:xfrm>
            <a:off x="8125039" y="2461022"/>
            <a:ext cx="590336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13.5%</a:t>
            </a:r>
            <a:endParaRPr lang="en-US" sz="837" dirty="0"/>
          </a:p>
        </p:txBody>
      </p:sp>
      <p:sp>
        <p:nvSpPr>
          <p:cNvPr id="40" name="Text 36"/>
          <p:cNvSpPr/>
          <p:nvPr/>
        </p:nvSpPr>
        <p:spPr>
          <a:xfrm>
            <a:off x="4714875" y="2753916"/>
            <a:ext cx="1132284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6803 崑鼎</a:t>
            </a:r>
            <a:endParaRPr lang="en-US" sz="837" dirty="0"/>
          </a:p>
        </p:txBody>
      </p:sp>
      <p:sp>
        <p:nvSpPr>
          <p:cNvPr id="41" name="Text 37"/>
          <p:cNvSpPr/>
          <p:nvPr/>
        </p:nvSpPr>
        <p:spPr>
          <a:xfrm>
            <a:off x="5847159" y="2753916"/>
            <a:ext cx="471878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綠能</a:t>
            </a:r>
            <a:endParaRPr lang="en-US" sz="837" dirty="0"/>
          </a:p>
        </p:txBody>
      </p:sp>
      <p:sp>
        <p:nvSpPr>
          <p:cNvPr id="42" name="Text 38"/>
          <p:cNvSpPr/>
          <p:nvPr/>
        </p:nvSpPr>
        <p:spPr>
          <a:xfrm>
            <a:off x="6390475" y="2821781"/>
            <a:ext cx="653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43" name="Text 39"/>
          <p:cNvSpPr/>
          <p:nvPr/>
        </p:nvSpPr>
        <p:spPr>
          <a:xfrm>
            <a:off x="7081326" y="2753916"/>
            <a:ext cx="1043713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2,999,855</a:t>
            </a:r>
            <a:endParaRPr lang="en-US" sz="837" dirty="0"/>
          </a:p>
        </p:txBody>
      </p:sp>
      <p:sp>
        <p:nvSpPr>
          <p:cNvPr id="44" name="Text 40"/>
          <p:cNvSpPr/>
          <p:nvPr/>
        </p:nvSpPr>
        <p:spPr>
          <a:xfrm>
            <a:off x="8125039" y="2753916"/>
            <a:ext cx="590336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16.2%</a:t>
            </a:r>
            <a:endParaRPr lang="en-US" sz="837" dirty="0"/>
          </a:p>
        </p:txBody>
      </p:sp>
      <p:sp>
        <p:nvSpPr>
          <p:cNvPr id="45" name="Shape 41"/>
          <p:cNvSpPr/>
          <p:nvPr/>
        </p:nvSpPr>
        <p:spPr>
          <a:xfrm>
            <a:off x="4714875" y="3046809"/>
            <a:ext cx="4000500" cy="292894"/>
          </a:xfrm>
          <a:prstGeom prst="rect">
            <a:avLst/>
          </a:prstGeom>
          <a:solidFill>
            <a:srgbClr val="F2F2F2"/>
          </a:solidFill>
          <a:ln/>
        </p:spPr>
      </p:sp>
      <p:sp>
        <p:nvSpPr>
          <p:cNvPr id="46" name="Text 42"/>
          <p:cNvSpPr/>
          <p:nvPr/>
        </p:nvSpPr>
        <p:spPr>
          <a:xfrm>
            <a:off x="4714875" y="3046809"/>
            <a:ext cx="1132284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4205 中華食</a:t>
            </a:r>
            <a:endParaRPr lang="en-US" sz="837" dirty="0"/>
          </a:p>
        </p:txBody>
      </p:sp>
      <p:sp>
        <p:nvSpPr>
          <p:cNvPr id="47" name="Text 43"/>
          <p:cNvSpPr/>
          <p:nvPr/>
        </p:nvSpPr>
        <p:spPr>
          <a:xfrm>
            <a:off x="5847159" y="3046809"/>
            <a:ext cx="471878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民生</a:t>
            </a:r>
            <a:endParaRPr lang="en-US" sz="837" dirty="0"/>
          </a:p>
        </p:txBody>
      </p:sp>
      <p:sp>
        <p:nvSpPr>
          <p:cNvPr id="48" name="Text 44"/>
          <p:cNvSpPr/>
          <p:nvPr/>
        </p:nvSpPr>
        <p:spPr>
          <a:xfrm>
            <a:off x="6390475" y="3114675"/>
            <a:ext cx="653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  <p:sp>
        <p:nvSpPr>
          <p:cNvPr id="49" name="Text 45"/>
          <p:cNvSpPr/>
          <p:nvPr/>
        </p:nvSpPr>
        <p:spPr>
          <a:xfrm>
            <a:off x="7081326" y="3046809"/>
            <a:ext cx="1043713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1,999,936</a:t>
            </a:r>
            <a:endParaRPr lang="en-US" sz="837" dirty="0"/>
          </a:p>
        </p:txBody>
      </p:sp>
      <p:sp>
        <p:nvSpPr>
          <p:cNvPr id="50" name="Text 46"/>
          <p:cNvSpPr/>
          <p:nvPr/>
        </p:nvSpPr>
        <p:spPr>
          <a:xfrm>
            <a:off x="8125039" y="3046809"/>
            <a:ext cx="590336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10.8%</a:t>
            </a:r>
            <a:endParaRPr lang="en-US" sz="837" dirty="0"/>
          </a:p>
        </p:txBody>
      </p:sp>
      <p:sp>
        <p:nvSpPr>
          <p:cNvPr id="51" name="Text 47"/>
          <p:cNvSpPr/>
          <p:nvPr/>
        </p:nvSpPr>
        <p:spPr>
          <a:xfrm>
            <a:off x="4714875" y="3339703"/>
            <a:ext cx="1132284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1264 德麥</a:t>
            </a:r>
            <a:endParaRPr lang="en-US" sz="837" dirty="0"/>
          </a:p>
        </p:txBody>
      </p:sp>
      <p:sp>
        <p:nvSpPr>
          <p:cNvPr id="52" name="Text 48"/>
          <p:cNvSpPr/>
          <p:nvPr/>
        </p:nvSpPr>
        <p:spPr>
          <a:xfrm>
            <a:off x="5847159" y="3339703"/>
            <a:ext cx="471878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民生</a:t>
            </a:r>
            <a:endParaRPr lang="en-US" sz="837" dirty="0"/>
          </a:p>
        </p:txBody>
      </p:sp>
      <p:sp>
        <p:nvSpPr>
          <p:cNvPr id="53" name="Text 49"/>
          <p:cNvSpPr/>
          <p:nvPr/>
        </p:nvSpPr>
        <p:spPr>
          <a:xfrm>
            <a:off x="6319038" y="3339703"/>
            <a:ext cx="762288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54" name="Text 50"/>
          <p:cNvSpPr/>
          <p:nvPr/>
        </p:nvSpPr>
        <p:spPr>
          <a:xfrm>
            <a:off x="7081326" y="3339703"/>
            <a:ext cx="1043713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999,810</a:t>
            </a:r>
            <a:endParaRPr lang="en-US" sz="837" dirty="0"/>
          </a:p>
        </p:txBody>
      </p:sp>
      <p:sp>
        <p:nvSpPr>
          <p:cNvPr id="55" name="Text 51"/>
          <p:cNvSpPr/>
          <p:nvPr/>
        </p:nvSpPr>
        <p:spPr>
          <a:xfrm>
            <a:off x="8125039" y="3339703"/>
            <a:ext cx="590336" cy="292894"/>
          </a:xfrm>
          <a:prstGeom prst="rect">
            <a:avLst/>
          </a:prstGeom>
          <a:noFill/>
          <a:ln/>
        </p:spPr>
        <p:txBody>
          <a:bodyPr wrap="square" lIns="85090" tIns="68072" rIns="85090" bIns="68072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5.5%</a:t>
            </a:r>
            <a:endParaRPr lang="en-US" sz="837" dirty="0"/>
          </a:p>
        </p:txBody>
      </p:sp>
      <p:sp>
        <p:nvSpPr>
          <p:cNvPr id="56" name="Text 52"/>
          <p:cNvSpPr/>
          <p:nvPr/>
        </p:nvSpPr>
        <p:spPr>
          <a:xfrm>
            <a:off x="4714875" y="3707606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總投資金額：18,499,114元 (佔總資金5千萬元的37%)</a:t>
            </a:r>
            <a:endParaRPr lang="en-US" sz="837" dirty="0"/>
          </a:p>
        </p:txBody>
      </p:sp>
      <p:sp>
        <p:nvSpPr>
          <p:cNvPr id="57" name="Text 53"/>
          <p:cNvSpPr/>
          <p:nvPr/>
        </p:nvSpPr>
        <p:spPr>
          <a:xfrm>
            <a:off x="428625" y="4686300"/>
            <a:ext cx="8286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1347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1028728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產業佔比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907256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F81B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產業資金配置比例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271588"/>
            <a:ext cx="3125391" cy="250031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28625" y="3843338"/>
            <a:ext cx="40005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根據產業前景與風險分散原則進行配置</a:t>
            </a:r>
            <a:endParaRPr lang="en-US" sz="837" dirty="0"/>
          </a:p>
        </p:txBody>
      </p:sp>
      <p:sp>
        <p:nvSpPr>
          <p:cNvPr id="7" name="Text 3"/>
          <p:cNvSpPr/>
          <p:nvPr/>
        </p:nvSpPr>
        <p:spPr>
          <a:xfrm>
            <a:off x="4714875" y="907256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F81B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產業配置策略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4714875" y="1271588"/>
            <a:ext cx="4000500" cy="1040113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9" name="Shape 5"/>
          <p:cNvSpPr/>
          <p:nvPr/>
        </p:nvSpPr>
        <p:spPr>
          <a:xfrm>
            <a:off x="4714875" y="1271588"/>
            <a:ext cx="35719" cy="1040113"/>
          </a:xfrm>
          <a:prstGeom prst="rect">
            <a:avLst/>
          </a:prstGeom>
          <a:solidFill>
            <a:srgbClr val="4F81BD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031" y="1414463"/>
            <a:ext cx="142875" cy="1428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036344" y="1378744"/>
            <a:ext cx="99769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科技產業 (50%) </a:t>
            </a:r>
            <a:endParaRPr lang="en-US" sz="1046" dirty="0"/>
          </a:p>
        </p:txBody>
      </p:sp>
      <p:sp>
        <p:nvSpPr>
          <p:cNvPr id="12" name="Text 7"/>
          <p:cNvSpPr/>
          <p:nvPr/>
        </p:nvSpPr>
        <p:spPr>
          <a:xfrm>
            <a:off x="4822031" y="1666280"/>
            <a:ext cx="25720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配置</a:t>
            </a:r>
            <a:endParaRPr lang="en-US" sz="942" dirty="0"/>
          </a:p>
        </p:txBody>
      </p:sp>
      <p:sp>
        <p:nvSpPr>
          <p:cNvPr id="13" name="Text 8"/>
          <p:cNvSpPr/>
          <p:nvPr/>
        </p:nvSpPr>
        <p:spPr>
          <a:xfrm>
            <a:off x="5079234" y="1666280"/>
            <a:ext cx="37317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67.5%</a:t>
            </a:r>
            <a:endParaRPr lang="en-US" sz="942" dirty="0"/>
          </a:p>
        </p:txBody>
      </p:sp>
      <p:sp>
        <p:nvSpPr>
          <p:cNvPr id="14" name="Text 9"/>
          <p:cNvSpPr/>
          <p:nvPr/>
        </p:nvSpPr>
        <p:spPr>
          <a:xfrm>
            <a:off x="5452411" y="1666280"/>
            <a:ext cx="90014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資金於科技產業</a:t>
            </a:r>
            <a:endParaRPr lang="en-US" sz="942" dirty="0"/>
          </a:p>
        </p:txBody>
      </p:sp>
      <p:sp>
        <p:nvSpPr>
          <p:cNvPr id="15" name="Text 10"/>
          <p:cNvSpPr/>
          <p:nvPr/>
        </p:nvSpPr>
        <p:spPr>
          <a:xfrm>
            <a:off x="4822031" y="1844511"/>
            <a:ext cx="378618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看好AI、高效能運算與電子紙發展</a:t>
            </a:r>
            <a:endParaRPr lang="en-US" sz="942" dirty="0"/>
          </a:p>
        </p:txBody>
      </p:sp>
      <p:sp>
        <p:nvSpPr>
          <p:cNvPr id="16" name="Text 11"/>
          <p:cNvSpPr/>
          <p:nvPr/>
        </p:nvSpPr>
        <p:spPr>
          <a:xfrm>
            <a:off x="4822031" y="2024528"/>
            <a:ext cx="378618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元太科技為主要投資標的</a:t>
            </a:r>
            <a:endParaRPr lang="en-US" sz="942" dirty="0"/>
          </a:p>
        </p:txBody>
      </p:sp>
      <p:sp>
        <p:nvSpPr>
          <p:cNvPr id="17" name="Shape 12"/>
          <p:cNvSpPr/>
          <p:nvPr/>
        </p:nvSpPr>
        <p:spPr>
          <a:xfrm>
            <a:off x="4714875" y="2418857"/>
            <a:ext cx="4000500" cy="1040113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18" name="Shape 13"/>
          <p:cNvSpPr/>
          <p:nvPr/>
        </p:nvSpPr>
        <p:spPr>
          <a:xfrm>
            <a:off x="4714875" y="2418857"/>
            <a:ext cx="35719" cy="1040113"/>
          </a:xfrm>
          <a:prstGeom prst="rect">
            <a:avLst/>
          </a:prstGeom>
          <a:solidFill>
            <a:srgbClr val="4F81BD"/>
          </a:solidFill>
          <a:ln/>
        </p:spPr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2031" y="2561732"/>
            <a:ext cx="142875" cy="142875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5036344" y="2526013"/>
            <a:ext cx="99769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綠能產業 (30%) </a:t>
            </a:r>
            <a:endParaRPr lang="en-US" sz="1046" dirty="0"/>
          </a:p>
        </p:txBody>
      </p:sp>
      <p:sp>
        <p:nvSpPr>
          <p:cNvPr id="21" name="Text 15"/>
          <p:cNvSpPr/>
          <p:nvPr/>
        </p:nvSpPr>
        <p:spPr>
          <a:xfrm>
            <a:off x="4822031" y="2813549"/>
            <a:ext cx="25720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配置</a:t>
            </a:r>
            <a:endParaRPr lang="en-US" sz="942" dirty="0"/>
          </a:p>
        </p:txBody>
      </p:sp>
      <p:sp>
        <p:nvSpPr>
          <p:cNvPr id="22" name="Text 16"/>
          <p:cNvSpPr/>
          <p:nvPr/>
        </p:nvSpPr>
        <p:spPr>
          <a:xfrm>
            <a:off x="5079234" y="2813549"/>
            <a:ext cx="37317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16.2%</a:t>
            </a:r>
            <a:endParaRPr lang="en-US" sz="942" dirty="0"/>
          </a:p>
        </p:txBody>
      </p:sp>
      <p:sp>
        <p:nvSpPr>
          <p:cNvPr id="23" name="Text 17"/>
          <p:cNvSpPr/>
          <p:nvPr/>
        </p:nvSpPr>
        <p:spPr>
          <a:xfrm>
            <a:off x="5452411" y="2813549"/>
            <a:ext cx="90014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資金於綠能產業</a:t>
            </a:r>
            <a:endParaRPr lang="en-US" sz="942" dirty="0"/>
          </a:p>
        </p:txBody>
      </p:sp>
      <p:sp>
        <p:nvSpPr>
          <p:cNvPr id="24" name="Text 18"/>
          <p:cNvSpPr/>
          <p:nvPr/>
        </p:nvSpPr>
        <p:spPr>
          <a:xfrm>
            <a:off x="4822031" y="2991780"/>
            <a:ext cx="378618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看好政府綠能政策與環保意識提升</a:t>
            </a:r>
            <a:endParaRPr lang="en-US" sz="942" dirty="0"/>
          </a:p>
        </p:txBody>
      </p:sp>
      <p:sp>
        <p:nvSpPr>
          <p:cNvPr id="25" name="Text 19"/>
          <p:cNvSpPr/>
          <p:nvPr/>
        </p:nvSpPr>
        <p:spPr>
          <a:xfrm>
            <a:off x="4822031" y="3171797"/>
            <a:ext cx="378618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崑鼎為主要投資標的</a:t>
            </a:r>
            <a:endParaRPr lang="en-US" sz="942" dirty="0"/>
          </a:p>
        </p:txBody>
      </p:sp>
      <p:sp>
        <p:nvSpPr>
          <p:cNvPr id="26" name="Shape 20"/>
          <p:cNvSpPr/>
          <p:nvPr/>
        </p:nvSpPr>
        <p:spPr>
          <a:xfrm>
            <a:off x="4714875" y="3566127"/>
            <a:ext cx="4000500" cy="1040113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7" name="Shape 21"/>
          <p:cNvSpPr/>
          <p:nvPr/>
        </p:nvSpPr>
        <p:spPr>
          <a:xfrm>
            <a:off x="4714875" y="3566127"/>
            <a:ext cx="35719" cy="1040113"/>
          </a:xfrm>
          <a:prstGeom prst="rect">
            <a:avLst/>
          </a:prstGeom>
          <a:solidFill>
            <a:srgbClr val="4F81BD"/>
          </a:solidFill>
          <a:ln/>
        </p:spPr>
      </p:sp>
      <p:pic>
        <p:nvPicPr>
          <p:cNvPr id="2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2031" y="3709002"/>
            <a:ext cx="160734" cy="142875"/>
          </a:xfrm>
          <a:prstGeom prst="rect">
            <a:avLst/>
          </a:prstGeom>
        </p:spPr>
      </p:pic>
      <p:sp>
        <p:nvSpPr>
          <p:cNvPr id="29" name="Text 22"/>
          <p:cNvSpPr/>
          <p:nvPr/>
        </p:nvSpPr>
        <p:spPr>
          <a:xfrm>
            <a:off x="5054203" y="3673283"/>
            <a:ext cx="99769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民生產業 (20%) </a:t>
            </a:r>
            <a:endParaRPr lang="en-US" sz="1046" dirty="0"/>
          </a:p>
        </p:txBody>
      </p:sp>
      <p:sp>
        <p:nvSpPr>
          <p:cNvPr id="30" name="Text 23"/>
          <p:cNvSpPr/>
          <p:nvPr/>
        </p:nvSpPr>
        <p:spPr>
          <a:xfrm>
            <a:off x="4822031" y="3960819"/>
            <a:ext cx="25720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配置</a:t>
            </a:r>
            <a:endParaRPr lang="en-US" sz="942" dirty="0"/>
          </a:p>
        </p:txBody>
      </p:sp>
      <p:sp>
        <p:nvSpPr>
          <p:cNvPr id="31" name="Text 24"/>
          <p:cNvSpPr/>
          <p:nvPr/>
        </p:nvSpPr>
        <p:spPr>
          <a:xfrm>
            <a:off x="5079234" y="3960819"/>
            <a:ext cx="37317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16.3%</a:t>
            </a:r>
            <a:endParaRPr lang="en-US" sz="942" dirty="0"/>
          </a:p>
        </p:txBody>
      </p:sp>
      <p:sp>
        <p:nvSpPr>
          <p:cNvPr id="32" name="Text 25"/>
          <p:cNvSpPr/>
          <p:nvPr/>
        </p:nvSpPr>
        <p:spPr>
          <a:xfrm>
            <a:off x="5452411" y="3960819"/>
            <a:ext cx="90014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資金於民生產業</a:t>
            </a:r>
            <a:endParaRPr lang="en-US" sz="942" dirty="0"/>
          </a:p>
        </p:txBody>
      </p:sp>
      <p:sp>
        <p:nvSpPr>
          <p:cNvPr id="33" name="Text 26"/>
          <p:cNvSpPr/>
          <p:nvPr/>
        </p:nvSpPr>
        <p:spPr>
          <a:xfrm>
            <a:off x="4822031" y="4139050"/>
            <a:ext cx="378618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看好食品產業穩健成長與抗景氣特性</a:t>
            </a:r>
            <a:endParaRPr lang="en-US" sz="942" dirty="0"/>
          </a:p>
        </p:txBody>
      </p:sp>
      <p:sp>
        <p:nvSpPr>
          <p:cNvPr id="34" name="Text 27"/>
          <p:cNvSpPr/>
          <p:nvPr/>
        </p:nvSpPr>
        <p:spPr>
          <a:xfrm>
            <a:off x="4822031" y="4319067"/>
            <a:ext cx="3786188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中華食為主要投資標的</a:t>
            </a:r>
            <a:endParaRPr lang="en-US" sz="942" dirty="0"/>
          </a:p>
        </p:txBody>
      </p:sp>
      <p:sp>
        <p:nvSpPr>
          <p:cNvPr id="35" name="Text 28"/>
          <p:cNvSpPr/>
          <p:nvPr/>
        </p:nvSpPr>
        <p:spPr>
          <a:xfrm>
            <a:off x="428625" y="4856271"/>
            <a:ext cx="8286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8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2057428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科技產業投資標的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428625" y="907256"/>
            <a:ext cx="4071938" cy="1380139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5" name="Shape 2"/>
          <p:cNvSpPr/>
          <p:nvPr/>
        </p:nvSpPr>
        <p:spPr>
          <a:xfrm>
            <a:off x="428625" y="907256"/>
            <a:ext cx="35719" cy="1380139"/>
          </a:xfrm>
          <a:prstGeom prst="rect">
            <a:avLst/>
          </a:prstGeom>
          <a:solidFill>
            <a:srgbClr val="4F81BD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907256"/>
            <a:ext cx="1071563" cy="10715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07344" y="1014413"/>
            <a:ext cx="1029119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8069 元太科技 </a:t>
            </a:r>
            <a:endParaRPr lang="en-US" sz="1238" dirty="0"/>
          </a:p>
        </p:txBody>
      </p:sp>
      <p:sp>
        <p:nvSpPr>
          <p:cNvPr id="8" name="Shape 4"/>
          <p:cNvSpPr/>
          <p:nvPr/>
        </p:nvSpPr>
        <p:spPr>
          <a:xfrm>
            <a:off x="2707900" y="1046559"/>
            <a:ext cx="171450" cy="171450"/>
          </a:xfrm>
          <a:prstGeom prst="ellipse">
            <a:avLst/>
          </a:prstGeom>
          <a:solidFill>
            <a:srgbClr val="4F81BD"/>
          </a:solidFill>
          <a:ln/>
        </p:spPr>
      </p:sp>
      <p:sp>
        <p:nvSpPr>
          <p:cNvPr id="9" name="Text 5"/>
          <p:cNvSpPr/>
          <p:nvPr/>
        </p:nvSpPr>
        <p:spPr>
          <a:xfrm>
            <a:off x="2707900" y="1046559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10" name="Text 6"/>
          <p:cNvSpPr/>
          <p:nvPr/>
        </p:nvSpPr>
        <p:spPr>
          <a:xfrm>
            <a:off x="1607344" y="1287661"/>
            <a:ext cx="3429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股價：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1950244" y="1287661"/>
            <a:ext cx="40646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211.0元</a:t>
            </a:r>
            <a:endParaRPr lang="en-US" sz="837" dirty="0"/>
          </a:p>
        </p:txBody>
      </p:sp>
      <p:sp>
        <p:nvSpPr>
          <p:cNvPr id="12" name="Text 8"/>
          <p:cNvSpPr/>
          <p:nvPr/>
        </p:nvSpPr>
        <p:spPr>
          <a:xfrm>
            <a:off x="1607344" y="1447670"/>
            <a:ext cx="571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投資金額：</a:t>
            </a:r>
            <a:endParaRPr lang="en-US" sz="837" dirty="0"/>
          </a:p>
        </p:txBody>
      </p:sp>
      <p:sp>
        <p:nvSpPr>
          <p:cNvPr id="13" name="Text 9"/>
          <p:cNvSpPr/>
          <p:nvPr/>
        </p:nvSpPr>
        <p:spPr>
          <a:xfrm>
            <a:off x="2178844" y="1447670"/>
            <a:ext cx="6332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4,999,856元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1607344" y="1607679"/>
            <a:ext cx="571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主要業務：</a:t>
            </a:r>
            <a:endParaRPr lang="en-US" sz="837" dirty="0"/>
          </a:p>
        </p:txBody>
      </p:sp>
      <p:sp>
        <p:nvSpPr>
          <p:cNvPr id="15" name="Text 11"/>
          <p:cNvSpPr/>
          <p:nvPr/>
        </p:nvSpPr>
        <p:spPr>
          <a:xfrm>
            <a:off x="2178844" y="1607679"/>
            <a:ext cx="9144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電子紙研發與製造</a:t>
            </a:r>
            <a:endParaRPr lang="en-US" sz="837" dirty="0"/>
          </a:p>
        </p:txBody>
      </p:sp>
      <p:sp>
        <p:nvSpPr>
          <p:cNvPr id="16" name="Text 12"/>
          <p:cNvSpPr/>
          <p:nvPr/>
        </p:nvSpPr>
        <p:spPr>
          <a:xfrm>
            <a:off x="1607344" y="1837339"/>
            <a:ext cx="27860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全球最大電子紙製造商，受益於電子書閱讀器、電子標籤等市場增長</a:t>
            </a:r>
            <a:endParaRPr lang="en-US" sz="837" dirty="0"/>
          </a:p>
        </p:txBody>
      </p:sp>
      <p:sp>
        <p:nvSpPr>
          <p:cNvPr id="17" name="Shape 13"/>
          <p:cNvSpPr/>
          <p:nvPr/>
        </p:nvSpPr>
        <p:spPr>
          <a:xfrm>
            <a:off x="4643438" y="907256"/>
            <a:ext cx="4071938" cy="1380139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18" name="Shape 14"/>
          <p:cNvSpPr/>
          <p:nvPr/>
        </p:nvSpPr>
        <p:spPr>
          <a:xfrm>
            <a:off x="4643438" y="907256"/>
            <a:ext cx="35719" cy="1380139"/>
          </a:xfrm>
          <a:prstGeom prst="rect">
            <a:avLst/>
          </a:prstGeom>
          <a:solidFill>
            <a:srgbClr val="4F81BD"/>
          </a:solidFill>
          <a:ln/>
        </p:spPr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907256"/>
            <a:ext cx="1071563" cy="1071563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5822156" y="1014413"/>
            <a:ext cx="71479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5289 宜鼎 </a:t>
            </a:r>
            <a:endParaRPr lang="en-US" sz="1238" dirty="0"/>
          </a:p>
        </p:txBody>
      </p:sp>
      <p:sp>
        <p:nvSpPr>
          <p:cNvPr id="21" name="Shape 16"/>
          <p:cNvSpPr/>
          <p:nvPr/>
        </p:nvSpPr>
        <p:spPr>
          <a:xfrm>
            <a:off x="6608387" y="1046559"/>
            <a:ext cx="171450" cy="171450"/>
          </a:xfrm>
          <a:prstGeom prst="ellipse">
            <a:avLst/>
          </a:prstGeom>
          <a:solidFill>
            <a:srgbClr val="4F81BD"/>
          </a:solidFill>
          <a:ln/>
        </p:spPr>
      </p:sp>
      <p:sp>
        <p:nvSpPr>
          <p:cNvPr id="22" name="Text 17"/>
          <p:cNvSpPr/>
          <p:nvPr/>
        </p:nvSpPr>
        <p:spPr>
          <a:xfrm>
            <a:off x="6608387" y="1046559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23" name="Text 18"/>
          <p:cNvSpPr/>
          <p:nvPr/>
        </p:nvSpPr>
        <p:spPr>
          <a:xfrm>
            <a:off x="5822156" y="1287661"/>
            <a:ext cx="3429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股價：</a:t>
            </a:r>
            <a:endParaRPr lang="en-US" sz="837" dirty="0"/>
          </a:p>
        </p:txBody>
      </p:sp>
      <p:sp>
        <p:nvSpPr>
          <p:cNvPr id="24" name="Text 19"/>
          <p:cNvSpPr/>
          <p:nvPr/>
        </p:nvSpPr>
        <p:spPr>
          <a:xfrm>
            <a:off x="6165056" y="1287661"/>
            <a:ext cx="40646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226.5元</a:t>
            </a:r>
            <a:endParaRPr lang="en-US" sz="837" dirty="0"/>
          </a:p>
        </p:txBody>
      </p:sp>
      <p:sp>
        <p:nvSpPr>
          <p:cNvPr id="25" name="Text 20"/>
          <p:cNvSpPr/>
          <p:nvPr/>
        </p:nvSpPr>
        <p:spPr>
          <a:xfrm>
            <a:off x="5822156" y="1447670"/>
            <a:ext cx="571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投資金額：</a:t>
            </a:r>
            <a:endParaRPr lang="en-US" sz="837" dirty="0"/>
          </a:p>
        </p:txBody>
      </p:sp>
      <p:sp>
        <p:nvSpPr>
          <p:cNvPr id="26" name="Text 21"/>
          <p:cNvSpPr/>
          <p:nvPr/>
        </p:nvSpPr>
        <p:spPr>
          <a:xfrm>
            <a:off x="6393656" y="1447670"/>
            <a:ext cx="6332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2,499,881元</a:t>
            </a:r>
            <a:endParaRPr lang="en-US" sz="837" dirty="0"/>
          </a:p>
        </p:txBody>
      </p:sp>
      <p:sp>
        <p:nvSpPr>
          <p:cNvPr id="27" name="Text 22"/>
          <p:cNvSpPr/>
          <p:nvPr/>
        </p:nvSpPr>
        <p:spPr>
          <a:xfrm>
            <a:off x="5822156" y="1607679"/>
            <a:ext cx="571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主要業務：</a:t>
            </a:r>
            <a:endParaRPr lang="en-US" sz="837" dirty="0"/>
          </a:p>
        </p:txBody>
      </p:sp>
      <p:sp>
        <p:nvSpPr>
          <p:cNvPr id="28" name="Text 23"/>
          <p:cNvSpPr/>
          <p:nvPr/>
        </p:nvSpPr>
        <p:spPr>
          <a:xfrm>
            <a:off x="6393656" y="1607679"/>
            <a:ext cx="11430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工業用嵌入式儲存裝置</a:t>
            </a:r>
            <a:endParaRPr lang="en-US" sz="837" dirty="0"/>
          </a:p>
        </p:txBody>
      </p:sp>
      <p:sp>
        <p:nvSpPr>
          <p:cNvPr id="29" name="Text 24"/>
          <p:cNvSpPr/>
          <p:nvPr/>
        </p:nvSpPr>
        <p:spPr>
          <a:xfrm>
            <a:off x="5822156" y="1837339"/>
            <a:ext cx="27860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AI應用帶動記憶體需求，工業用儲存裝置市場穩健成長</a:t>
            </a:r>
            <a:endParaRPr lang="en-US" sz="837" dirty="0"/>
          </a:p>
        </p:txBody>
      </p:sp>
      <p:sp>
        <p:nvSpPr>
          <p:cNvPr id="30" name="Shape 25"/>
          <p:cNvSpPr/>
          <p:nvPr/>
        </p:nvSpPr>
        <p:spPr>
          <a:xfrm>
            <a:off x="428625" y="2430270"/>
            <a:ext cx="4071938" cy="1208689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31" name="Shape 26"/>
          <p:cNvSpPr/>
          <p:nvPr/>
        </p:nvSpPr>
        <p:spPr>
          <a:xfrm>
            <a:off x="428625" y="2430270"/>
            <a:ext cx="35719" cy="1208689"/>
          </a:xfrm>
          <a:prstGeom prst="rect">
            <a:avLst/>
          </a:prstGeom>
          <a:solidFill>
            <a:srgbClr val="4F81BD"/>
          </a:solidFill>
          <a:ln/>
        </p:spPr>
      </p:sp>
      <p:pic>
        <p:nvPicPr>
          <p:cNvPr id="3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430270"/>
            <a:ext cx="1071563" cy="1071563"/>
          </a:xfrm>
          <a:prstGeom prst="rect">
            <a:avLst/>
          </a:prstGeom>
        </p:spPr>
      </p:pic>
      <p:sp>
        <p:nvSpPr>
          <p:cNvPr id="33" name="Text 27"/>
          <p:cNvSpPr/>
          <p:nvPr/>
        </p:nvSpPr>
        <p:spPr>
          <a:xfrm>
            <a:off x="1607344" y="2537427"/>
            <a:ext cx="71479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6223 旺矽 </a:t>
            </a:r>
            <a:endParaRPr lang="en-US" sz="1238" dirty="0"/>
          </a:p>
        </p:txBody>
      </p:sp>
      <p:sp>
        <p:nvSpPr>
          <p:cNvPr id="34" name="Shape 28"/>
          <p:cNvSpPr/>
          <p:nvPr/>
        </p:nvSpPr>
        <p:spPr>
          <a:xfrm>
            <a:off x="2393575" y="2569573"/>
            <a:ext cx="171450" cy="171450"/>
          </a:xfrm>
          <a:prstGeom prst="ellipse">
            <a:avLst/>
          </a:prstGeom>
          <a:solidFill>
            <a:srgbClr val="4F81BD"/>
          </a:solidFill>
          <a:ln/>
        </p:spPr>
      </p:sp>
      <p:sp>
        <p:nvSpPr>
          <p:cNvPr id="35" name="Text 29"/>
          <p:cNvSpPr/>
          <p:nvPr/>
        </p:nvSpPr>
        <p:spPr>
          <a:xfrm>
            <a:off x="2393575" y="2569573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36" name="Text 30"/>
          <p:cNvSpPr/>
          <p:nvPr/>
        </p:nvSpPr>
        <p:spPr>
          <a:xfrm>
            <a:off x="1607344" y="2810675"/>
            <a:ext cx="3429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股價：</a:t>
            </a:r>
            <a:endParaRPr lang="en-US" sz="837" dirty="0"/>
          </a:p>
        </p:txBody>
      </p:sp>
      <p:sp>
        <p:nvSpPr>
          <p:cNvPr id="37" name="Text 31"/>
          <p:cNvSpPr/>
          <p:nvPr/>
        </p:nvSpPr>
        <p:spPr>
          <a:xfrm>
            <a:off x="1950244" y="2810675"/>
            <a:ext cx="50246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1,030.0元</a:t>
            </a:r>
            <a:endParaRPr lang="en-US" sz="837" dirty="0"/>
          </a:p>
        </p:txBody>
      </p:sp>
      <p:sp>
        <p:nvSpPr>
          <p:cNvPr id="38" name="Text 32"/>
          <p:cNvSpPr/>
          <p:nvPr/>
        </p:nvSpPr>
        <p:spPr>
          <a:xfrm>
            <a:off x="1607344" y="2970684"/>
            <a:ext cx="571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投資金額：</a:t>
            </a:r>
            <a:endParaRPr lang="en-US" sz="837" dirty="0"/>
          </a:p>
        </p:txBody>
      </p:sp>
      <p:sp>
        <p:nvSpPr>
          <p:cNvPr id="39" name="Text 33"/>
          <p:cNvSpPr/>
          <p:nvPr/>
        </p:nvSpPr>
        <p:spPr>
          <a:xfrm>
            <a:off x="2178844" y="2970684"/>
            <a:ext cx="6332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2,499,810元</a:t>
            </a:r>
            <a:endParaRPr lang="en-US" sz="837" dirty="0"/>
          </a:p>
        </p:txBody>
      </p:sp>
      <p:sp>
        <p:nvSpPr>
          <p:cNvPr id="40" name="Text 34"/>
          <p:cNvSpPr/>
          <p:nvPr/>
        </p:nvSpPr>
        <p:spPr>
          <a:xfrm>
            <a:off x="1607344" y="3130693"/>
            <a:ext cx="571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主要業務：</a:t>
            </a:r>
            <a:endParaRPr lang="en-US" sz="837" dirty="0"/>
          </a:p>
        </p:txBody>
      </p:sp>
      <p:sp>
        <p:nvSpPr>
          <p:cNvPr id="41" name="Text 35"/>
          <p:cNvSpPr/>
          <p:nvPr/>
        </p:nvSpPr>
        <p:spPr>
          <a:xfrm>
            <a:off x="2178844" y="3130693"/>
            <a:ext cx="9144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半導體測試探針卡</a:t>
            </a:r>
            <a:endParaRPr lang="en-US" sz="837" dirty="0"/>
          </a:p>
        </p:txBody>
      </p:sp>
      <p:sp>
        <p:nvSpPr>
          <p:cNvPr id="42" name="Text 36"/>
          <p:cNvSpPr/>
          <p:nvPr/>
        </p:nvSpPr>
        <p:spPr>
          <a:xfrm>
            <a:off x="1607344" y="3360353"/>
            <a:ext cx="27860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半導體測試需求增加，高階探針卡技術領先</a:t>
            </a:r>
            <a:endParaRPr lang="en-US" sz="837" dirty="0"/>
          </a:p>
        </p:txBody>
      </p:sp>
      <p:sp>
        <p:nvSpPr>
          <p:cNvPr id="43" name="Shape 37"/>
          <p:cNvSpPr/>
          <p:nvPr/>
        </p:nvSpPr>
        <p:spPr>
          <a:xfrm>
            <a:off x="4643438" y="2430270"/>
            <a:ext cx="4071938" cy="1208689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44" name="Shape 38"/>
          <p:cNvSpPr/>
          <p:nvPr/>
        </p:nvSpPr>
        <p:spPr>
          <a:xfrm>
            <a:off x="4643438" y="2430270"/>
            <a:ext cx="35719" cy="1208689"/>
          </a:xfrm>
          <a:prstGeom prst="rect">
            <a:avLst/>
          </a:prstGeom>
          <a:solidFill>
            <a:srgbClr val="4F81BD"/>
          </a:solidFill>
          <a:ln/>
        </p:spPr>
      </p:sp>
      <p:pic>
        <p:nvPicPr>
          <p:cNvPr id="4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8" y="2430270"/>
            <a:ext cx="1071563" cy="1071563"/>
          </a:xfrm>
          <a:prstGeom prst="rect">
            <a:avLst/>
          </a:prstGeom>
        </p:spPr>
      </p:pic>
      <p:sp>
        <p:nvSpPr>
          <p:cNvPr id="46" name="Text 39"/>
          <p:cNvSpPr/>
          <p:nvPr/>
        </p:nvSpPr>
        <p:spPr>
          <a:xfrm>
            <a:off x="5822156" y="2537427"/>
            <a:ext cx="71479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4933 友輝 </a:t>
            </a:r>
            <a:endParaRPr lang="en-US" sz="1238" dirty="0"/>
          </a:p>
        </p:txBody>
      </p:sp>
      <p:sp>
        <p:nvSpPr>
          <p:cNvPr id="47" name="Shape 40"/>
          <p:cNvSpPr/>
          <p:nvPr/>
        </p:nvSpPr>
        <p:spPr>
          <a:xfrm>
            <a:off x="6608387" y="2569573"/>
            <a:ext cx="171450" cy="171450"/>
          </a:xfrm>
          <a:prstGeom prst="ellipse">
            <a:avLst/>
          </a:prstGeom>
          <a:solidFill>
            <a:srgbClr val="4F81BD"/>
          </a:solidFill>
          <a:ln/>
        </p:spPr>
      </p:sp>
      <p:sp>
        <p:nvSpPr>
          <p:cNvPr id="48" name="Text 41"/>
          <p:cNvSpPr/>
          <p:nvPr/>
        </p:nvSpPr>
        <p:spPr>
          <a:xfrm>
            <a:off x="6608387" y="2569573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49" name="Text 42"/>
          <p:cNvSpPr/>
          <p:nvPr/>
        </p:nvSpPr>
        <p:spPr>
          <a:xfrm>
            <a:off x="5822156" y="2810675"/>
            <a:ext cx="3429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股價：</a:t>
            </a:r>
            <a:endParaRPr lang="en-US" sz="837" dirty="0"/>
          </a:p>
        </p:txBody>
      </p:sp>
      <p:sp>
        <p:nvSpPr>
          <p:cNvPr id="50" name="Text 43"/>
          <p:cNvSpPr/>
          <p:nvPr/>
        </p:nvSpPr>
        <p:spPr>
          <a:xfrm>
            <a:off x="6165056" y="2810675"/>
            <a:ext cx="34108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63.0元</a:t>
            </a:r>
            <a:endParaRPr lang="en-US" sz="837" dirty="0"/>
          </a:p>
        </p:txBody>
      </p:sp>
      <p:sp>
        <p:nvSpPr>
          <p:cNvPr id="51" name="Text 44"/>
          <p:cNvSpPr/>
          <p:nvPr/>
        </p:nvSpPr>
        <p:spPr>
          <a:xfrm>
            <a:off x="5822156" y="2970684"/>
            <a:ext cx="571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投資金額：</a:t>
            </a:r>
            <a:endParaRPr lang="en-US" sz="837" dirty="0"/>
          </a:p>
        </p:txBody>
      </p:sp>
      <p:sp>
        <p:nvSpPr>
          <p:cNvPr id="52" name="Text 45"/>
          <p:cNvSpPr/>
          <p:nvPr/>
        </p:nvSpPr>
        <p:spPr>
          <a:xfrm>
            <a:off x="6393656" y="2970684"/>
            <a:ext cx="6332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2,499,966元</a:t>
            </a:r>
            <a:endParaRPr lang="en-US" sz="837" dirty="0"/>
          </a:p>
        </p:txBody>
      </p:sp>
      <p:sp>
        <p:nvSpPr>
          <p:cNvPr id="53" name="Text 46"/>
          <p:cNvSpPr/>
          <p:nvPr/>
        </p:nvSpPr>
        <p:spPr>
          <a:xfrm>
            <a:off x="5822156" y="3130693"/>
            <a:ext cx="571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主要業務：</a:t>
            </a:r>
            <a:endParaRPr lang="en-US" sz="837" dirty="0"/>
          </a:p>
        </p:txBody>
      </p:sp>
      <p:sp>
        <p:nvSpPr>
          <p:cNvPr id="54" name="Text 47"/>
          <p:cNvSpPr/>
          <p:nvPr/>
        </p:nvSpPr>
        <p:spPr>
          <a:xfrm>
            <a:off x="6393656" y="3130693"/>
            <a:ext cx="571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光學膜製造</a:t>
            </a:r>
            <a:endParaRPr lang="en-US" sz="837" dirty="0"/>
          </a:p>
        </p:txBody>
      </p:sp>
      <p:sp>
        <p:nvSpPr>
          <p:cNvPr id="55" name="Text 48"/>
          <p:cNvSpPr/>
          <p:nvPr/>
        </p:nvSpPr>
        <p:spPr>
          <a:xfrm>
            <a:off x="5822156" y="3360353"/>
            <a:ext cx="27860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聚焦高階光學膜，布局非LCD新事業</a:t>
            </a:r>
            <a:endParaRPr lang="en-US" sz="837" dirty="0"/>
          </a:p>
        </p:txBody>
      </p:sp>
      <p:sp>
        <p:nvSpPr>
          <p:cNvPr id="56" name="Text 49"/>
          <p:cNvSpPr/>
          <p:nvPr/>
        </p:nvSpPr>
        <p:spPr>
          <a:xfrm>
            <a:off x="428625" y="4686300"/>
            <a:ext cx="8286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83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2828953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綠能與民生產業投資標的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092994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00075" y="1060847"/>
            <a:ext cx="730393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F81B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綠能產業 </a:t>
            </a:r>
            <a:endParaRPr lang="en-US" sz="1350" dirty="0"/>
          </a:p>
        </p:txBody>
      </p:sp>
      <p:sp>
        <p:nvSpPr>
          <p:cNvPr id="6" name="Shape 2"/>
          <p:cNvSpPr/>
          <p:nvPr/>
        </p:nvSpPr>
        <p:spPr>
          <a:xfrm>
            <a:off x="428625" y="1414463"/>
            <a:ext cx="8286750" cy="1208689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7" name="Shape 3"/>
          <p:cNvSpPr/>
          <p:nvPr/>
        </p:nvSpPr>
        <p:spPr>
          <a:xfrm>
            <a:off x="428625" y="1414463"/>
            <a:ext cx="35719" cy="1208689"/>
          </a:xfrm>
          <a:prstGeom prst="rect">
            <a:avLst/>
          </a:prstGeom>
          <a:solidFill>
            <a:srgbClr val="1F497D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414463"/>
            <a:ext cx="1071563" cy="107156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607344" y="1521619"/>
            <a:ext cx="71479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6803 崑鼎 </a:t>
            </a:r>
            <a:endParaRPr lang="en-US" sz="1238" dirty="0"/>
          </a:p>
        </p:txBody>
      </p:sp>
      <p:sp>
        <p:nvSpPr>
          <p:cNvPr id="10" name="Shape 5"/>
          <p:cNvSpPr/>
          <p:nvPr/>
        </p:nvSpPr>
        <p:spPr>
          <a:xfrm>
            <a:off x="2393575" y="1553766"/>
            <a:ext cx="171450" cy="171450"/>
          </a:xfrm>
          <a:prstGeom prst="ellipse">
            <a:avLst/>
          </a:prstGeom>
          <a:solidFill>
            <a:srgbClr val="4F81BD"/>
          </a:solidFill>
          <a:ln/>
        </p:spPr>
      </p:sp>
      <p:sp>
        <p:nvSpPr>
          <p:cNvPr id="11" name="Text 6"/>
          <p:cNvSpPr/>
          <p:nvPr/>
        </p:nvSpPr>
        <p:spPr>
          <a:xfrm>
            <a:off x="2393575" y="1553766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12" name="Text 7"/>
          <p:cNvSpPr/>
          <p:nvPr/>
        </p:nvSpPr>
        <p:spPr>
          <a:xfrm>
            <a:off x="1607344" y="1794867"/>
            <a:ext cx="3429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股價：</a:t>
            </a:r>
            <a:endParaRPr lang="en-US" sz="837" dirty="0"/>
          </a:p>
        </p:txBody>
      </p:sp>
      <p:sp>
        <p:nvSpPr>
          <p:cNvPr id="13" name="Text 8"/>
          <p:cNvSpPr/>
          <p:nvPr/>
        </p:nvSpPr>
        <p:spPr>
          <a:xfrm>
            <a:off x="1950244" y="1794867"/>
            <a:ext cx="40646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295.0元</a:t>
            </a:r>
            <a:endParaRPr lang="en-US" sz="837" dirty="0"/>
          </a:p>
        </p:txBody>
      </p:sp>
      <p:sp>
        <p:nvSpPr>
          <p:cNvPr id="14" name="Text 9"/>
          <p:cNvSpPr/>
          <p:nvPr/>
        </p:nvSpPr>
        <p:spPr>
          <a:xfrm>
            <a:off x="1607344" y="1954876"/>
            <a:ext cx="571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投資金額：</a:t>
            </a:r>
            <a:endParaRPr lang="en-US" sz="837" dirty="0"/>
          </a:p>
        </p:txBody>
      </p:sp>
      <p:sp>
        <p:nvSpPr>
          <p:cNvPr id="15" name="Text 10"/>
          <p:cNvSpPr/>
          <p:nvPr/>
        </p:nvSpPr>
        <p:spPr>
          <a:xfrm>
            <a:off x="2178844" y="1954876"/>
            <a:ext cx="6332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2,999,855元</a:t>
            </a:r>
            <a:endParaRPr lang="en-US" sz="837" dirty="0"/>
          </a:p>
        </p:txBody>
      </p:sp>
      <p:sp>
        <p:nvSpPr>
          <p:cNvPr id="16" name="Text 11"/>
          <p:cNvSpPr/>
          <p:nvPr/>
        </p:nvSpPr>
        <p:spPr>
          <a:xfrm>
            <a:off x="1607344" y="2114885"/>
            <a:ext cx="571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主要業務：</a:t>
            </a:r>
            <a:endParaRPr lang="en-US" sz="837" dirty="0"/>
          </a:p>
        </p:txBody>
      </p:sp>
      <p:sp>
        <p:nvSpPr>
          <p:cNvPr id="17" name="Text 12"/>
          <p:cNvSpPr/>
          <p:nvPr/>
        </p:nvSpPr>
        <p:spPr>
          <a:xfrm>
            <a:off x="2178844" y="2114885"/>
            <a:ext cx="18288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廢棄物處理、再生能源發電、水處理</a:t>
            </a:r>
            <a:endParaRPr lang="en-US" sz="837" dirty="0"/>
          </a:p>
        </p:txBody>
      </p:sp>
      <p:sp>
        <p:nvSpPr>
          <p:cNvPr id="18" name="Text 13"/>
          <p:cNvSpPr/>
          <p:nvPr/>
        </p:nvSpPr>
        <p:spPr>
          <a:xfrm>
            <a:off x="1607344" y="2344545"/>
            <a:ext cx="70008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受益於政府綠能政策、環保意識提升，廢棄物處理與再生能源業務穩健成長</a:t>
            </a:r>
            <a:endParaRPr lang="en-US" sz="837" dirty="0"/>
          </a:p>
        </p:txBody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880327"/>
            <a:ext cx="192881" cy="171450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621506" y="2848180"/>
            <a:ext cx="730393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F81B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民生產業 </a:t>
            </a:r>
            <a:endParaRPr lang="en-US" sz="1350" dirty="0"/>
          </a:p>
        </p:txBody>
      </p:sp>
      <p:sp>
        <p:nvSpPr>
          <p:cNvPr id="21" name="Shape 15"/>
          <p:cNvSpPr/>
          <p:nvPr/>
        </p:nvSpPr>
        <p:spPr>
          <a:xfrm>
            <a:off x="428625" y="3201795"/>
            <a:ext cx="4071938" cy="1208689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22" name="Shape 16"/>
          <p:cNvSpPr/>
          <p:nvPr/>
        </p:nvSpPr>
        <p:spPr>
          <a:xfrm>
            <a:off x="428625" y="3201795"/>
            <a:ext cx="35719" cy="1208689"/>
          </a:xfrm>
          <a:prstGeom prst="rect">
            <a:avLst/>
          </a:prstGeom>
          <a:solidFill>
            <a:srgbClr val="C0504D"/>
          </a:solidFill>
          <a:ln/>
        </p:spPr>
      </p:sp>
      <p:pic>
        <p:nvPicPr>
          <p:cNvPr id="2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3201795"/>
            <a:ext cx="1071563" cy="1071563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1607344" y="3308952"/>
            <a:ext cx="871956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4205 中華食 </a:t>
            </a:r>
            <a:endParaRPr lang="en-US" sz="1238" dirty="0"/>
          </a:p>
        </p:txBody>
      </p:sp>
      <p:sp>
        <p:nvSpPr>
          <p:cNvPr id="25" name="Shape 18"/>
          <p:cNvSpPr/>
          <p:nvPr/>
        </p:nvSpPr>
        <p:spPr>
          <a:xfrm>
            <a:off x="2550737" y="3341098"/>
            <a:ext cx="171450" cy="171450"/>
          </a:xfrm>
          <a:prstGeom prst="ellipse">
            <a:avLst/>
          </a:prstGeom>
          <a:solidFill>
            <a:srgbClr val="4F81BD"/>
          </a:solidFill>
          <a:ln/>
        </p:spPr>
      </p:sp>
      <p:sp>
        <p:nvSpPr>
          <p:cNvPr id="26" name="Text 19"/>
          <p:cNvSpPr/>
          <p:nvPr/>
        </p:nvSpPr>
        <p:spPr>
          <a:xfrm>
            <a:off x="2550737" y="3341098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32" dirty="0"/>
          </a:p>
        </p:txBody>
      </p:sp>
      <p:sp>
        <p:nvSpPr>
          <p:cNvPr id="27" name="Text 20"/>
          <p:cNvSpPr/>
          <p:nvPr/>
        </p:nvSpPr>
        <p:spPr>
          <a:xfrm>
            <a:off x="1607344" y="3582200"/>
            <a:ext cx="3429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股價：</a:t>
            </a:r>
            <a:endParaRPr lang="en-US" sz="837" dirty="0"/>
          </a:p>
        </p:txBody>
      </p:sp>
      <p:sp>
        <p:nvSpPr>
          <p:cNvPr id="28" name="Text 21"/>
          <p:cNvSpPr/>
          <p:nvPr/>
        </p:nvSpPr>
        <p:spPr>
          <a:xfrm>
            <a:off x="1950244" y="3582200"/>
            <a:ext cx="34108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89.8元</a:t>
            </a:r>
            <a:endParaRPr lang="en-US" sz="837" dirty="0"/>
          </a:p>
        </p:txBody>
      </p:sp>
      <p:sp>
        <p:nvSpPr>
          <p:cNvPr id="29" name="Text 22"/>
          <p:cNvSpPr/>
          <p:nvPr/>
        </p:nvSpPr>
        <p:spPr>
          <a:xfrm>
            <a:off x="1607344" y="3742209"/>
            <a:ext cx="571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投資金額：</a:t>
            </a:r>
            <a:endParaRPr lang="en-US" sz="837" dirty="0"/>
          </a:p>
        </p:txBody>
      </p:sp>
      <p:sp>
        <p:nvSpPr>
          <p:cNvPr id="30" name="Text 23"/>
          <p:cNvSpPr/>
          <p:nvPr/>
        </p:nvSpPr>
        <p:spPr>
          <a:xfrm>
            <a:off x="2178844" y="3742209"/>
            <a:ext cx="63322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1,999,936元</a:t>
            </a:r>
            <a:endParaRPr lang="en-US" sz="837" dirty="0"/>
          </a:p>
        </p:txBody>
      </p:sp>
      <p:sp>
        <p:nvSpPr>
          <p:cNvPr id="31" name="Text 24"/>
          <p:cNvSpPr/>
          <p:nvPr/>
        </p:nvSpPr>
        <p:spPr>
          <a:xfrm>
            <a:off x="1607344" y="3902218"/>
            <a:ext cx="571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主要業務：</a:t>
            </a:r>
            <a:endParaRPr lang="en-US" sz="837" dirty="0"/>
          </a:p>
        </p:txBody>
      </p:sp>
      <p:sp>
        <p:nvSpPr>
          <p:cNvPr id="32" name="Text 25"/>
          <p:cNvSpPr/>
          <p:nvPr/>
        </p:nvSpPr>
        <p:spPr>
          <a:xfrm>
            <a:off x="2178844" y="3902218"/>
            <a:ext cx="8001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食品製造與銷售</a:t>
            </a:r>
            <a:endParaRPr lang="en-US" sz="837" dirty="0"/>
          </a:p>
        </p:txBody>
      </p:sp>
      <p:sp>
        <p:nvSpPr>
          <p:cNvPr id="33" name="Text 26"/>
          <p:cNvSpPr/>
          <p:nvPr/>
        </p:nvSpPr>
        <p:spPr>
          <a:xfrm>
            <a:off x="1607344" y="4131878"/>
            <a:ext cx="27860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產品涵蓋麵條、水餃等，受益於民生消費剛性需求</a:t>
            </a:r>
            <a:endParaRPr lang="en-US" sz="837" dirty="0"/>
          </a:p>
        </p:txBody>
      </p:sp>
      <p:sp>
        <p:nvSpPr>
          <p:cNvPr id="34" name="Shape 27"/>
          <p:cNvSpPr/>
          <p:nvPr/>
        </p:nvSpPr>
        <p:spPr>
          <a:xfrm>
            <a:off x="4643438" y="3201795"/>
            <a:ext cx="4071938" cy="1208689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35" name="Shape 28"/>
          <p:cNvSpPr/>
          <p:nvPr/>
        </p:nvSpPr>
        <p:spPr>
          <a:xfrm>
            <a:off x="4643438" y="3201795"/>
            <a:ext cx="35719" cy="1208689"/>
          </a:xfrm>
          <a:prstGeom prst="rect">
            <a:avLst/>
          </a:prstGeom>
          <a:solidFill>
            <a:srgbClr val="C0504D"/>
          </a:solidFill>
          <a:ln/>
        </p:spPr>
      </p:sp>
      <p:pic>
        <p:nvPicPr>
          <p:cNvPr id="3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3438" y="3201795"/>
            <a:ext cx="1071563" cy="1071563"/>
          </a:xfrm>
          <a:prstGeom prst="rect">
            <a:avLst/>
          </a:prstGeom>
        </p:spPr>
      </p:pic>
      <p:sp>
        <p:nvSpPr>
          <p:cNvPr id="37" name="Text 29"/>
          <p:cNvSpPr/>
          <p:nvPr/>
        </p:nvSpPr>
        <p:spPr>
          <a:xfrm>
            <a:off x="5822156" y="3308952"/>
            <a:ext cx="71479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1264 德麥 </a:t>
            </a:r>
            <a:endParaRPr lang="en-US" sz="1238" dirty="0"/>
          </a:p>
        </p:txBody>
      </p:sp>
      <p:sp>
        <p:nvSpPr>
          <p:cNvPr id="38" name="Shape 30"/>
          <p:cNvSpPr/>
          <p:nvPr/>
        </p:nvSpPr>
        <p:spPr>
          <a:xfrm>
            <a:off x="6608387" y="3341098"/>
            <a:ext cx="171450" cy="171450"/>
          </a:xfrm>
          <a:prstGeom prst="ellipse">
            <a:avLst/>
          </a:prstGeom>
          <a:solidFill>
            <a:srgbClr val="4F81BD"/>
          </a:solidFill>
          <a:ln/>
        </p:spPr>
      </p:sp>
      <p:sp>
        <p:nvSpPr>
          <p:cNvPr id="39" name="Text 31"/>
          <p:cNvSpPr/>
          <p:nvPr/>
        </p:nvSpPr>
        <p:spPr>
          <a:xfrm>
            <a:off x="6608387" y="3341098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32" dirty="0"/>
          </a:p>
        </p:txBody>
      </p:sp>
      <p:sp>
        <p:nvSpPr>
          <p:cNvPr id="40" name="Text 32"/>
          <p:cNvSpPr/>
          <p:nvPr/>
        </p:nvSpPr>
        <p:spPr>
          <a:xfrm>
            <a:off x="5822156" y="3582200"/>
            <a:ext cx="3429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股價：</a:t>
            </a:r>
            <a:endParaRPr lang="en-US" sz="837" dirty="0"/>
          </a:p>
        </p:txBody>
      </p:sp>
      <p:sp>
        <p:nvSpPr>
          <p:cNvPr id="41" name="Text 33"/>
          <p:cNvSpPr/>
          <p:nvPr/>
        </p:nvSpPr>
        <p:spPr>
          <a:xfrm>
            <a:off x="6165056" y="3582200"/>
            <a:ext cx="40646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345.0元</a:t>
            </a:r>
            <a:endParaRPr lang="en-US" sz="837" dirty="0"/>
          </a:p>
        </p:txBody>
      </p:sp>
      <p:sp>
        <p:nvSpPr>
          <p:cNvPr id="42" name="Text 34"/>
          <p:cNvSpPr/>
          <p:nvPr/>
        </p:nvSpPr>
        <p:spPr>
          <a:xfrm>
            <a:off x="5822156" y="3742209"/>
            <a:ext cx="571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投資金額：</a:t>
            </a:r>
            <a:endParaRPr lang="en-US" sz="837" dirty="0"/>
          </a:p>
        </p:txBody>
      </p:sp>
      <p:sp>
        <p:nvSpPr>
          <p:cNvPr id="43" name="Text 35"/>
          <p:cNvSpPr/>
          <p:nvPr/>
        </p:nvSpPr>
        <p:spPr>
          <a:xfrm>
            <a:off x="6393656" y="3742209"/>
            <a:ext cx="53723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999,810元</a:t>
            </a:r>
            <a:endParaRPr lang="en-US" sz="837" dirty="0"/>
          </a:p>
        </p:txBody>
      </p:sp>
      <p:sp>
        <p:nvSpPr>
          <p:cNvPr id="44" name="Text 36"/>
          <p:cNvSpPr/>
          <p:nvPr/>
        </p:nvSpPr>
        <p:spPr>
          <a:xfrm>
            <a:off x="5822156" y="3902218"/>
            <a:ext cx="5715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主要業務：</a:t>
            </a:r>
            <a:endParaRPr lang="en-US" sz="837" dirty="0"/>
          </a:p>
        </p:txBody>
      </p:sp>
      <p:sp>
        <p:nvSpPr>
          <p:cNvPr id="45" name="Text 37"/>
          <p:cNvSpPr/>
          <p:nvPr/>
        </p:nvSpPr>
        <p:spPr>
          <a:xfrm>
            <a:off x="6393656" y="3902218"/>
            <a:ext cx="68580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烘焙原料批發</a:t>
            </a:r>
            <a:endParaRPr lang="en-US" sz="837" dirty="0"/>
          </a:p>
        </p:txBody>
      </p:sp>
      <p:sp>
        <p:nvSpPr>
          <p:cNvPr id="46" name="Text 38"/>
          <p:cNvSpPr/>
          <p:nvPr/>
        </p:nvSpPr>
        <p:spPr>
          <a:xfrm>
            <a:off x="5822156" y="4131878"/>
            <a:ext cx="278606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C0504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台灣烘焙原料霸主，代理多家國際知名品牌</a:t>
            </a:r>
            <a:endParaRPr lang="en-US" sz="837" dirty="0"/>
          </a:p>
        </p:txBody>
      </p:sp>
      <p:sp>
        <p:nvSpPr>
          <p:cNvPr id="47" name="Text 39"/>
          <p:cNvSpPr/>
          <p:nvPr/>
        </p:nvSpPr>
        <p:spPr>
          <a:xfrm>
            <a:off x="428625" y="4686300"/>
            <a:ext cx="8286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</a:t>
            </a:r>
            <a:endParaRPr lang="en-US" sz="83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1800253" cy="478631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風險分析與管理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907256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F81B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潛在風險</a:t>
            </a:r>
            <a:endParaRPr lang="en-US" sz="13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321594"/>
            <a:ext cx="142875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42938" y="1271588"/>
            <a:ext cx="37861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市場風險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642938" y="1521619"/>
            <a:ext cx="3786188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全球經濟下行風險、美國關稅政策變化、地緣政治緊張等因素可能導致市場波動加劇</a:t>
            </a:r>
            <a:endParaRPr lang="en-US" sz="837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998799"/>
            <a:ext cx="160734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60797" y="1948793"/>
            <a:ext cx="376832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產業風險</a:t>
            </a:r>
            <a:endParaRPr lang="en-US" sz="1046" dirty="0"/>
          </a:p>
        </p:txBody>
      </p:sp>
      <p:sp>
        <p:nvSpPr>
          <p:cNvPr id="10" name="Text 5"/>
          <p:cNvSpPr/>
          <p:nvPr/>
        </p:nvSpPr>
        <p:spPr>
          <a:xfrm>
            <a:off x="660797" y="2198824"/>
            <a:ext cx="3768328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科技產業技術迭代快速、綠能產業政策依賴性高、民生產業原物料價格波動</a:t>
            </a:r>
            <a:endParaRPr lang="en-US" sz="837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2676004"/>
            <a:ext cx="107156" cy="14287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07219" y="2625998"/>
            <a:ext cx="382190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公司風險</a:t>
            </a:r>
            <a:endParaRPr lang="en-US" sz="1046" dirty="0"/>
          </a:p>
        </p:txBody>
      </p:sp>
      <p:sp>
        <p:nvSpPr>
          <p:cNvPr id="13" name="Text 7"/>
          <p:cNvSpPr/>
          <p:nvPr/>
        </p:nvSpPr>
        <p:spPr>
          <a:xfrm>
            <a:off x="607219" y="2876029"/>
            <a:ext cx="3821906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個股財務狀況變化、經營策略調整、競爭力下降等因素可能影響投資績效</a:t>
            </a:r>
            <a:endParaRPr lang="en-US" sz="837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3193200"/>
            <a:ext cx="89297" cy="14287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589359" y="3143194"/>
            <a:ext cx="383976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流動性風險</a:t>
            </a:r>
            <a:endParaRPr lang="en-US" sz="1046" dirty="0"/>
          </a:p>
        </p:txBody>
      </p:sp>
      <p:sp>
        <p:nvSpPr>
          <p:cNvPr id="16" name="Text 9"/>
          <p:cNvSpPr/>
          <p:nvPr/>
        </p:nvSpPr>
        <p:spPr>
          <a:xfrm>
            <a:off x="589359" y="3393225"/>
            <a:ext cx="3839766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興櫃與上櫃股票交易量較小，可能面臨流動性不足的問題</a:t>
            </a:r>
            <a:endParaRPr lang="en-US" sz="837" dirty="0"/>
          </a:p>
        </p:txBody>
      </p:sp>
      <p:sp>
        <p:nvSpPr>
          <p:cNvPr id="17" name="Text 10"/>
          <p:cNvSpPr/>
          <p:nvPr/>
        </p:nvSpPr>
        <p:spPr>
          <a:xfrm>
            <a:off x="4714875" y="907256"/>
            <a:ext cx="4000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F81B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風險管理策略</a:t>
            </a:r>
            <a:endParaRPr lang="en-US" sz="1350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75" y="1321594"/>
            <a:ext cx="178594" cy="142875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964906" y="1271588"/>
            <a:ext cx="375046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產業分散</a:t>
            </a:r>
            <a:endParaRPr lang="en-US" sz="1046" dirty="0"/>
          </a:p>
        </p:txBody>
      </p:sp>
      <p:sp>
        <p:nvSpPr>
          <p:cNvPr id="20" name="Text 12"/>
          <p:cNvSpPr/>
          <p:nvPr/>
        </p:nvSpPr>
        <p:spPr>
          <a:xfrm>
            <a:off x="4964906" y="1521619"/>
            <a:ext cx="3750469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投資組合涵蓋科技、綠能、民生三大產業，降低單一產業風險</a:t>
            </a:r>
            <a:endParaRPr lang="en-US" sz="837" dirty="0"/>
          </a:p>
        </p:txBody>
      </p:sp>
      <p:pic>
        <p:nvPicPr>
          <p:cNvPr id="2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875" y="1838790"/>
            <a:ext cx="142875" cy="142875"/>
          </a:xfrm>
          <a:prstGeom prst="rect">
            <a:avLst/>
          </a:prstGeom>
        </p:spPr>
      </p:pic>
      <p:sp>
        <p:nvSpPr>
          <p:cNvPr id="22" name="Text 13"/>
          <p:cNvSpPr/>
          <p:nvPr/>
        </p:nvSpPr>
        <p:spPr>
          <a:xfrm>
            <a:off x="4929188" y="1788784"/>
            <a:ext cx="37861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定期檢視</a:t>
            </a:r>
            <a:endParaRPr lang="en-US" sz="1046" dirty="0"/>
          </a:p>
        </p:txBody>
      </p:sp>
      <p:sp>
        <p:nvSpPr>
          <p:cNvPr id="23" name="Text 14"/>
          <p:cNvSpPr/>
          <p:nvPr/>
        </p:nvSpPr>
        <p:spPr>
          <a:xfrm>
            <a:off x="4929188" y="2038815"/>
            <a:ext cx="3786188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每季檢視投資標的財報表現，評估是否符合預期</a:t>
            </a:r>
            <a:endParaRPr lang="en-US" sz="837" dirty="0"/>
          </a:p>
        </p:txBody>
      </p:sp>
      <p:pic>
        <p:nvPicPr>
          <p:cNvPr id="2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4875" y="2355986"/>
            <a:ext cx="142875" cy="142875"/>
          </a:xfrm>
          <a:prstGeom prst="rect">
            <a:avLst/>
          </a:prstGeom>
        </p:spPr>
      </p:pic>
      <p:sp>
        <p:nvSpPr>
          <p:cNvPr id="25" name="Text 15"/>
          <p:cNvSpPr/>
          <p:nvPr/>
        </p:nvSpPr>
        <p:spPr>
          <a:xfrm>
            <a:off x="4929188" y="2305980"/>
            <a:ext cx="37861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止損策略</a:t>
            </a:r>
            <a:endParaRPr lang="en-US" sz="1046" dirty="0"/>
          </a:p>
        </p:txBody>
      </p:sp>
      <p:sp>
        <p:nvSpPr>
          <p:cNvPr id="26" name="Text 16"/>
          <p:cNvSpPr/>
          <p:nvPr/>
        </p:nvSpPr>
        <p:spPr>
          <a:xfrm>
            <a:off x="4929188" y="2556011"/>
            <a:ext cx="3786188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設定15%止損點，控制單一標的最大損失</a:t>
            </a:r>
            <a:endParaRPr lang="en-US" sz="837" dirty="0"/>
          </a:p>
        </p:txBody>
      </p:sp>
      <p:pic>
        <p:nvPicPr>
          <p:cNvPr id="27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4875" y="2873183"/>
            <a:ext cx="142875" cy="142875"/>
          </a:xfrm>
          <a:prstGeom prst="rect">
            <a:avLst/>
          </a:prstGeom>
        </p:spPr>
      </p:pic>
      <p:sp>
        <p:nvSpPr>
          <p:cNvPr id="28" name="Text 17"/>
          <p:cNvSpPr/>
          <p:nvPr/>
        </p:nvSpPr>
        <p:spPr>
          <a:xfrm>
            <a:off x="4929188" y="2823177"/>
            <a:ext cx="378618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F49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動態調整</a:t>
            </a:r>
            <a:endParaRPr lang="en-US" sz="1046" dirty="0"/>
          </a:p>
        </p:txBody>
      </p:sp>
      <p:sp>
        <p:nvSpPr>
          <p:cNvPr id="29" name="Text 18"/>
          <p:cNvSpPr/>
          <p:nvPr/>
        </p:nvSpPr>
        <p:spPr>
          <a:xfrm>
            <a:off x="4929188" y="3073208"/>
            <a:ext cx="3786188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根據市場環境變化及產業趨勢，適時調整投資組合配置</a:t>
            </a:r>
            <a:endParaRPr lang="en-US" sz="837" dirty="0"/>
          </a:p>
        </p:txBody>
      </p:sp>
      <p:sp>
        <p:nvSpPr>
          <p:cNvPr id="30" name="Text 19"/>
          <p:cNvSpPr/>
          <p:nvPr/>
        </p:nvSpPr>
        <p:spPr>
          <a:xfrm>
            <a:off x="428625" y="4686300"/>
            <a:ext cx="8286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837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2025-08-02T07:26:57Z</dcterms:created>
  <dcterms:modified xsi:type="dcterms:W3CDTF">2025-08-02T07:26:57Z</dcterms:modified>
</cp:coreProperties>
</file>