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  <Override PartName="/ppt/charts/colors5.xml" ContentType="application/vnd.ms-office.chartcolorstyle+xml"/>
  <Override PartName="/ppt/charts/style5.xml" ContentType="application/vnd.ms-office.chartstyle+xml"/>
  <Override PartName="/ppt/charts/colors6.xml" ContentType="application/vnd.ms-office.chartcolorstyle+xml"/>
  <Override PartName="/ppt/charts/style6.xml" ContentType="application/vnd.ms-office.chartstyle+xml"/>
  <Override PartName="/ppt/charts/colors7.xml" ContentType="application/vnd.ms-office.chartcolorstyle+xml"/>
  <Override PartName="/ppt/charts/style7.xml" ContentType="application/vnd.ms-office.chartstyle+xml"/>
  <Override PartName="/ppt/charts/colors8.xml" ContentType="application/vnd.ms-office.chartcolorstyle+xml"/>
  <Override PartName="/ppt/charts/style8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dJ7GPG39+sIuBD6XtJfm5jjWp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8EB9BF3-0376-471F-BE78-1820E54EDFB7}">
  <a:tblStyle styleId="{08EB9BF3-0376-471F-BE78-1820E54EDFB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4" d="100"/>
          <a:sy n="114" d="100"/>
        </p:scale>
        <p:origin x="-438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28" Type="http://customschemas.google.com/relationships/presentationmetadata" Target="meta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D9D-4AED-A799-BE16545257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D9D-4AED-A799-BE165452575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D9D-4AED-A799-BE165452575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D9D-4AED-A799-BE1654525756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C1D-423C-A917-798184983E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C1D-423C-A917-798184983E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C1D-423C-A917-798184983ED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C1D-423C-A917-798184983ED9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249-4DA6-B2DB-E8DC8BDA6D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249-4DA6-B2DB-E8DC8BDA6D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249-4DA6-B2DB-E8DC8BDA6D6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249-4DA6-B2DB-E8DC8BDA6D69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0F8-4D97-972A-3E16CAABB3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0F8-4D97-972A-3E16CAABB3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0F8-4D97-972A-3E16CAABB3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50F8-4D97-972A-3E16CAABB3FA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6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960768"/>
        <c:axId val="121054912"/>
      </c:barChart>
      <c:catAx>
        <c:axId val="60960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1054912"/>
        <c:crosses val="autoZero"/>
        <c:auto val="1"/>
        <c:lblAlgn val="ctr"/>
        <c:lblOffset val="100"/>
        <c:noMultiLvlLbl val="0"/>
      </c:catAx>
      <c:valAx>
        <c:axId val="12105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0960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rgbClr val="80BC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963328"/>
        <c:axId val="121056640"/>
      </c:barChart>
      <c:catAx>
        <c:axId val="60963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1056640"/>
        <c:crosses val="autoZero"/>
        <c:auto val="1"/>
        <c:lblAlgn val="ctr"/>
        <c:lblOffset val="100"/>
        <c:noMultiLvlLbl val="0"/>
      </c:catAx>
      <c:valAx>
        <c:axId val="121056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0963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1006848"/>
        <c:axId val="121058368"/>
      </c:barChart>
      <c:catAx>
        <c:axId val="61006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1058368"/>
        <c:crosses val="autoZero"/>
        <c:auto val="1"/>
        <c:lblAlgn val="ctr"/>
        <c:lblOffset val="100"/>
        <c:noMultiLvlLbl val="0"/>
      </c:catAx>
      <c:valAx>
        <c:axId val="12105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00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E9A-4C9E-B5E5-536D6313177E}"/>
              </c:ext>
            </c:extLst>
          </c:dPt>
          <c:dPt>
            <c:idx val="1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FE9A-4C9E-B5E5-536D6313177E}"/>
              </c:ext>
            </c:extLst>
          </c:dPt>
          <c:dPt>
            <c:idx val="2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FE9A-4C9E-B5E5-536D6313177E}"/>
              </c:ext>
            </c:extLst>
          </c:dPt>
          <c:dPt>
            <c:idx val="3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E9A-4C9E-B5E5-536D6313177E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1882240"/>
        <c:axId val="121060096"/>
      </c:barChart>
      <c:catAx>
        <c:axId val="151882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1060096"/>
        <c:crosses val="autoZero"/>
        <c:auto val="1"/>
        <c:lblAlgn val="ctr"/>
        <c:lblOffset val="100"/>
        <c:noMultiLvlLbl val="0"/>
      </c:catAx>
      <c:valAx>
        <c:axId val="12106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188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60431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57795b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57795b48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1057795b48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8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8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">
  <p:cSld name="Титул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ubTitle" idx="1"/>
          </p:nvPr>
        </p:nvSpPr>
        <p:spPr>
          <a:xfrm>
            <a:off x="620489" y="5596154"/>
            <a:ext cx="5921628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7" name="Google Shape;17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12191999" cy="419946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2"/>
          <p:cNvSpPr txBox="1">
            <a:spLocks noGrp="1"/>
          </p:cNvSpPr>
          <p:nvPr>
            <p:ph type="body" idx="2"/>
          </p:nvPr>
        </p:nvSpPr>
        <p:spPr>
          <a:xfrm>
            <a:off x="620489" y="6088616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9" name="Google Shape;1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936" y="431463"/>
            <a:ext cx="1759226" cy="3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руговая диаграмма (зеленый)">
  <p:cSld name="Круговая диаграмма (зеленый)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2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6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62" name="Google Shape;162;p36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3" name="Google Shape;163;p36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4" name="Google Shape;164;p3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руговая диаграмма (синий)">
  <p:cSld name="Круговая диаграмма (синий)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7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2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7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68" name="Google Shape;168;p37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9" name="Google Shape;169;p37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0" name="Google Shape;170;p3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истограмма (зеленый)">
  <p:cSld name="Гистограмма (зеленый)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8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74" name="Google Shape;174;p38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5" name="Google Shape;175;p38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6" name="Google Shape;176;p3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истограмма (синий)">
  <p:cSld name="Гистограмма (синий)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9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9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80" name="Google Shape;180;p39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1" name="Google Shape;181;p39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2" name="Google Shape;182;p3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 (зеленый)">
  <p:cSld name="Таблица (зеленый)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85" name="Google Shape;185;p40"/>
          <p:cNvGraphicFramePr/>
          <p:nvPr/>
        </p:nvGraphicFramePr>
        <p:xfrm>
          <a:off x="620489" y="160518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{08EB9BF3-0376-471F-BE78-1820E54EDFB7}</a:tableStyleId>
              </a:tblPr>
              <a:tblGrid>
                <a:gridCol w="2190200"/>
                <a:gridCol w="2190200"/>
                <a:gridCol w="2190200"/>
                <a:gridCol w="2190200"/>
                <a:gridCol w="2190200"/>
              </a:tblGrid>
              <a:tr h="65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7200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86" name="Google Shape;186;p4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 (синий)">
  <p:cSld name="Таблица (синий)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89" name="Google Shape;189;p41"/>
          <p:cNvGraphicFramePr/>
          <p:nvPr/>
        </p:nvGraphicFramePr>
        <p:xfrm>
          <a:off x="620489" y="160518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{08EB9BF3-0376-471F-BE78-1820E54EDFB7}</a:tableStyleId>
              </a:tblPr>
              <a:tblGrid>
                <a:gridCol w="2190200"/>
                <a:gridCol w="2190200"/>
                <a:gridCol w="2190200"/>
                <a:gridCol w="2190200"/>
                <a:gridCol w="2190200"/>
              </a:tblGrid>
              <a:tr h="65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7200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4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хема (зеленый)">
  <p:cSld name="Схема (зеленый)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2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хема (синий)">
  <p:cSld name="Схема (синий)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 (синий)">
  <p:cSld name="Заголовок раздела (синий)">
    <p:bg>
      <p:bgPr>
        <a:solidFill>
          <a:srgbClr val="0071CE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>
            <a:spLocks noGrp="1"/>
          </p:cNvSpPr>
          <p:nvPr>
            <p:ph type="title"/>
          </p:nvPr>
        </p:nvSpPr>
        <p:spPr>
          <a:xfrm>
            <a:off x="831850" y="2834640"/>
            <a:ext cx="1051560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+картинка (синий)">
  <p:cSld name="текст+картинка (синий)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subTitle" idx="1"/>
          </p:nvPr>
        </p:nvSpPr>
        <p:spPr>
          <a:xfrm>
            <a:off x="620489" y="1948079"/>
            <a:ext cx="5703917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24"/>
          <p:cNvSpPr>
            <a:spLocks noGrp="1"/>
          </p:cNvSpPr>
          <p:nvPr>
            <p:ph type="pic" idx="2"/>
          </p:nvPr>
        </p:nvSpPr>
        <p:spPr>
          <a:xfrm>
            <a:off x="6734629" y="1948079"/>
            <a:ext cx="4619172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body" idx="3"/>
          </p:nvPr>
        </p:nvSpPr>
        <p:spPr>
          <a:xfrm>
            <a:off x="620488" y="3308782"/>
            <a:ext cx="5703917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+картинка (зеленый) 2">
  <p:cSld name="Текст+картинка (зеленый) 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>
            <a:spLocks noGrp="1"/>
          </p:cNvSpPr>
          <p:nvPr>
            <p:ph type="pic" idx="2"/>
          </p:nvPr>
        </p:nvSpPr>
        <p:spPr>
          <a:xfrm>
            <a:off x="6734630" y="0"/>
            <a:ext cx="545737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25"/>
          <p:cNvSpPr/>
          <p:nvPr/>
        </p:nvSpPr>
        <p:spPr>
          <a:xfrm>
            <a:off x="-1" y="1719131"/>
            <a:ext cx="7743825" cy="1262193"/>
          </a:xfrm>
          <a:custGeom>
            <a:avLst/>
            <a:gdLst/>
            <a:ahLst/>
            <a:cxnLst/>
            <a:rect l="l" t="t" r="r" b="b"/>
            <a:pathLst>
              <a:path w="13111480" h="2016125" extrusionOk="0">
                <a:moveTo>
                  <a:pt x="0" y="2015697"/>
                </a:moveTo>
                <a:lnTo>
                  <a:pt x="13111422" y="2015697"/>
                </a:lnTo>
                <a:lnTo>
                  <a:pt x="13111422" y="0"/>
                </a:lnTo>
                <a:lnTo>
                  <a:pt x="0" y="0"/>
                </a:lnTo>
                <a:lnTo>
                  <a:pt x="0" y="2015697"/>
                </a:lnTo>
                <a:close/>
              </a:path>
            </a:pathLst>
          </a:custGeom>
          <a:solidFill>
            <a:srgbClr val="80BC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5"/>
          <p:cNvSpPr/>
          <p:nvPr/>
        </p:nvSpPr>
        <p:spPr>
          <a:xfrm>
            <a:off x="-1" y="1719131"/>
            <a:ext cx="7743825" cy="1262193"/>
          </a:xfrm>
          <a:custGeom>
            <a:avLst/>
            <a:gdLst/>
            <a:ahLst/>
            <a:cxnLst/>
            <a:rect l="l" t="t" r="r" b="b"/>
            <a:pathLst>
              <a:path w="13111480" h="2016125" extrusionOk="0">
                <a:moveTo>
                  <a:pt x="0" y="2015697"/>
                </a:moveTo>
                <a:lnTo>
                  <a:pt x="13111422" y="2015697"/>
                </a:lnTo>
                <a:lnTo>
                  <a:pt x="13111422" y="0"/>
                </a:lnTo>
                <a:lnTo>
                  <a:pt x="0" y="0"/>
                </a:lnTo>
                <a:lnTo>
                  <a:pt x="0" y="2015697"/>
                </a:lnTo>
                <a:close/>
              </a:path>
            </a:pathLst>
          </a:custGeom>
          <a:solidFill>
            <a:srgbClr val="80BC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5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5703916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subTitle" idx="1"/>
          </p:nvPr>
        </p:nvSpPr>
        <p:spPr>
          <a:xfrm>
            <a:off x="620489" y="1948079"/>
            <a:ext cx="6724651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body" idx="3"/>
          </p:nvPr>
        </p:nvSpPr>
        <p:spPr>
          <a:xfrm>
            <a:off x="620489" y="4700455"/>
            <a:ext cx="5703916" cy="1230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4"/>
          </p:nvPr>
        </p:nvSpPr>
        <p:spPr>
          <a:xfrm>
            <a:off x="620490" y="330517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+картинка (синий) 2">
  <p:cSld name="Текст+картинка (синий)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>
            <a:spLocks noGrp="1"/>
          </p:cNvSpPr>
          <p:nvPr>
            <p:ph type="pic" idx="2"/>
          </p:nvPr>
        </p:nvSpPr>
        <p:spPr>
          <a:xfrm>
            <a:off x="6734630" y="0"/>
            <a:ext cx="545737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5703916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1"/>
          </p:nvPr>
        </p:nvSpPr>
        <p:spPr>
          <a:xfrm>
            <a:off x="620489" y="4700455"/>
            <a:ext cx="5703916" cy="1230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3"/>
          </p:nvPr>
        </p:nvSpPr>
        <p:spPr>
          <a:xfrm>
            <a:off x="620490" y="330517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6"/>
          <p:cNvSpPr/>
          <p:nvPr/>
        </p:nvSpPr>
        <p:spPr>
          <a:xfrm>
            <a:off x="0" y="1733552"/>
            <a:ext cx="7743825" cy="1262193"/>
          </a:xfrm>
          <a:custGeom>
            <a:avLst/>
            <a:gdLst/>
            <a:ahLst/>
            <a:cxnLst/>
            <a:rect l="l" t="t" r="r" b="b"/>
            <a:pathLst>
              <a:path w="13111480" h="2016125" extrusionOk="0">
                <a:moveTo>
                  <a:pt x="0" y="2015697"/>
                </a:moveTo>
                <a:lnTo>
                  <a:pt x="13111422" y="2015697"/>
                </a:lnTo>
                <a:lnTo>
                  <a:pt x="13111422" y="0"/>
                </a:lnTo>
                <a:lnTo>
                  <a:pt x="0" y="0"/>
                </a:lnTo>
                <a:lnTo>
                  <a:pt x="0" y="2015697"/>
                </a:lnTo>
                <a:close/>
              </a:path>
            </a:pathLst>
          </a:custGeom>
          <a:solidFill>
            <a:srgbClr val="80BC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6"/>
          <p:cNvSpPr txBox="1">
            <a:spLocks noGrp="1"/>
          </p:cNvSpPr>
          <p:nvPr>
            <p:ph type="subTitle" idx="4"/>
          </p:nvPr>
        </p:nvSpPr>
        <p:spPr>
          <a:xfrm>
            <a:off x="620489" y="1948079"/>
            <a:ext cx="6724651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+подзаголовок (зеленый)">
  <p:cSld name="Заголовок+подзаголовок (зеленый)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>
            <a:spLocks noGrp="1"/>
          </p:cNvSpPr>
          <p:nvPr>
            <p:ph type="pic" idx="2"/>
          </p:nvPr>
        </p:nvSpPr>
        <p:spPr>
          <a:xfrm>
            <a:off x="6734629" y="1948079"/>
            <a:ext cx="4619172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1"/>
          </p:nvPr>
        </p:nvSpPr>
        <p:spPr>
          <a:xfrm>
            <a:off x="620489" y="3981796"/>
            <a:ext cx="5703916" cy="194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3"/>
          </p:nvPr>
        </p:nvSpPr>
        <p:spPr>
          <a:xfrm>
            <a:off x="620490" y="2602640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4"/>
          </p:nvPr>
        </p:nvSpPr>
        <p:spPr>
          <a:xfrm>
            <a:off x="620490" y="137942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2000"/>
              <a:buFont typeface="Arial"/>
              <a:buNone/>
              <a:defRPr sz="200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 (зеленый)">
  <p:cSld name="Заголовок раздела (зеленый)">
    <p:bg>
      <p:bgPr>
        <a:solidFill>
          <a:srgbClr val="80BC00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 txBox="1">
            <a:spLocks noGrp="1"/>
          </p:cNvSpPr>
          <p:nvPr>
            <p:ph type="title"/>
          </p:nvPr>
        </p:nvSpPr>
        <p:spPr>
          <a:xfrm>
            <a:off x="831850" y="2834640"/>
            <a:ext cx="1051560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конки (зеленый)">
  <p:cSld name="Иконки (зеленый)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4"/>
          <p:cNvSpPr txBox="1">
            <a:spLocks noGrp="1"/>
          </p:cNvSpPr>
          <p:nvPr>
            <p:ph type="ctrTitle"/>
          </p:nvPr>
        </p:nvSpPr>
        <p:spPr>
          <a:xfrm>
            <a:off x="83819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3" name="Google Shape;93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9709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155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6325" y="2082156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9633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12941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36387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359557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782867" y="2094585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693438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82431" y="5487180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48788" y="5622107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63850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8199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167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771051" y="4260804"/>
            <a:ext cx="417623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08627" y="4273095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532103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016897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37905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4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831948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4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025490" y="5487180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4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404138" y="5511624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4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2313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4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38227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4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265763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4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4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3146771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4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3183644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4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4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3146771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4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4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78286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конки (синий)">
  <p:cSld name="Иконки (синий)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>
            <a:spLocks noGrp="1"/>
          </p:cNvSpPr>
          <p:nvPr>
            <p:ph type="ctrTitle"/>
          </p:nvPr>
        </p:nvSpPr>
        <p:spPr>
          <a:xfrm>
            <a:off x="635003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7" name="Google Shape;127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9709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155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6325" y="2082156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9633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12941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36387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359557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782867" y="2094585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693438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82431" y="5487180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48788" y="5622107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63850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8199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167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771051" y="4260804"/>
            <a:ext cx="417623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5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08627" y="4273095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5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532103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5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016897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37905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831948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5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025490" y="5487180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5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404138" y="5511624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5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2313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5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38227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5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265763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5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5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3146771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5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3183644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5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5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3146771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5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5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78286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602037"/>
            <a:ext cx="10515600" cy="108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1CE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0071C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2078183"/>
            <a:ext cx="10515600" cy="4006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"/>
          <p:cNvSpPr txBox="1">
            <a:spLocks noGrp="1"/>
          </p:cNvSpPr>
          <p:nvPr>
            <p:ph type="ctrTitle"/>
          </p:nvPr>
        </p:nvSpPr>
        <p:spPr>
          <a:xfrm>
            <a:off x="545284" y="4431436"/>
            <a:ext cx="11417417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algn="ctr">
              <a:buSzPts val="3240"/>
            </a:pPr>
            <a:r>
              <a:rPr lang="ru-RU" sz="3240" b="1" dirty="0" smtClean="0"/>
              <a:t>Итоговый проект по курсу </a:t>
            </a:r>
            <a:br>
              <a:rPr lang="ru-RU" sz="3240" b="1" dirty="0" smtClean="0"/>
            </a:br>
            <a:r>
              <a:rPr lang="ru-RU" b="1" dirty="0" smtClean="0"/>
              <a:t>«</a:t>
            </a:r>
            <a:r>
              <a:rPr lang="ru-RU" b="1" dirty="0"/>
              <a:t>Промышленная разработка приложений на </a:t>
            </a:r>
            <a:r>
              <a:rPr lang="ru-RU" b="1" dirty="0" err="1"/>
              <a:t>JavaScript</a:t>
            </a:r>
            <a:r>
              <a:rPr lang="ru-RU" b="1" dirty="0"/>
              <a:t> (ПЦС)»</a:t>
            </a:r>
            <a:r>
              <a:rPr lang="ru-RU" dirty="0"/>
              <a:t/>
            </a:r>
            <a:br>
              <a:rPr lang="ru-RU" dirty="0"/>
            </a:br>
            <a:endParaRPr dirty="0"/>
          </a:p>
        </p:txBody>
      </p:sp>
      <p:sp>
        <p:nvSpPr>
          <p:cNvPr id="202" name="Google Shape;202;p1"/>
          <p:cNvSpPr txBox="1">
            <a:spLocks noGrp="1"/>
          </p:cNvSpPr>
          <p:nvPr>
            <p:ph type="body" idx="2"/>
          </p:nvPr>
        </p:nvSpPr>
        <p:spPr>
          <a:xfrm>
            <a:off x="729455" y="5824910"/>
            <a:ext cx="5703916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</a:pPr>
            <a:r>
              <a:rPr lang="ru-RU" b="1" dirty="0" smtClean="0">
                <a:latin typeface="Calibri"/>
                <a:ea typeface="Calibri"/>
                <a:cs typeface="Calibri"/>
                <a:sym typeface="Calibri"/>
              </a:rPr>
              <a:t>Автор: Антоненко Т.А.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705" y="17491"/>
            <a:ext cx="12196990" cy="420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" descr="Изображение выглядит как рисунок, тарел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455" y="438012"/>
            <a:ext cx="1930970" cy="4344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546833" y="6358855"/>
            <a:ext cx="2332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2021 г.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C00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"/>
          <p:cNvSpPr txBox="1">
            <a:spLocks noGrp="1"/>
          </p:cNvSpPr>
          <p:nvPr>
            <p:ph type="title"/>
          </p:nvPr>
        </p:nvSpPr>
        <p:spPr>
          <a:xfrm>
            <a:off x="619814" y="899821"/>
            <a:ext cx="11254134" cy="54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SzPts val="2800"/>
            </a:pPr>
            <a:r>
              <a:rPr lang="ru-RU" sz="2800" b="1" dirty="0" smtClean="0">
                <a:latin typeface="Calibri"/>
                <a:ea typeface="Calibri"/>
                <a:cs typeface="Calibri"/>
                <a:sym typeface="Calibri"/>
              </a:rPr>
              <a:t>Цель проекта: </a:t>
            </a: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демонстрация знаний, полученных во время прохождения курса </a:t>
            </a:r>
            <a:r>
              <a:rPr lang="ru-RU" sz="2800" dirty="0"/>
              <a:t>«Промышленная разработка приложений на </a:t>
            </a:r>
            <a:r>
              <a:rPr lang="ru-RU" sz="2800" dirty="0" err="1"/>
              <a:t>JavaScript</a:t>
            </a:r>
            <a:r>
              <a:rPr lang="ru-RU" sz="2800" dirty="0"/>
              <a:t> (ПЦС</a:t>
            </a:r>
            <a:r>
              <a:rPr lang="ru-RU" sz="2800" dirty="0" smtClean="0"/>
              <a:t>)».</a:t>
            </a: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b="1" dirty="0" smtClean="0">
                <a:latin typeface="Calibri"/>
                <a:ea typeface="Calibri"/>
                <a:cs typeface="Calibri"/>
                <a:sym typeface="Calibri"/>
              </a:rPr>
              <a:t>Задачи: </a:t>
            </a:r>
            <a:r>
              <a:rPr lang="ru-RU" sz="2800" b="1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b="1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разработка клиентской части приложения </a:t>
            </a: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использованием </a:t>
            </a:r>
            <a:r>
              <a:rPr lang="en-US" sz="2800" dirty="0" smtClean="0"/>
              <a:t>JavaScript-</a:t>
            </a:r>
            <a:r>
              <a:rPr lang="ru-RU" sz="2800" dirty="0" smtClean="0"/>
              <a:t>библиотеки </a:t>
            </a:r>
            <a:r>
              <a:rPr lang="en-US" sz="2800" dirty="0" smtClean="0"/>
              <a:t>React</a:t>
            </a: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ru-RU" sz="2800" dirty="0"/>
              <a:t>разработка </a:t>
            </a:r>
            <a:r>
              <a:rPr lang="ru-RU" sz="2800" dirty="0" smtClean="0"/>
              <a:t>промежуточного сервера на </a:t>
            </a:r>
            <a:r>
              <a:rPr lang="en-US" sz="2800" dirty="0" smtClean="0"/>
              <a:t>Node.js </a:t>
            </a:r>
            <a:r>
              <a:rPr lang="ru-RU" sz="2800" dirty="0" smtClean="0"/>
              <a:t>для обмена данными между клиентской частью и </a:t>
            </a:r>
            <a:r>
              <a:rPr lang="en-US" sz="2800" dirty="0" smtClean="0"/>
              <a:t>API-</a:t>
            </a:r>
            <a:r>
              <a:rPr lang="ru-RU" sz="2800" dirty="0" smtClean="0"/>
              <a:t>сервисом (</a:t>
            </a:r>
            <a:r>
              <a:rPr lang="en-US" sz="2800" dirty="0"/>
              <a:t>Dummy </a:t>
            </a:r>
            <a:r>
              <a:rPr lang="en-US" sz="2800" dirty="0" smtClean="0"/>
              <a:t>API</a:t>
            </a:r>
            <a:r>
              <a:rPr lang="ru-RU" sz="2800" dirty="0" smtClean="0"/>
              <a:t>);</a:t>
            </a: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составление тестов для проверки разработанных алгоритмов на серверной и </a:t>
            </a:r>
            <a:r>
              <a:rPr lang="ru-RU" sz="2800" smtClean="0">
                <a:latin typeface="Calibri"/>
                <a:ea typeface="Calibri"/>
                <a:cs typeface="Calibri"/>
                <a:sym typeface="Calibri"/>
              </a:rPr>
              <a:t>клиентской части.</a:t>
            </a:r>
            <a:endParaRPr dirty="0"/>
          </a:p>
        </p:txBody>
      </p:sp>
      <p:pic>
        <p:nvPicPr>
          <p:cNvPr id="3" name="Google Shape;214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6962" y="5515147"/>
            <a:ext cx="4023682" cy="128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"/>
          <p:cNvSpPr>
            <a:spLocks noGrp="1"/>
          </p:cNvSpPr>
          <p:nvPr>
            <p:ph type="pic" idx="2"/>
          </p:nvPr>
        </p:nvSpPr>
        <p:spPr>
          <a:xfrm>
            <a:off x="6734629" y="1948079"/>
            <a:ext cx="4619172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"/>
          <p:cNvSpPr txBox="1">
            <a:spLocks noGrp="1"/>
          </p:cNvSpPr>
          <p:nvPr>
            <p:ph type="body" idx="3"/>
          </p:nvPr>
        </p:nvSpPr>
        <p:spPr>
          <a:xfrm>
            <a:off x="729441" y="1948079"/>
            <a:ext cx="5703917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Char char="▪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Формат: </a:t>
            </a:r>
            <a:endParaRPr/>
          </a:p>
        </p:txBody>
      </p:sp>
      <p:sp>
        <p:nvSpPr>
          <p:cNvPr id="227" name="Google Shape;227;p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"/>
          <p:cNvSpPr>
            <a:spLocks noGrp="1"/>
          </p:cNvSpPr>
          <p:nvPr>
            <p:ph type="pic" idx="2"/>
          </p:nvPr>
        </p:nvSpPr>
        <p:spPr>
          <a:xfrm>
            <a:off x="6734630" y="0"/>
            <a:ext cx="545737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4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5703916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4"/>
          <p:cNvSpPr txBox="1">
            <a:spLocks noGrp="1"/>
          </p:cNvSpPr>
          <p:nvPr>
            <p:ph type="subTitle" idx="1"/>
          </p:nvPr>
        </p:nvSpPr>
        <p:spPr>
          <a:xfrm>
            <a:off x="620489" y="1877739"/>
            <a:ext cx="6942361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Важные тезисы, которые стоит подчеркнуть. Рекомендуется</a:t>
            </a:r>
            <a:br>
              <a:rPr lang="ru-RU">
                <a:latin typeface="Calibri"/>
                <a:ea typeface="Calibri"/>
                <a:cs typeface="Calibri"/>
                <a:sym typeface="Calibri"/>
              </a:rPr>
            </a:br>
            <a:r>
              <a:rPr lang="ru-RU">
                <a:latin typeface="Calibri"/>
                <a:ea typeface="Calibri"/>
                <a:cs typeface="Calibri"/>
                <a:sym typeface="Calibri"/>
              </a:rPr>
              <a:t>не более 2 — 3 предложений. Плашку можно увеличивать</a:t>
            </a:r>
            <a:br>
              <a:rPr lang="ru-RU">
                <a:latin typeface="Calibri"/>
                <a:ea typeface="Calibri"/>
                <a:cs typeface="Calibri"/>
                <a:sym typeface="Calibri"/>
              </a:rPr>
            </a:br>
            <a:r>
              <a:rPr lang="ru-RU">
                <a:latin typeface="Calibri"/>
                <a:ea typeface="Calibri"/>
                <a:cs typeface="Calibri"/>
                <a:sym typeface="Calibri"/>
              </a:rPr>
              <a:t>в зависимости от количества используемого текста.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4"/>
          <p:cNvSpPr txBox="1">
            <a:spLocks noGrp="1"/>
          </p:cNvSpPr>
          <p:nvPr>
            <p:ph type="body" idx="3"/>
          </p:nvPr>
        </p:nvSpPr>
        <p:spPr>
          <a:xfrm>
            <a:off x="620489" y="4700455"/>
            <a:ext cx="5703916" cy="1230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4"/>
          <p:cNvSpPr txBox="1">
            <a:spLocks noGrp="1"/>
          </p:cNvSpPr>
          <p:nvPr>
            <p:ph type="body" idx="4"/>
          </p:nvPr>
        </p:nvSpPr>
        <p:spPr>
          <a:xfrm>
            <a:off x="620490" y="330517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"/>
          <p:cNvSpPr>
            <a:spLocks noGrp="1"/>
          </p:cNvSpPr>
          <p:nvPr>
            <p:ph type="pic" idx="2"/>
          </p:nvPr>
        </p:nvSpPr>
        <p:spPr>
          <a:xfrm>
            <a:off x="6703634" y="0"/>
            <a:ext cx="5488365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5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574819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1"/>
          </p:nvPr>
        </p:nvSpPr>
        <p:spPr>
          <a:xfrm>
            <a:off x="620487" y="4700455"/>
            <a:ext cx="5748196" cy="1230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3"/>
          </p:nvPr>
        </p:nvSpPr>
        <p:spPr>
          <a:xfrm>
            <a:off x="620490" y="3305175"/>
            <a:ext cx="574816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5"/>
          <p:cNvSpPr txBox="1"/>
          <p:nvPr/>
        </p:nvSpPr>
        <p:spPr>
          <a:xfrm>
            <a:off x="620489" y="1940341"/>
            <a:ext cx="6968865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Важные тезисы, которые стоит подчеркнуть. Рекомендуется</a:t>
            </a:r>
            <a:b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не более 2 — 3 предложений. Плашку можно увеличивать</a:t>
            </a:r>
            <a:b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 зависимости от количества используемого текста.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6"/>
          <p:cNvSpPr>
            <a:spLocks noGrp="1"/>
          </p:cNvSpPr>
          <p:nvPr>
            <p:ph type="pic" idx="2"/>
          </p:nvPr>
        </p:nvSpPr>
        <p:spPr>
          <a:xfrm>
            <a:off x="6734628" y="1948079"/>
            <a:ext cx="4836881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6"/>
          <p:cNvSpPr txBox="1">
            <a:spLocks noGrp="1"/>
          </p:cNvSpPr>
          <p:nvPr>
            <p:ph type="body" idx="1"/>
          </p:nvPr>
        </p:nvSpPr>
        <p:spPr>
          <a:xfrm>
            <a:off x="620489" y="3981796"/>
            <a:ext cx="5703916" cy="194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6"/>
          <p:cNvSpPr txBox="1">
            <a:spLocks noGrp="1"/>
          </p:cNvSpPr>
          <p:nvPr>
            <p:ph type="body" idx="3"/>
          </p:nvPr>
        </p:nvSpPr>
        <p:spPr>
          <a:xfrm>
            <a:off x="620490" y="2602640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6"/>
          <p:cNvSpPr txBox="1">
            <a:spLocks noGrp="1"/>
          </p:cNvSpPr>
          <p:nvPr>
            <p:ph type="body" idx="4"/>
          </p:nvPr>
        </p:nvSpPr>
        <p:spPr>
          <a:xfrm>
            <a:off x="620490" y="137942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20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CE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57795b482_0_0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500" cy="589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Логотипы</a:t>
            </a:r>
            <a:endParaRPr/>
          </a:p>
        </p:txBody>
      </p:sp>
      <p:sp>
        <p:nvSpPr>
          <p:cNvPr id="211" name="Google Shape;211;g1057795b482_0_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pic>
        <p:nvPicPr>
          <p:cNvPr id="212" name="Google Shape;212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8450" y="2355588"/>
            <a:ext cx="4313251" cy="13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1057795b48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2425" y="2401863"/>
            <a:ext cx="4023802" cy="128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1057795b482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095" y="2401873"/>
            <a:ext cx="4023682" cy="128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U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52</Words>
  <Application>Microsoft Office PowerPoint</Application>
  <PresentationFormat>Произвольный</PresentationFormat>
  <Paragraphs>9</Paragraphs>
  <Slides>7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IU</vt:lpstr>
      <vt:lpstr>Итоговый проект по курсу  «Промышленная разработка приложений на JavaScript (ПЦС)» </vt:lpstr>
      <vt:lpstr>Цель проекта: демонстрация знаний, полученных во время прохождения курса «Промышленная разработка приложений на JavaScript (ПЦС)».  Задачи:   - разработка клиентской части приложения c использованием JavaScript-библиотеки React; - разработка промежуточного сервера на Node.js для обмена данными между клиентской частью и API-сервисом (Dummy API); - составление тестов для проверки разработанных алгоритмов на серверной и клиентской части.</vt:lpstr>
      <vt:lpstr>Презентация PowerPoint</vt:lpstr>
      <vt:lpstr>Презентация PowerPoint</vt:lpstr>
      <vt:lpstr>Презентация PowerPoint</vt:lpstr>
      <vt:lpstr>Презентация PowerPoint</vt:lpstr>
      <vt:lpstr>Логотипы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 по курсу  «Промышленная разработка приложений на JavaScript (ПЦС)»</dc:title>
  <dc:creator>Ольга Саетгареева</dc:creator>
  <cp:lastModifiedBy>Тимур</cp:lastModifiedBy>
  <cp:revision>2</cp:revision>
  <dcterms:created xsi:type="dcterms:W3CDTF">2018-09-03T06:41:35Z</dcterms:created>
  <dcterms:modified xsi:type="dcterms:W3CDTF">2021-12-23T21:05:52Z</dcterms:modified>
</cp:coreProperties>
</file>