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354" r:id="rId2"/>
    <p:sldId id="355" r:id="rId3"/>
    <p:sldId id="356" r:id="rId4"/>
    <p:sldId id="357" r:id="rId5"/>
    <p:sldId id="358" r:id="rId6"/>
    <p:sldId id="359" r:id="rId7"/>
    <p:sldId id="360" r:id="rId8"/>
    <p:sldId id="361" r:id="rId9"/>
    <p:sldId id="362" r:id="rId10"/>
    <p:sldId id="363" r:id="rId11"/>
    <p:sldId id="364" r:id="rId12"/>
    <p:sldId id="365" r:id="rId13"/>
    <p:sldId id="366" r:id="rId14"/>
    <p:sldId id="367" r:id="rId15"/>
    <p:sldId id="368" r:id="rId16"/>
    <p:sldId id="369" r:id="rId17"/>
    <p:sldId id="370" r:id="rId18"/>
    <p:sldId id="371" r:id="rId19"/>
    <p:sldId id="372" r:id="rId20"/>
    <p:sldId id="373" r:id="rId21"/>
    <p:sldId id="374" r:id="rId22"/>
    <p:sldId id="375" r:id="rId23"/>
    <p:sldId id="376" r:id="rId24"/>
    <p:sldId id="377" r:id="rId25"/>
    <p:sldId id="378" r:id="rId26"/>
    <p:sldId id="380" r:id="rId27"/>
    <p:sldId id="381" r:id="rId28"/>
    <p:sldId id="382" r:id="rId29"/>
    <p:sldId id="383" r:id="rId30"/>
    <p:sldId id="384" r:id="rId31"/>
    <p:sldId id="385" r:id="rId32"/>
    <p:sldId id="387" r:id="rId33"/>
    <p:sldId id="389" r:id="rId34"/>
    <p:sldId id="386" r:id="rId35"/>
    <p:sldId id="388" r:id="rId36"/>
    <p:sldId id="390" r:id="rId37"/>
    <p:sldId id="391" r:id="rId38"/>
    <p:sldId id="392" r:id="rId39"/>
    <p:sldId id="393" r:id="rId40"/>
    <p:sldId id="394" r:id="rId41"/>
    <p:sldId id="395" r:id="rId42"/>
    <p:sldId id="396" r:id="rId43"/>
    <p:sldId id="397" r:id="rId44"/>
    <p:sldId id="398" r:id="rId45"/>
    <p:sldId id="399" r:id="rId46"/>
    <p:sldId id="400" r:id="rId47"/>
    <p:sldId id="401" r:id="rId48"/>
    <p:sldId id="408" r:id="rId49"/>
    <p:sldId id="409" r:id="rId50"/>
    <p:sldId id="410" r:id="rId51"/>
    <p:sldId id="411" r:id="rId52"/>
    <p:sldId id="412" r:id="rId53"/>
    <p:sldId id="413" r:id="rId54"/>
    <p:sldId id="414" r:id="rId55"/>
    <p:sldId id="415" r:id="rId56"/>
    <p:sldId id="402" r:id="rId57"/>
    <p:sldId id="403" r:id="rId58"/>
    <p:sldId id="404" r:id="rId59"/>
    <p:sldId id="405" r:id="rId60"/>
    <p:sldId id="406" r:id="rId61"/>
    <p:sldId id="407"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4D3CEC-D457-4586-96DA-FB0347DEDC27}" type="datetimeFigureOut">
              <a:rPr lang="en-US" smtClean="0"/>
              <a:t>4/9/2025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917DA4-6D2F-45B4-A480-7745893A7DB5}" type="slidenum">
              <a:rPr lang="en-US" smtClean="0"/>
              <a:t>‹#›</a:t>
            </a:fld>
            <a:endParaRPr lang="en-US"/>
          </a:p>
        </p:txBody>
      </p:sp>
    </p:spTree>
    <p:extLst>
      <p:ext uri="{BB962C8B-B14F-4D97-AF65-F5344CB8AC3E}">
        <p14:creationId xmlns:p14="http://schemas.microsoft.com/office/powerpoint/2010/main" val="333245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17DA4-6D2F-45B4-A480-7745893A7DB5}" type="slidenum">
              <a:rPr lang="en-US" smtClean="0"/>
              <a:t>7</a:t>
            </a:fld>
            <a:endParaRPr lang="en-US"/>
          </a:p>
        </p:txBody>
      </p:sp>
    </p:spTree>
    <p:extLst>
      <p:ext uri="{BB962C8B-B14F-4D97-AF65-F5344CB8AC3E}">
        <p14:creationId xmlns:p14="http://schemas.microsoft.com/office/powerpoint/2010/main" val="3261802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C53AE5-8C08-8A4C-E08E-8B11BD5050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7FB399-ABFC-9E68-BCF8-7797D8F969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244238-BDA6-FF73-348F-F0E6D1CD39F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ADCB93-F560-BE1C-85BE-0EC3B8EA7AA6}"/>
              </a:ext>
            </a:extLst>
          </p:cNvPr>
          <p:cNvSpPr>
            <a:spLocks noGrp="1"/>
          </p:cNvSpPr>
          <p:nvPr>
            <p:ph type="sldNum" sz="quarter" idx="5"/>
          </p:nvPr>
        </p:nvSpPr>
        <p:spPr/>
        <p:txBody>
          <a:bodyPr/>
          <a:lstStyle/>
          <a:p>
            <a:fld id="{37917DA4-6D2F-45B4-A480-7745893A7DB5}" type="slidenum">
              <a:rPr lang="en-US" smtClean="0"/>
              <a:t>16</a:t>
            </a:fld>
            <a:endParaRPr lang="en-US"/>
          </a:p>
        </p:txBody>
      </p:sp>
    </p:spTree>
    <p:extLst>
      <p:ext uri="{BB962C8B-B14F-4D97-AF65-F5344CB8AC3E}">
        <p14:creationId xmlns:p14="http://schemas.microsoft.com/office/powerpoint/2010/main" val="2905201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0D088-9DA7-A5B4-21E4-A7C9338CFC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55749-3FFB-ED94-E178-BF81FCCF03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316D66-23AF-38CE-0180-8038CC2C3D2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E5C2F7-A3EB-485C-1137-D144BDCFD63F}"/>
              </a:ext>
            </a:extLst>
          </p:cNvPr>
          <p:cNvSpPr>
            <a:spLocks noGrp="1"/>
          </p:cNvSpPr>
          <p:nvPr>
            <p:ph type="sldNum" sz="quarter" idx="5"/>
          </p:nvPr>
        </p:nvSpPr>
        <p:spPr/>
        <p:txBody>
          <a:bodyPr/>
          <a:lstStyle/>
          <a:p>
            <a:fld id="{37917DA4-6D2F-45B4-A480-7745893A7DB5}" type="slidenum">
              <a:rPr lang="en-US" smtClean="0"/>
              <a:t>17</a:t>
            </a:fld>
            <a:endParaRPr lang="en-US"/>
          </a:p>
        </p:txBody>
      </p:sp>
    </p:spTree>
    <p:extLst>
      <p:ext uri="{BB962C8B-B14F-4D97-AF65-F5344CB8AC3E}">
        <p14:creationId xmlns:p14="http://schemas.microsoft.com/office/powerpoint/2010/main" val="914965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073B5A-5FFE-964B-BA14-265A9C54FA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61BD12-65E5-CFFA-2CD5-D734E75CDE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20A2C1-C133-9420-D011-821FE3DF49B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2638548-E52A-220E-6570-39802C97A681}"/>
              </a:ext>
            </a:extLst>
          </p:cNvPr>
          <p:cNvSpPr>
            <a:spLocks noGrp="1"/>
          </p:cNvSpPr>
          <p:nvPr>
            <p:ph type="sldNum" sz="quarter" idx="5"/>
          </p:nvPr>
        </p:nvSpPr>
        <p:spPr/>
        <p:txBody>
          <a:bodyPr/>
          <a:lstStyle/>
          <a:p>
            <a:fld id="{37917DA4-6D2F-45B4-A480-7745893A7DB5}" type="slidenum">
              <a:rPr lang="en-US" smtClean="0"/>
              <a:t>18</a:t>
            </a:fld>
            <a:endParaRPr lang="en-US"/>
          </a:p>
        </p:txBody>
      </p:sp>
    </p:spTree>
    <p:extLst>
      <p:ext uri="{BB962C8B-B14F-4D97-AF65-F5344CB8AC3E}">
        <p14:creationId xmlns:p14="http://schemas.microsoft.com/office/powerpoint/2010/main" val="2539754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71AC9-DA95-2EB4-7DF4-339E6E0E4F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76FC36-A42E-F6A5-1991-6452B3E979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58A72F-00AC-4D22-899A-FE4D4AD6206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6552217-F12D-C3F4-3D70-FAD2D45567F6}"/>
              </a:ext>
            </a:extLst>
          </p:cNvPr>
          <p:cNvSpPr>
            <a:spLocks noGrp="1"/>
          </p:cNvSpPr>
          <p:nvPr>
            <p:ph type="sldNum" sz="quarter" idx="5"/>
          </p:nvPr>
        </p:nvSpPr>
        <p:spPr/>
        <p:txBody>
          <a:bodyPr/>
          <a:lstStyle/>
          <a:p>
            <a:fld id="{37917DA4-6D2F-45B4-A480-7745893A7DB5}" type="slidenum">
              <a:rPr lang="en-US" smtClean="0"/>
              <a:t>19</a:t>
            </a:fld>
            <a:endParaRPr lang="en-US"/>
          </a:p>
        </p:txBody>
      </p:sp>
    </p:spTree>
    <p:extLst>
      <p:ext uri="{BB962C8B-B14F-4D97-AF65-F5344CB8AC3E}">
        <p14:creationId xmlns:p14="http://schemas.microsoft.com/office/powerpoint/2010/main" val="82329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8DEFD-C377-45FD-2B38-6FD7B1A1B8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B6234E-8802-ED3F-4156-F0C7C4F09F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EB39ED-3587-A553-287B-90C47BEC3B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8F51E4E-FDE0-D5BA-BFAC-E93EC6B5DF7F}"/>
              </a:ext>
            </a:extLst>
          </p:cNvPr>
          <p:cNvSpPr>
            <a:spLocks noGrp="1"/>
          </p:cNvSpPr>
          <p:nvPr>
            <p:ph type="sldNum" sz="quarter" idx="5"/>
          </p:nvPr>
        </p:nvSpPr>
        <p:spPr/>
        <p:txBody>
          <a:bodyPr/>
          <a:lstStyle/>
          <a:p>
            <a:fld id="{37917DA4-6D2F-45B4-A480-7745893A7DB5}" type="slidenum">
              <a:rPr lang="en-US" smtClean="0"/>
              <a:t>20</a:t>
            </a:fld>
            <a:endParaRPr lang="en-US"/>
          </a:p>
        </p:txBody>
      </p:sp>
    </p:spTree>
    <p:extLst>
      <p:ext uri="{BB962C8B-B14F-4D97-AF65-F5344CB8AC3E}">
        <p14:creationId xmlns:p14="http://schemas.microsoft.com/office/powerpoint/2010/main" val="2940619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ACB53-3943-D5F7-9CA2-8F9142EF7D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879956-6517-B47F-8C1A-96CDF46DDB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51EDD1-C67E-E396-2AEC-6EB8D0966F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DD86EB2-C624-DE3A-F842-4328786029D2}"/>
              </a:ext>
            </a:extLst>
          </p:cNvPr>
          <p:cNvSpPr>
            <a:spLocks noGrp="1"/>
          </p:cNvSpPr>
          <p:nvPr>
            <p:ph type="sldNum" sz="quarter" idx="5"/>
          </p:nvPr>
        </p:nvSpPr>
        <p:spPr/>
        <p:txBody>
          <a:bodyPr/>
          <a:lstStyle/>
          <a:p>
            <a:fld id="{37917DA4-6D2F-45B4-A480-7745893A7DB5}" type="slidenum">
              <a:rPr lang="en-US" smtClean="0"/>
              <a:t>21</a:t>
            </a:fld>
            <a:endParaRPr lang="en-US"/>
          </a:p>
        </p:txBody>
      </p:sp>
    </p:spTree>
    <p:extLst>
      <p:ext uri="{BB962C8B-B14F-4D97-AF65-F5344CB8AC3E}">
        <p14:creationId xmlns:p14="http://schemas.microsoft.com/office/powerpoint/2010/main" val="1523350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4168CB-48EA-6679-2270-506B6A0F7C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87FD02-AD50-814B-0E30-43B7509422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568F42-FF57-EC6B-0D93-DFC6059366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9025C1A-538F-9164-425C-6193BEF22CC1}"/>
              </a:ext>
            </a:extLst>
          </p:cNvPr>
          <p:cNvSpPr>
            <a:spLocks noGrp="1"/>
          </p:cNvSpPr>
          <p:nvPr>
            <p:ph type="sldNum" sz="quarter" idx="5"/>
          </p:nvPr>
        </p:nvSpPr>
        <p:spPr/>
        <p:txBody>
          <a:bodyPr/>
          <a:lstStyle/>
          <a:p>
            <a:fld id="{37917DA4-6D2F-45B4-A480-7745893A7DB5}" type="slidenum">
              <a:rPr lang="en-US" smtClean="0"/>
              <a:t>22</a:t>
            </a:fld>
            <a:endParaRPr lang="en-US"/>
          </a:p>
        </p:txBody>
      </p:sp>
    </p:spTree>
    <p:extLst>
      <p:ext uri="{BB962C8B-B14F-4D97-AF65-F5344CB8AC3E}">
        <p14:creationId xmlns:p14="http://schemas.microsoft.com/office/powerpoint/2010/main" val="1160126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5C49A-18E8-A40B-848F-41F43F6D2F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CCD14B-88DA-643B-15B1-36A36C0A6E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52FA5F-9104-B261-471B-17A07101792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34A6A2A-0D7D-A5DC-EABD-CF670F413F6B}"/>
              </a:ext>
            </a:extLst>
          </p:cNvPr>
          <p:cNvSpPr>
            <a:spLocks noGrp="1"/>
          </p:cNvSpPr>
          <p:nvPr>
            <p:ph type="sldNum" sz="quarter" idx="5"/>
          </p:nvPr>
        </p:nvSpPr>
        <p:spPr/>
        <p:txBody>
          <a:bodyPr/>
          <a:lstStyle/>
          <a:p>
            <a:fld id="{37917DA4-6D2F-45B4-A480-7745893A7DB5}" type="slidenum">
              <a:rPr lang="en-US" smtClean="0"/>
              <a:t>23</a:t>
            </a:fld>
            <a:endParaRPr lang="en-US"/>
          </a:p>
        </p:txBody>
      </p:sp>
    </p:spTree>
    <p:extLst>
      <p:ext uri="{BB962C8B-B14F-4D97-AF65-F5344CB8AC3E}">
        <p14:creationId xmlns:p14="http://schemas.microsoft.com/office/powerpoint/2010/main" val="2221129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D1E0E1-D556-C990-A70D-41820563D3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BBC48A-59B8-F906-49C7-38ED9A3178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327CB2-465B-0065-5909-6739C1FA3DA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873E0C0-CEDD-36B2-D2F0-0361DB11BCFB}"/>
              </a:ext>
            </a:extLst>
          </p:cNvPr>
          <p:cNvSpPr>
            <a:spLocks noGrp="1"/>
          </p:cNvSpPr>
          <p:nvPr>
            <p:ph type="sldNum" sz="quarter" idx="5"/>
          </p:nvPr>
        </p:nvSpPr>
        <p:spPr/>
        <p:txBody>
          <a:bodyPr/>
          <a:lstStyle/>
          <a:p>
            <a:fld id="{37917DA4-6D2F-45B4-A480-7745893A7DB5}" type="slidenum">
              <a:rPr lang="en-US" smtClean="0"/>
              <a:t>24</a:t>
            </a:fld>
            <a:endParaRPr lang="en-US"/>
          </a:p>
        </p:txBody>
      </p:sp>
    </p:spTree>
    <p:extLst>
      <p:ext uri="{BB962C8B-B14F-4D97-AF65-F5344CB8AC3E}">
        <p14:creationId xmlns:p14="http://schemas.microsoft.com/office/powerpoint/2010/main" val="185880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3ADD30-A8FF-E632-DDAB-85E6EEA678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EDD5E2-88E3-91B7-19FD-1663A2B16F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28C57B-687C-5C8E-BFA0-2E6D3E27BD4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958172-3D32-0C72-18D6-78B91DDA1A1F}"/>
              </a:ext>
            </a:extLst>
          </p:cNvPr>
          <p:cNvSpPr>
            <a:spLocks noGrp="1"/>
          </p:cNvSpPr>
          <p:nvPr>
            <p:ph type="sldNum" sz="quarter" idx="5"/>
          </p:nvPr>
        </p:nvSpPr>
        <p:spPr/>
        <p:txBody>
          <a:bodyPr/>
          <a:lstStyle/>
          <a:p>
            <a:fld id="{37917DA4-6D2F-45B4-A480-7745893A7DB5}" type="slidenum">
              <a:rPr lang="en-US" smtClean="0"/>
              <a:t>25</a:t>
            </a:fld>
            <a:endParaRPr lang="en-US"/>
          </a:p>
        </p:txBody>
      </p:sp>
    </p:spTree>
    <p:extLst>
      <p:ext uri="{BB962C8B-B14F-4D97-AF65-F5344CB8AC3E}">
        <p14:creationId xmlns:p14="http://schemas.microsoft.com/office/powerpoint/2010/main" val="1005868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CAE1F-DCEE-6C35-87D1-B41A97866F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91710A-70EC-FF61-490A-8CF6D2A13C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EB0E30-F3A7-9A7E-24AA-3D4D3F48B08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7C5344B-DD7B-A69F-D983-476523851002}"/>
              </a:ext>
            </a:extLst>
          </p:cNvPr>
          <p:cNvSpPr>
            <a:spLocks noGrp="1"/>
          </p:cNvSpPr>
          <p:nvPr>
            <p:ph type="sldNum" sz="quarter" idx="5"/>
          </p:nvPr>
        </p:nvSpPr>
        <p:spPr/>
        <p:txBody>
          <a:bodyPr/>
          <a:lstStyle/>
          <a:p>
            <a:fld id="{37917DA4-6D2F-45B4-A480-7745893A7DB5}" type="slidenum">
              <a:rPr lang="en-US" smtClean="0"/>
              <a:t>8</a:t>
            </a:fld>
            <a:endParaRPr lang="en-US"/>
          </a:p>
        </p:txBody>
      </p:sp>
    </p:spTree>
    <p:extLst>
      <p:ext uri="{BB962C8B-B14F-4D97-AF65-F5344CB8AC3E}">
        <p14:creationId xmlns:p14="http://schemas.microsoft.com/office/powerpoint/2010/main" val="7548150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DB50FE-A86F-E86B-100A-A922E65BEF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C004F5-BFE4-813B-4C19-FA242E94B2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35D0BD-E616-0C3C-885B-5A4ACE9A1B8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310D604-8549-604F-DBC2-BD719C10C9A3}"/>
              </a:ext>
            </a:extLst>
          </p:cNvPr>
          <p:cNvSpPr>
            <a:spLocks noGrp="1"/>
          </p:cNvSpPr>
          <p:nvPr>
            <p:ph type="sldNum" sz="quarter" idx="5"/>
          </p:nvPr>
        </p:nvSpPr>
        <p:spPr/>
        <p:txBody>
          <a:bodyPr/>
          <a:lstStyle/>
          <a:p>
            <a:fld id="{37917DA4-6D2F-45B4-A480-7745893A7DB5}" type="slidenum">
              <a:rPr lang="en-US" smtClean="0"/>
              <a:t>26</a:t>
            </a:fld>
            <a:endParaRPr lang="en-US"/>
          </a:p>
        </p:txBody>
      </p:sp>
    </p:spTree>
    <p:extLst>
      <p:ext uri="{BB962C8B-B14F-4D97-AF65-F5344CB8AC3E}">
        <p14:creationId xmlns:p14="http://schemas.microsoft.com/office/powerpoint/2010/main" val="2709033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E8C92B-895D-40E2-0C4E-58E5B4D2BB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590B1C-3A63-D53F-08CB-5006E22FAC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0E8429-E1D3-CDA7-9E68-08630D6CF0D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F991319-4F6F-C2BF-C565-3CA2937FB3E3}"/>
              </a:ext>
            </a:extLst>
          </p:cNvPr>
          <p:cNvSpPr>
            <a:spLocks noGrp="1"/>
          </p:cNvSpPr>
          <p:nvPr>
            <p:ph type="sldNum" sz="quarter" idx="5"/>
          </p:nvPr>
        </p:nvSpPr>
        <p:spPr/>
        <p:txBody>
          <a:bodyPr/>
          <a:lstStyle/>
          <a:p>
            <a:fld id="{37917DA4-6D2F-45B4-A480-7745893A7DB5}" type="slidenum">
              <a:rPr lang="en-US" smtClean="0"/>
              <a:t>9</a:t>
            </a:fld>
            <a:endParaRPr lang="en-US"/>
          </a:p>
        </p:txBody>
      </p:sp>
    </p:spTree>
    <p:extLst>
      <p:ext uri="{BB962C8B-B14F-4D97-AF65-F5344CB8AC3E}">
        <p14:creationId xmlns:p14="http://schemas.microsoft.com/office/powerpoint/2010/main" val="3613062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D60B4-C545-5554-7F26-077BB5857E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F8D30C-3203-33D4-BAA9-43E7D71C0C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547100-9596-FEAE-CD55-BE325F0209D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2748953-DDD1-56EE-0A32-68D9E0B1B6A3}"/>
              </a:ext>
            </a:extLst>
          </p:cNvPr>
          <p:cNvSpPr>
            <a:spLocks noGrp="1"/>
          </p:cNvSpPr>
          <p:nvPr>
            <p:ph type="sldNum" sz="quarter" idx="5"/>
          </p:nvPr>
        </p:nvSpPr>
        <p:spPr/>
        <p:txBody>
          <a:bodyPr/>
          <a:lstStyle/>
          <a:p>
            <a:fld id="{37917DA4-6D2F-45B4-A480-7745893A7DB5}" type="slidenum">
              <a:rPr lang="en-US" smtClean="0"/>
              <a:t>10</a:t>
            </a:fld>
            <a:endParaRPr lang="en-US"/>
          </a:p>
        </p:txBody>
      </p:sp>
    </p:spTree>
    <p:extLst>
      <p:ext uri="{BB962C8B-B14F-4D97-AF65-F5344CB8AC3E}">
        <p14:creationId xmlns:p14="http://schemas.microsoft.com/office/powerpoint/2010/main" val="2868679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9521D-9140-C8FE-9F9C-E4401027B1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E4A6A8-7455-888E-BE56-B86BFC846D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0AAA40-2C01-7190-5876-1349DC8B59C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BA90A3-098F-7FB3-E4A5-D71CC96FC04A}"/>
              </a:ext>
            </a:extLst>
          </p:cNvPr>
          <p:cNvSpPr>
            <a:spLocks noGrp="1"/>
          </p:cNvSpPr>
          <p:nvPr>
            <p:ph type="sldNum" sz="quarter" idx="5"/>
          </p:nvPr>
        </p:nvSpPr>
        <p:spPr/>
        <p:txBody>
          <a:bodyPr/>
          <a:lstStyle/>
          <a:p>
            <a:fld id="{37917DA4-6D2F-45B4-A480-7745893A7DB5}" type="slidenum">
              <a:rPr lang="en-US" smtClean="0"/>
              <a:t>11</a:t>
            </a:fld>
            <a:endParaRPr lang="en-US"/>
          </a:p>
        </p:txBody>
      </p:sp>
    </p:spTree>
    <p:extLst>
      <p:ext uri="{BB962C8B-B14F-4D97-AF65-F5344CB8AC3E}">
        <p14:creationId xmlns:p14="http://schemas.microsoft.com/office/powerpoint/2010/main" val="1084181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96D66C-F2F1-A664-760D-EB051F6CDF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69E230-7F7F-6BEF-EBD6-7A578A858A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F18F4E-63C2-F42F-7F11-D264A04C9C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DFFC6E-4407-DAF4-E7D9-00985621096C}"/>
              </a:ext>
            </a:extLst>
          </p:cNvPr>
          <p:cNvSpPr>
            <a:spLocks noGrp="1"/>
          </p:cNvSpPr>
          <p:nvPr>
            <p:ph type="sldNum" sz="quarter" idx="5"/>
          </p:nvPr>
        </p:nvSpPr>
        <p:spPr/>
        <p:txBody>
          <a:bodyPr/>
          <a:lstStyle/>
          <a:p>
            <a:fld id="{37917DA4-6D2F-45B4-A480-7745893A7DB5}" type="slidenum">
              <a:rPr lang="en-US" smtClean="0"/>
              <a:t>12</a:t>
            </a:fld>
            <a:endParaRPr lang="en-US"/>
          </a:p>
        </p:txBody>
      </p:sp>
    </p:spTree>
    <p:extLst>
      <p:ext uri="{BB962C8B-B14F-4D97-AF65-F5344CB8AC3E}">
        <p14:creationId xmlns:p14="http://schemas.microsoft.com/office/powerpoint/2010/main" val="2784170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604A9-7EA5-96F1-292B-DF2E0F765B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276D70-C7FE-27BB-D653-3C992FF83F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88F8CC-3AD8-A55F-EBBA-65A5D4C3AC0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909FCA4-FAF5-E0C3-9B59-E5E6AF1B8DBF}"/>
              </a:ext>
            </a:extLst>
          </p:cNvPr>
          <p:cNvSpPr>
            <a:spLocks noGrp="1"/>
          </p:cNvSpPr>
          <p:nvPr>
            <p:ph type="sldNum" sz="quarter" idx="5"/>
          </p:nvPr>
        </p:nvSpPr>
        <p:spPr/>
        <p:txBody>
          <a:bodyPr/>
          <a:lstStyle/>
          <a:p>
            <a:fld id="{37917DA4-6D2F-45B4-A480-7745893A7DB5}" type="slidenum">
              <a:rPr lang="en-US" smtClean="0"/>
              <a:t>13</a:t>
            </a:fld>
            <a:endParaRPr lang="en-US"/>
          </a:p>
        </p:txBody>
      </p:sp>
    </p:spTree>
    <p:extLst>
      <p:ext uri="{BB962C8B-B14F-4D97-AF65-F5344CB8AC3E}">
        <p14:creationId xmlns:p14="http://schemas.microsoft.com/office/powerpoint/2010/main" val="3406989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2E224-445B-CE11-37DC-D32DDEBAA2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F3B96B-F07A-3BAF-F469-666B2EC0D9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F28BFF-03D2-488D-C9A2-8C61EB37A03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7B1C6D-FEAB-C7D9-B1FB-B1B8CE4F980E}"/>
              </a:ext>
            </a:extLst>
          </p:cNvPr>
          <p:cNvSpPr>
            <a:spLocks noGrp="1"/>
          </p:cNvSpPr>
          <p:nvPr>
            <p:ph type="sldNum" sz="quarter" idx="5"/>
          </p:nvPr>
        </p:nvSpPr>
        <p:spPr/>
        <p:txBody>
          <a:bodyPr/>
          <a:lstStyle/>
          <a:p>
            <a:fld id="{37917DA4-6D2F-45B4-A480-7745893A7DB5}" type="slidenum">
              <a:rPr lang="en-US" smtClean="0"/>
              <a:t>14</a:t>
            </a:fld>
            <a:endParaRPr lang="en-US"/>
          </a:p>
        </p:txBody>
      </p:sp>
    </p:spTree>
    <p:extLst>
      <p:ext uri="{BB962C8B-B14F-4D97-AF65-F5344CB8AC3E}">
        <p14:creationId xmlns:p14="http://schemas.microsoft.com/office/powerpoint/2010/main" val="780337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B06EF-A2BF-3F8D-0C7F-57BE1D47DF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30F216-BF91-7335-141B-2C27E20890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44B99D-0B0D-F656-ECCF-1C0CF56D326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0EBAF3F-082B-F52F-F0B0-CB9510F55F74}"/>
              </a:ext>
            </a:extLst>
          </p:cNvPr>
          <p:cNvSpPr>
            <a:spLocks noGrp="1"/>
          </p:cNvSpPr>
          <p:nvPr>
            <p:ph type="sldNum" sz="quarter" idx="5"/>
          </p:nvPr>
        </p:nvSpPr>
        <p:spPr/>
        <p:txBody>
          <a:bodyPr/>
          <a:lstStyle/>
          <a:p>
            <a:fld id="{37917DA4-6D2F-45B4-A480-7745893A7DB5}" type="slidenum">
              <a:rPr lang="en-US" smtClean="0"/>
              <a:t>15</a:t>
            </a:fld>
            <a:endParaRPr lang="en-US"/>
          </a:p>
        </p:txBody>
      </p:sp>
    </p:spTree>
    <p:extLst>
      <p:ext uri="{BB962C8B-B14F-4D97-AF65-F5344CB8AC3E}">
        <p14:creationId xmlns:p14="http://schemas.microsoft.com/office/powerpoint/2010/main" val="26290280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31" name="Title Text"/>
          <p:cNvSpPr txBox="1">
            <a:spLocks noGrp="1"/>
          </p:cNvSpPr>
          <p:nvPr>
            <p:ph type="title"/>
          </p:nvPr>
        </p:nvSpPr>
        <p:spPr>
          <a:prstGeom prst="rect">
            <a:avLst/>
          </a:prstGeom>
        </p:spPr>
        <p:txBody>
          <a:bodyPr/>
          <a:lstStyle/>
          <a:p>
            <a:r>
              <a:t>Title Text</a:t>
            </a:r>
          </a:p>
        </p:txBody>
      </p:sp>
      <p:sp>
        <p:nvSpPr>
          <p:cNvPr id="32" name="Body Level One…"/>
          <p:cNvSpPr txBox="1">
            <a:spLocks noGrp="1"/>
          </p:cNvSpPr>
          <p:nvPr>
            <p:ph type="body" idx="1"/>
          </p:nvPr>
        </p:nvSpPr>
        <p:spPr>
          <a:prstGeom prst="rect">
            <a:avLst/>
          </a:prstGeom>
        </p:spPr>
        <p:txBody>
          <a:bodyPr/>
          <a:lstStyle>
            <a:lvl1pPr>
              <a:buBlip>
                <a:blip r:embed="rId2"/>
              </a:buBlip>
            </a:lvl1p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p:cNvSpPr/>
          <p:nvPr/>
        </p:nvSpPr>
        <p:spPr>
          <a:xfrm>
            <a:off x="163870" y="0"/>
            <a:ext cx="3251201" cy="6858000"/>
          </a:xfrm>
          <a:prstGeom prst="rect">
            <a:avLst/>
          </a:prstGeom>
          <a:solidFill>
            <a:srgbClr val="C1D6FF"/>
          </a:solidFill>
          <a:ln w="12700">
            <a:miter lim="400000"/>
          </a:ln>
        </p:spPr>
        <p:txBody>
          <a:bodyPr lIns="45718" tIns="45718" rIns="45718" bIns="45718" anchor="ctr"/>
          <a:lstStyle/>
          <a:p>
            <a:pPr algn="ctr">
              <a:defRPr>
                <a:solidFill>
                  <a:srgbClr val="FFFFFF"/>
                </a:solidFill>
              </a:defRPr>
            </a:pPr>
            <a:endParaRPr sz="1800"/>
          </a:p>
        </p:txBody>
      </p:sp>
      <p:sp>
        <p:nvSpPr>
          <p:cNvPr id="3" name="Rectangle 8"/>
          <p:cNvSpPr/>
          <p:nvPr/>
        </p:nvSpPr>
        <p:spPr>
          <a:xfrm>
            <a:off x="0" y="2"/>
            <a:ext cx="3251200" cy="6858001"/>
          </a:xfrm>
          <a:prstGeom prst="rect">
            <a:avLst/>
          </a:prstGeom>
          <a:solidFill>
            <a:srgbClr val="00102F"/>
          </a:solidFill>
          <a:ln w="12700">
            <a:miter lim="400000"/>
          </a:ln>
          <a:effectLst>
            <a:outerShdw blurRad="50800" dist="38100" rotWithShape="0">
              <a:srgbClr val="000000">
                <a:alpha val="40000"/>
              </a:srgbClr>
            </a:outerShdw>
          </a:effectLst>
        </p:spPr>
        <p:txBody>
          <a:bodyPr lIns="45718" tIns="45718" rIns="45718" bIns="45718" anchor="ctr"/>
          <a:lstStyle/>
          <a:p>
            <a:pPr algn="ctr">
              <a:defRPr>
                <a:solidFill>
                  <a:srgbClr val="FFFFFF"/>
                </a:solidFill>
              </a:defRPr>
            </a:pPr>
            <a:endParaRPr sz="1800"/>
          </a:p>
        </p:txBody>
      </p:sp>
      <p:pic>
        <p:nvPicPr>
          <p:cNvPr id="4" name="Picture 6" descr="Picture 6"/>
          <p:cNvPicPr>
            <a:picLocks noChangeAspect="1"/>
          </p:cNvPicPr>
          <p:nvPr/>
        </p:nvPicPr>
        <p:blipFill>
          <a:blip r:embed="rId3"/>
          <a:stretch>
            <a:fillRect/>
          </a:stretch>
        </p:blipFill>
        <p:spPr>
          <a:xfrm>
            <a:off x="9497581" y="2"/>
            <a:ext cx="2694419" cy="4343399"/>
          </a:xfrm>
          <a:prstGeom prst="rect">
            <a:avLst/>
          </a:prstGeom>
          <a:ln w="12700">
            <a:miter lim="400000"/>
          </a:ln>
        </p:spPr>
      </p:pic>
      <p:sp>
        <p:nvSpPr>
          <p:cNvPr id="5" name="Rectangle 7"/>
          <p:cNvSpPr/>
          <p:nvPr/>
        </p:nvSpPr>
        <p:spPr>
          <a:xfrm>
            <a:off x="163870" y="0"/>
            <a:ext cx="3251201" cy="6858000"/>
          </a:xfrm>
          <a:prstGeom prst="rect">
            <a:avLst/>
          </a:prstGeom>
          <a:solidFill>
            <a:srgbClr val="C1D6FF"/>
          </a:solidFill>
          <a:ln w="12700">
            <a:miter lim="400000"/>
          </a:ln>
        </p:spPr>
        <p:txBody>
          <a:bodyPr lIns="45718" tIns="45718" rIns="45718" bIns="45718" anchor="ctr"/>
          <a:lstStyle/>
          <a:p>
            <a:pPr algn="ctr">
              <a:defRPr>
                <a:solidFill>
                  <a:srgbClr val="FFFFFF"/>
                </a:solidFill>
              </a:defRPr>
            </a:pPr>
            <a:endParaRPr sz="1800"/>
          </a:p>
        </p:txBody>
      </p:sp>
      <p:sp>
        <p:nvSpPr>
          <p:cNvPr id="6" name="Rectangle 6"/>
          <p:cNvSpPr/>
          <p:nvPr/>
        </p:nvSpPr>
        <p:spPr>
          <a:xfrm>
            <a:off x="0" y="2"/>
            <a:ext cx="3251200" cy="6858001"/>
          </a:xfrm>
          <a:prstGeom prst="rect">
            <a:avLst/>
          </a:prstGeom>
          <a:solidFill>
            <a:srgbClr val="00102F"/>
          </a:solidFill>
          <a:ln w="12700">
            <a:miter lim="400000"/>
          </a:ln>
          <a:effectLst>
            <a:outerShdw blurRad="50800" dist="38100" rotWithShape="0">
              <a:srgbClr val="000000">
                <a:alpha val="40000"/>
              </a:srgbClr>
            </a:outerShdw>
          </a:effectLst>
        </p:spPr>
        <p:txBody>
          <a:bodyPr lIns="45718" tIns="45718" rIns="45718" bIns="45718" anchor="ctr"/>
          <a:lstStyle/>
          <a:p>
            <a:pPr algn="ctr">
              <a:defRPr>
                <a:solidFill>
                  <a:srgbClr val="FFFFFF"/>
                </a:solidFill>
              </a:defRPr>
            </a:pPr>
            <a:endParaRPr sz="1800"/>
          </a:p>
        </p:txBody>
      </p:sp>
      <p:sp>
        <p:nvSpPr>
          <p:cNvPr id="7" name="Title Text"/>
          <p:cNvSpPr txBox="1">
            <a:spLocks noGrp="1"/>
          </p:cNvSpPr>
          <p:nvPr>
            <p:ph type="title"/>
          </p:nvPr>
        </p:nvSpPr>
        <p:spPr>
          <a:xfrm>
            <a:off x="406400" y="609600"/>
            <a:ext cx="2540000" cy="3276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p>
            <a:r>
              <a:t>Title Text</a:t>
            </a:r>
          </a:p>
        </p:txBody>
      </p:sp>
      <p:sp>
        <p:nvSpPr>
          <p:cNvPr id="8" name="Body Level One…"/>
          <p:cNvSpPr txBox="1">
            <a:spLocks noGrp="1"/>
          </p:cNvSpPr>
          <p:nvPr>
            <p:ph type="body" idx="1"/>
          </p:nvPr>
        </p:nvSpPr>
        <p:spPr>
          <a:xfrm>
            <a:off x="3657600" y="609601"/>
            <a:ext cx="8128000" cy="59435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lvl1pPr>
              <a:buBlip>
                <a:blip r:embed="rId4"/>
              </a:buBlip>
            </a:lvl1pPr>
          </a:lstStyle>
          <a:p>
            <a:r>
              <a:t>Body Level One</a:t>
            </a:r>
          </a:p>
          <a:p>
            <a:pPr lvl="1"/>
            <a:r>
              <a:t>Body Level Two</a:t>
            </a:r>
          </a:p>
          <a:p>
            <a:pPr lvl="2"/>
            <a:r>
              <a:t>Body Level Three</a:t>
            </a:r>
          </a:p>
          <a:p>
            <a:pPr lvl="3"/>
            <a:r>
              <a:t>Body Level Four</a:t>
            </a:r>
          </a:p>
          <a:p>
            <a:pPr lvl="4"/>
            <a:r>
              <a:t>Body Level Five</a:t>
            </a:r>
          </a:p>
        </p:txBody>
      </p:sp>
      <p:sp>
        <p:nvSpPr>
          <p:cNvPr id="9" name="Slide Number"/>
          <p:cNvSpPr txBox="1">
            <a:spLocks noGrp="1"/>
          </p:cNvSpPr>
          <p:nvPr>
            <p:ph type="sldNum" sz="quarter" idx="2"/>
          </p:nvPr>
        </p:nvSpPr>
        <p:spPr>
          <a:xfrm>
            <a:off x="1371600" y="6544636"/>
            <a:ext cx="508000" cy="261606"/>
          </a:xfrm>
          <a:prstGeom prst="rect">
            <a:avLst/>
          </a:prstGeom>
          <a:solidFill>
            <a:srgbClr val="C1D6FF"/>
          </a:solidFill>
          <a:ln w="12700">
            <a:miter lim="400000"/>
          </a:ln>
        </p:spPr>
        <p:txBody>
          <a:bodyPr wrap="square" lIns="45718" tIns="45718" rIns="45718" bIns="45718" anchor="ctr">
            <a:spAutoFit/>
          </a:bodyPr>
          <a:lstStyle>
            <a:lvl1pPr algn="ctr">
              <a:defRPr sz="1100" b="1">
                <a:solidFill>
                  <a:srgbClr val="00102F"/>
                </a:solidFill>
                <a:effectLst>
                  <a:outerShdw blurRad="38100" dist="38100" dir="2700000" rotWithShape="0">
                    <a:srgbClr val="000000">
                      <a:alpha val="43137"/>
                    </a:srgbClr>
                  </a:outerShdw>
                </a:effectLs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Lst>
  <p:transition spd="med"/>
  <p:txStyles>
    <p:titleStyle>
      <a:lvl1pPr marL="0" marR="0" indent="0" algn="r" defTabSz="914400" rtl="0" latinLnBrk="0">
        <a:lnSpc>
          <a:spcPct val="100000"/>
        </a:lnSpc>
        <a:spcBef>
          <a:spcPts val="0"/>
        </a:spcBef>
        <a:spcAft>
          <a:spcPts val="0"/>
        </a:spcAft>
        <a:buClrTx/>
        <a:buSzTx/>
        <a:buFontTx/>
        <a:buNone/>
        <a:tabLst/>
        <a:defRPr sz="3000" b="1" i="0" u="none" strike="noStrike" cap="none" spc="0" baseline="0">
          <a:solidFill>
            <a:srgbClr val="FFFFFF"/>
          </a:solidFill>
          <a:effectLst>
            <a:outerShdw blurRad="38100" dist="38100" dir="2700000" rotWithShape="0">
              <a:srgbClr val="000000">
                <a:alpha val="43137"/>
              </a:srgbClr>
            </a:outerShdw>
          </a:effectLst>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3000" b="1" i="0" u="none" strike="noStrike" cap="none" spc="0" baseline="0">
          <a:solidFill>
            <a:srgbClr val="FFFFFF"/>
          </a:solidFill>
          <a:effectLst>
            <a:outerShdw blurRad="38100" dist="38100" dir="2700000" rotWithShape="0">
              <a:srgbClr val="000000">
                <a:alpha val="43137"/>
              </a:srgbClr>
            </a:outerShdw>
          </a:effectLst>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3000" b="1" i="0" u="none" strike="noStrike" cap="none" spc="0" baseline="0">
          <a:solidFill>
            <a:srgbClr val="FFFFFF"/>
          </a:solidFill>
          <a:effectLst>
            <a:outerShdw blurRad="38100" dist="38100" dir="2700000" rotWithShape="0">
              <a:srgbClr val="000000">
                <a:alpha val="43137"/>
              </a:srgbClr>
            </a:outerShdw>
          </a:effectLst>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3000" b="1" i="0" u="none" strike="noStrike" cap="none" spc="0" baseline="0">
          <a:solidFill>
            <a:srgbClr val="FFFFFF"/>
          </a:solidFill>
          <a:effectLst>
            <a:outerShdw blurRad="38100" dist="38100" dir="2700000" rotWithShape="0">
              <a:srgbClr val="000000">
                <a:alpha val="43137"/>
              </a:srgbClr>
            </a:outerShdw>
          </a:effectLst>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3000" b="1" i="0" u="none" strike="noStrike" cap="none" spc="0" baseline="0">
          <a:solidFill>
            <a:srgbClr val="FFFFFF"/>
          </a:solidFill>
          <a:effectLst>
            <a:outerShdw blurRad="38100" dist="38100" dir="2700000" rotWithShape="0">
              <a:srgbClr val="000000">
                <a:alpha val="43137"/>
              </a:srgbClr>
            </a:outerShdw>
          </a:effectLst>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3000" b="1" i="0" u="none" strike="noStrike" cap="none" spc="0" baseline="0">
          <a:solidFill>
            <a:srgbClr val="FFFFFF"/>
          </a:solidFill>
          <a:effectLst>
            <a:outerShdw blurRad="38100" dist="38100" dir="2700000" rotWithShape="0">
              <a:srgbClr val="000000">
                <a:alpha val="43137"/>
              </a:srgbClr>
            </a:outerShdw>
          </a:effectLst>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3000" b="1" i="0" u="none" strike="noStrike" cap="none" spc="0" baseline="0">
          <a:solidFill>
            <a:srgbClr val="FFFFFF"/>
          </a:solidFill>
          <a:effectLst>
            <a:outerShdw blurRad="38100" dist="38100" dir="2700000" rotWithShape="0">
              <a:srgbClr val="000000">
                <a:alpha val="43137"/>
              </a:srgbClr>
            </a:outerShdw>
          </a:effectLst>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3000" b="1" i="0" u="none" strike="noStrike" cap="none" spc="0" baseline="0">
          <a:solidFill>
            <a:srgbClr val="FFFFFF"/>
          </a:solidFill>
          <a:effectLst>
            <a:outerShdw blurRad="38100" dist="38100" dir="2700000" rotWithShape="0">
              <a:srgbClr val="000000">
                <a:alpha val="43137"/>
              </a:srgbClr>
            </a:outerShdw>
          </a:effectLst>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3000" b="1" i="0" u="none" strike="noStrike" cap="none" spc="0" baseline="0">
          <a:solidFill>
            <a:srgbClr val="FFFFFF"/>
          </a:solidFill>
          <a:effectLst>
            <a:outerShdw blurRad="38100" dist="38100" dir="2700000" rotWithShape="0">
              <a:srgbClr val="000000">
                <a:alpha val="43137"/>
              </a:srgbClr>
            </a:outerShdw>
          </a:effectLst>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60000"/>
        <a:buFontTx/>
        <a:buBlip>
          <a:blip r:embed="rId4"/>
        </a:buBlip>
        <a:tabLst/>
        <a:defRPr sz="3200" b="0" i="0" u="none" strike="noStrike" cap="none" spc="0" baseline="0">
          <a:solidFill>
            <a:srgbClr val="00102F"/>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102F"/>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102F"/>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102F"/>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102F"/>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102F"/>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102F"/>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102F"/>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102F"/>
          </a:solidFill>
          <a:uFillTx/>
          <a:latin typeface="+mn-lt"/>
          <a:ea typeface="+mn-ea"/>
          <a:cs typeface="+mn-cs"/>
          <a:sym typeface="Calibri"/>
        </a:defRPr>
      </a:lvl9pPr>
    </p:bodyStyle>
    <p:otherStyle>
      <a:lvl1pPr marL="0" marR="0" indent="0" algn="ctr" defTabSz="914400" rtl="0" latinLnBrk="0">
        <a:lnSpc>
          <a:spcPct val="100000"/>
        </a:lnSpc>
        <a:spcBef>
          <a:spcPts val="0"/>
        </a:spcBef>
        <a:spcAft>
          <a:spcPts val="0"/>
        </a:spcAft>
        <a:buClrTx/>
        <a:buSzTx/>
        <a:buFontTx/>
        <a:buNone/>
        <a:tabLst/>
        <a:defRPr sz="1100" b="1" i="0" u="none" strike="noStrike" cap="none" spc="0" baseline="0">
          <a:solidFill>
            <a:schemeClr val="tx1"/>
          </a:solidFill>
          <a:effectLst>
            <a:outerShdw blurRad="38100" dist="38100" dir="2700000" rotWithShape="0">
              <a:srgbClr val="000000">
                <a:alpha val="43137"/>
              </a:srgbClr>
            </a:outerShdw>
          </a:effectLst>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1100" b="1" i="0" u="none" strike="noStrike" cap="none" spc="0" baseline="0">
          <a:solidFill>
            <a:schemeClr val="tx1"/>
          </a:solidFill>
          <a:effectLst>
            <a:outerShdw blurRad="38100" dist="38100" dir="2700000" rotWithShape="0">
              <a:srgbClr val="000000">
                <a:alpha val="43137"/>
              </a:srgbClr>
            </a:outerShdw>
          </a:effectLst>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1100" b="1" i="0" u="none" strike="noStrike" cap="none" spc="0" baseline="0">
          <a:solidFill>
            <a:schemeClr val="tx1"/>
          </a:solidFill>
          <a:effectLst>
            <a:outerShdw blurRad="38100" dist="38100" dir="2700000" rotWithShape="0">
              <a:srgbClr val="000000">
                <a:alpha val="43137"/>
              </a:srgbClr>
            </a:outerShdw>
          </a:effectLst>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1100" b="1" i="0" u="none" strike="noStrike" cap="none" spc="0" baseline="0">
          <a:solidFill>
            <a:schemeClr val="tx1"/>
          </a:solidFill>
          <a:effectLst>
            <a:outerShdw blurRad="38100" dist="38100" dir="2700000" rotWithShape="0">
              <a:srgbClr val="000000">
                <a:alpha val="43137"/>
              </a:srgbClr>
            </a:outerShdw>
          </a:effectLst>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1100" b="1" i="0" u="none" strike="noStrike" cap="none" spc="0" baseline="0">
          <a:solidFill>
            <a:schemeClr val="tx1"/>
          </a:solidFill>
          <a:effectLst>
            <a:outerShdw blurRad="38100" dist="38100" dir="2700000" rotWithShape="0">
              <a:srgbClr val="000000">
                <a:alpha val="43137"/>
              </a:srgbClr>
            </a:outerShdw>
          </a:effectLst>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1100" b="1" i="0" u="none" strike="noStrike" cap="none" spc="0" baseline="0">
          <a:solidFill>
            <a:schemeClr val="tx1"/>
          </a:solidFill>
          <a:effectLst>
            <a:outerShdw blurRad="38100" dist="38100" dir="2700000" rotWithShape="0">
              <a:srgbClr val="000000">
                <a:alpha val="43137"/>
              </a:srgbClr>
            </a:outerShdw>
          </a:effectLst>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1100" b="1" i="0" u="none" strike="noStrike" cap="none" spc="0" baseline="0">
          <a:solidFill>
            <a:schemeClr val="tx1"/>
          </a:solidFill>
          <a:effectLst>
            <a:outerShdw blurRad="38100" dist="38100" dir="2700000" rotWithShape="0">
              <a:srgbClr val="000000">
                <a:alpha val="43137"/>
              </a:srgbClr>
            </a:outerShdw>
          </a:effectLst>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1100" b="1" i="0" u="none" strike="noStrike" cap="none" spc="0" baseline="0">
          <a:solidFill>
            <a:schemeClr val="tx1"/>
          </a:solidFill>
          <a:effectLst>
            <a:outerShdw blurRad="38100" dist="38100" dir="2700000" rotWithShape="0">
              <a:srgbClr val="000000">
                <a:alpha val="43137"/>
              </a:srgbClr>
            </a:outerShdw>
          </a:effectLst>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1100" b="1" i="0" u="none" strike="noStrike" cap="none" spc="0" baseline="0">
          <a:solidFill>
            <a:schemeClr val="tx1"/>
          </a:solidFill>
          <a:effectLst>
            <a:outerShdw blurRad="38100" dist="38100" dir="2700000" rotWithShape="0">
              <a:srgbClr val="000000">
                <a:alpha val="43137"/>
              </a:srgbClr>
            </a:outerShdw>
          </a:effectLst>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OAI/OpenAPI-Specification"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json-schema.org/"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127.0.0.1:8000/docs"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hyperlink" Target="https://github.com/Rebilly/ReDoc" TargetMode="External"/><Relationship Id="rId4" Type="http://schemas.openxmlformats.org/officeDocument/2006/relationships/hyperlink" Target="http://127.0.0.1:8000/redoc"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djangoproject.com/" TargetMode="External"/><Relationship Id="rId2" Type="http://schemas.openxmlformats.org/officeDocument/2006/relationships/hyperlink" Target="http://flask.pocoo.org/" TargetMode="External"/><Relationship Id="rId1" Type="http://schemas.openxmlformats.org/officeDocument/2006/relationships/slideLayout" Target="../slideLayouts/slideLayout1.xml"/><Relationship Id="rId5" Type="http://schemas.openxmlformats.org/officeDocument/2006/relationships/hyperlink" Target="https://symfony.com/" TargetMode="External"/><Relationship Id="rId4" Type="http://schemas.openxmlformats.org/officeDocument/2006/relationships/hyperlink" Target="https://framework.zend.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hyperlink" Target="https://www.sqlalchemy.org/"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hyperlink" Target="https://docs.pydantic.dev/latest/"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djangoproject.com/" TargetMode="External"/><Relationship Id="rId2" Type="http://schemas.openxmlformats.org/officeDocument/2006/relationships/hyperlink" Target="http://flask.pocoo.org/" TargetMode="External"/><Relationship Id="rId1" Type="http://schemas.openxmlformats.org/officeDocument/2006/relationships/slideLayout" Target="../slideLayouts/slideLayout1.xml"/><Relationship Id="rId5" Type="http://schemas.openxmlformats.org/officeDocument/2006/relationships/hyperlink" Target="https://symfony.com/" TargetMode="External"/><Relationship Id="rId4" Type="http://schemas.openxmlformats.org/officeDocument/2006/relationships/hyperlink" Target="https://framework.zend.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hyperlink" Target="https://www.slant.co/topics/1847/~node-js-based-cms" TargetMode="External"/><Relationship Id="rId3" Type="http://schemas.openxmlformats.org/officeDocument/2006/relationships/hyperlink" Target="https://erpnext.com/" TargetMode="External"/><Relationship Id="rId7" Type="http://schemas.openxmlformats.org/officeDocument/2006/relationships/hyperlink" Target="http://www.dnnsoftware.com/community/participate/community-showcase" TargetMode="External"/><Relationship Id="rId2" Type="http://schemas.openxmlformats.org/officeDocument/2006/relationships/hyperlink" Target="https://www.odoo.com/" TargetMode="External"/><Relationship Id="rId1" Type="http://schemas.openxmlformats.org/officeDocument/2006/relationships/slideLayout" Target="../slideLayouts/slideLayout1.xml"/><Relationship Id="rId6" Type="http://schemas.openxmlformats.org/officeDocument/2006/relationships/hyperlink" Target="http://www.dnnsoftware.com/" TargetMode="External"/><Relationship Id="rId5" Type="http://schemas.openxmlformats.org/officeDocument/2006/relationships/hyperlink" Target="https://www.liferay.com/" TargetMode="External"/><Relationship Id="rId4" Type="http://schemas.openxmlformats.org/officeDocument/2006/relationships/hyperlink" Target="https://wordpress.org/"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itle 12"/>
          <p:cNvSpPr txBox="1">
            <a:spLocks noGrp="1"/>
          </p:cNvSpPr>
          <p:nvPr>
            <p:ph type="title"/>
          </p:nvPr>
        </p:nvSpPr>
        <p:spPr>
          <a:xfrm>
            <a:off x="346841" y="746357"/>
            <a:ext cx="2659393" cy="4782574"/>
          </a:xfrm>
          <a:prstGeom prst="rect">
            <a:avLst/>
          </a:prstGeom>
        </p:spPr>
        <p:txBody>
          <a:bodyPr>
            <a:normAutofit/>
          </a:bodyPr>
          <a:lstStyle>
            <a:lvl1pPr>
              <a:defRPr i="1"/>
            </a:lvl1pPr>
          </a:lstStyle>
          <a:p>
            <a:r>
              <a:rPr lang="en-US" i="1" dirty="0"/>
              <a:t>…Overview of Platforms</a:t>
            </a:r>
            <a:br>
              <a:rPr lang="en-US" i="1" dirty="0"/>
            </a:br>
            <a:br>
              <a:rPr lang="en-US" i="1" dirty="0"/>
            </a:br>
            <a:r>
              <a:rPr lang="en-US" i="1" dirty="0"/>
              <a:t>…Web</a:t>
            </a:r>
            <a:br>
              <a:rPr lang="en-US" i="1" dirty="0"/>
            </a:br>
            <a:br>
              <a:rPr lang="en-US" i="1" dirty="0"/>
            </a:br>
            <a:r>
              <a:rPr lang="en-US" i="1" dirty="0" err="1"/>
              <a:t>Web</a:t>
            </a:r>
            <a:r>
              <a:rPr lang="en-US" i="1" dirty="0"/>
              <a:t> Application Frameworks</a:t>
            </a:r>
            <a:endParaRPr dirty="0"/>
          </a:p>
        </p:txBody>
      </p:sp>
      <p:sp>
        <p:nvSpPr>
          <p:cNvPr id="149" name="Content Placeholder 13"/>
          <p:cNvSpPr txBox="1">
            <a:spLocks noGrp="1"/>
          </p:cNvSpPr>
          <p:nvPr>
            <p:ph type="body" idx="1"/>
          </p:nvPr>
        </p:nvSpPr>
        <p:spPr>
          <a:xfrm>
            <a:off x="3531476" y="325820"/>
            <a:ext cx="8313683" cy="5943603"/>
          </a:xfrm>
          <a:prstGeom prst="rect">
            <a:avLst/>
          </a:prstGeom>
        </p:spPr>
        <p:txBody>
          <a:bodyPr>
            <a:noAutofit/>
          </a:bodyPr>
          <a:lstStyle/>
          <a:p>
            <a:pPr marL="329184" indent="-329184" defTabSz="877822">
              <a:spcBef>
                <a:spcPts val="600"/>
              </a:spcBef>
              <a:buBlip>
                <a:blip r:embed="rId2"/>
              </a:buBlip>
              <a:defRPr sz="2700"/>
            </a:pPr>
            <a:r>
              <a:rPr lang="en-US" sz="2800" dirty="0"/>
              <a:t>Web Application Framework (WAF) can also simply be referred to as Web Framework (WF).</a:t>
            </a:r>
          </a:p>
          <a:p>
            <a:pPr marL="329184" indent="-329184" defTabSz="877822">
              <a:spcBef>
                <a:spcPts val="600"/>
              </a:spcBef>
              <a:buBlip>
                <a:blip r:embed="rId2"/>
              </a:buBlip>
              <a:defRPr sz="2700"/>
            </a:pPr>
            <a:r>
              <a:rPr lang="en-US" sz="2800" dirty="0"/>
              <a:t>A WAF is a software designed to facilitate the development of web applications by </a:t>
            </a:r>
            <a:r>
              <a:rPr lang="en-US" sz="2800" dirty="0">
                <a:solidFill>
                  <a:srgbClr val="FF0000"/>
                </a:solidFill>
              </a:rPr>
              <a:t>automating common activities</a:t>
            </a:r>
            <a:r>
              <a:rPr lang="en-US" sz="2800" dirty="0"/>
              <a:t> that are typically part of web development.</a:t>
            </a:r>
          </a:p>
          <a:p>
            <a:pPr marL="329184" indent="-329184" defTabSz="877822">
              <a:spcBef>
                <a:spcPts val="600"/>
              </a:spcBef>
              <a:buBlip>
                <a:blip r:embed="rId2"/>
              </a:buBlip>
              <a:defRPr sz="2700"/>
            </a:pPr>
            <a:r>
              <a:rPr lang="en-US" sz="2800" dirty="0"/>
              <a:t>WAFs have been developed for different languages</a:t>
            </a:r>
          </a:p>
          <a:p>
            <a:pPr marL="329184" indent="-329184" defTabSz="877822">
              <a:spcBef>
                <a:spcPts val="600"/>
              </a:spcBef>
              <a:buBlip>
                <a:blip r:embed="rId2"/>
              </a:buBlip>
              <a:defRPr sz="2700"/>
            </a:pPr>
            <a:r>
              <a:rPr lang="en-US" sz="2800" dirty="0"/>
              <a:t>Most of the WAFs use MVC (Model-View-Controller) Architecture </a:t>
            </a:r>
          </a:p>
        </p:txBody>
      </p:sp>
    </p:spTree>
    <p:extLst>
      <p:ext uri="{BB962C8B-B14F-4D97-AF65-F5344CB8AC3E}">
        <p14:creationId xmlns:p14="http://schemas.microsoft.com/office/powerpoint/2010/main" val="420883997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DCD566-4904-FBF8-127E-750D5A5E8D0E}"/>
            </a:ext>
          </a:extLst>
        </p:cNvPr>
        <p:cNvGrpSpPr/>
        <p:nvPr/>
      </p:nvGrpSpPr>
      <p:grpSpPr>
        <a:xfrm>
          <a:off x="0" y="0"/>
          <a:ext cx="0" cy="0"/>
          <a:chOff x="0" y="0"/>
          <a:chExt cx="0" cy="0"/>
        </a:xfrm>
      </p:grpSpPr>
      <p:sp>
        <p:nvSpPr>
          <p:cNvPr id="148" name="Title 12">
            <a:extLst>
              <a:ext uri="{FF2B5EF4-FFF2-40B4-BE49-F238E27FC236}">
                <a16:creationId xmlns:a16="http://schemas.microsoft.com/office/drawing/2014/main" id="{06253228-162A-1B9C-A12E-9E85EE3ED2DF}"/>
              </a:ext>
            </a:extLst>
          </p:cNvPr>
          <p:cNvSpPr txBox="1">
            <a:spLocks noGrp="1"/>
          </p:cNvSpPr>
          <p:nvPr>
            <p:ph type="title"/>
          </p:nvPr>
        </p:nvSpPr>
        <p:spPr>
          <a:xfrm>
            <a:off x="530373" y="735723"/>
            <a:ext cx="2574333" cy="4846369"/>
          </a:xfrm>
          <a:prstGeom prst="rect">
            <a:avLst/>
          </a:prstGeom>
        </p:spPr>
        <p:txBody>
          <a:bodyPr>
            <a:normAutofit/>
          </a:bodyPr>
          <a:lstStyle>
            <a:lvl1pPr>
              <a:defRPr i="1"/>
            </a:lvl1pPr>
          </a:lstStyle>
          <a:p>
            <a:r>
              <a:rPr lang="en-US" i="1" dirty="0"/>
              <a:t>…Overview of Platforms</a:t>
            </a:r>
            <a:br>
              <a:rPr lang="en-US" i="1" dirty="0"/>
            </a:br>
            <a:br>
              <a:rPr lang="en-US" i="1" dirty="0"/>
            </a:br>
            <a:r>
              <a:rPr lang="en-US" i="1" dirty="0"/>
              <a:t>…Web</a:t>
            </a:r>
            <a:br>
              <a:rPr lang="en-US" i="1" dirty="0"/>
            </a:br>
            <a:br>
              <a:rPr lang="en-US" dirty="0"/>
            </a:br>
            <a:r>
              <a:rPr lang="en-US" dirty="0"/>
              <a:t>…HTTP Methods in REST APIs</a:t>
            </a:r>
            <a:endParaRPr dirty="0"/>
          </a:p>
        </p:txBody>
      </p:sp>
      <p:sp>
        <p:nvSpPr>
          <p:cNvPr id="149" name="Content Placeholder 13">
            <a:extLst>
              <a:ext uri="{FF2B5EF4-FFF2-40B4-BE49-F238E27FC236}">
                <a16:creationId xmlns:a16="http://schemas.microsoft.com/office/drawing/2014/main" id="{E8F21CA6-5884-3352-B2AC-33A0B9FB5974}"/>
              </a:ext>
            </a:extLst>
          </p:cNvPr>
          <p:cNvSpPr txBox="1">
            <a:spLocks noGrp="1"/>
          </p:cNvSpPr>
          <p:nvPr>
            <p:ph type="body" idx="1"/>
          </p:nvPr>
        </p:nvSpPr>
        <p:spPr>
          <a:xfrm>
            <a:off x="3531476" y="182575"/>
            <a:ext cx="8313683" cy="6462774"/>
          </a:xfrm>
          <a:prstGeom prst="rect">
            <a:avLst/>
          </a:prstGeom>
        </p:spPr>
        <p:txBody>
          <a:bodyPr>
            <a:noAutofit/>
          </a:bodyPr>
          <a:lstStyle/>
          <a:p>
            <a:pPr marL="216027" indent="-216027" defTabSz="576072">
              <a:spcBef>
                <a:spcPts val="400"/>
              </a:spcBef>
              <a:defRPr sz="2016"/>
            </a:pPr>
            <a:endParaRPr lang="en-US" sz="2800" b="1" dirty="0">
              <a:effectLst/>
            </a:endParaRPr>
          </a:p>
          <a:p>
            <a:pPr marL="216027" indent="-216027" defTabSz="576072">
              <a:spcBef>
                <a:spcPts val="400"/>
              </a:spcBef>
              <a:defRPr sz="2016"/>
            </a:pPr>
            <a:r>
              <a:rPr lang="en-US" sz="2800" b="1" dirty="0">
                <a:effectLst/>
              </a:rPr>
              <a:t>GET</a:t>
            </a:r>
            <a:r>
              <a:rPr lang="en-US" sz="2800" dirty="0"/>
              <a:t> – Fetches data (e.g., getting a list of items)</a:t>
            </a:r>
          </a:p>
          <a:p>
            <a:pPr marL="0" indent="0" defTabSz="576072">
              <a:spcBef>
                <a:spcPts val="400"/>
              </a:spcBef>
              <a:buNone/>
              <a:defRPr sz="2016"/>
            </a:pPr>
            <a:endParaRPr lang="en-US" sz="2800" dirty="0"/>
          </a:p>
          <a:p>
            <a:pPr marL="216027" indent="-216027" defTabSz="576072">
              <a:spcBef>
                <a:spcPts val="400"/>
              </a:spcBef>
              <a:defRPr sz="2016"/>
            </a:pPr>
            <a:r>
              <a:rPr lang="en-US" sz="2800" b="1" dirty="0">
                <a:effectLst/>
              </a:rPr>
              <a:t>POST</a:t>
            </a:r>
            <a:r>
              <a:rPr lang="en-US" sz="2800" dirty="0"/>
              <a:t> – Creates new data (e.g., adding a new items)</a:t>
            </a:r>
          </a:p>
          <a:p>
            <a:pPr marL="216027" indent="-216027" defTabSz="576072">
              <a:spcBef>
                <a:spcPts val="400"/>
              </a:spcBef>
              <a:defRPr sz="2016"/>
            </a:pPr>
            <a:endParaRPr lang="en-US" sz="2800" dirty="0"/>
          </a:p>
          <a:p>
            <a:pPr marL="216027" indent="-216027" defTabSz="576072">
              <a:spcBef>
                <a:spcPts val="400"/>
              </a:spcBef>
              <a:defRPr sz="2016"/>
            </a:pPr>
            <a:r>
              <a:rPr lang="en-US" sz="2800" b="1" dirty="0">
                <a:effectLst/>
              </a:rPr>
              <a:t>PUT</a:t>
            </a:r>
            <a:r>
              <a:rPr lang="en-US" sz="2800" dirty="0"/>
              <a:t> – Replaces existing data (e.g., updating items information)</a:t>
            </a:r>
          </a:p>
          <a:p>
            <a:pPr marL="216027" indent="-216027" defTabSz="576072">
              <a:spcBef>
                <a:spcPts val="400"/>
              </a:spcBef>
              <a:defRPr sz="2016"/>
            </a:pPr>
            <a:endParaRPr lang="en-US" sz="2800" dirty="0"/>
          </a:p>
          <a:p>
            <a:pPr marL="216027" indent="-216027" defTabSz="576072">
              <a:spcBef>
                <a:spcPts val="400"/>
              </a:spcBef>
              <a:defRPr sz="2016"/>
            </a:pPr>
            <a:r>
              <a:rPr lang="en-US" sz="2800" b="1" dirty="0">
                <a:effectLst/>
              </a:rPr>
              <a:t>PATCH</a:t>
            </a:r>
            <a:r>
              <a:rPr lang="en-US" sz="2800" dirty="0"/>
              <a:t> – Updates part of the data (e.g., changing a items email)</a:t>
            </a:r>
          </a:p>
          <a:p>
            <a:pPr marL="216027" indent="-216027" defTabSz="576072">
              <a:spcBef>
                <a:spcPts val="400"/>
              </a:spcBef>
              <a:defRPr sz="2016"/>
            </a:pPr>
            <a:endParaRPr lang="en-US" sz="2800" dirty="0"/>
          </a:p>
          <a:p>
            <a:pPr marL="216027" indent="-216027" defTabSz="576072">
              <a:spcBef>
                <a:spcPts val="400"/>
              </a:spcBef>
              <a:defRPr sz="2016"/>
            </a:pPr>
            <a:r>
              <a:rPr lang="en-US" sz="2800" b="1" dirty="0">
                <a:effectLst/>
              </a:rPr>
              <a:t>DELETE</a:t>
            </a:r>
            <a:r>
              <a:rPr lang="en-US" sz="2800" dirty="0"/>
              <a:t> – Removes data (e.g., deleting a items)</a:t>
            </a:r>
            <a:endParaRPr lang="en-US" sz="3600" dirty="0"/>
          </a:p>
        </p:txBody>
      </p:sp>
    </p:spTree>
    <p:extLst>
      <p:ext uri="{BB962C8B-B14F-4D97-AF65-F5344CB8AC3E}">
        <p14:creationId xmlns:p14="http://schemas.microsoft.com/office/powerpoint/2010/main" val="167507615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D85430-12A1-BF01-C5CC-FF1F69896719}"/>
            </a:ext>
          </a:extLst>
        </p:cNvPr>
        <p:cNvGrpSpPr/>
        <p:nvPr/>
      </p:nvGrpSpPr>
      <p:grpSpPr>
        <a:xfrm>
          <a:off x="0" y="0"/>
          <a:ext cx="0" cy="0"/>
          <a:chOff x="0" y="0"/>
          <a:chExt cx="0" cy="0"/>
        </a:xfrm>
      </p:grpSpPr>
      <p:sp>
        <p:nvSpPr>
          <p:cNvPr id="148" name="Title 12">
            <a:extLst>
              <a:ext uri="{FF2B5EF4-FFF2-40B4-BE49-F238E27FC236}">
                <a16:creationId xmlns:a16="http://schemas.microsoft.com/office/drawing/2014/main" id="{FE87DE3F-04EB-3FE4-46D5-FB4E10ABB56B}"/>
              </a:ext>
            </a:extLst>
          </p:cNvPr>
          <p:cNvSpPr txBox="1">
            <a:spLocks noGrp="1"/>
          </p:cNvSpPr>
          <p:nvPr>
            <p:ph type="title"/>
          </p:nvPr>
        </p:nvSpPr>
        <p:spPr>
          <a:xfrm>
            <a:off x="530373" y="735723"/>
            <a:ext cx="2574333" cy="4846369"/>
          </a:xfrm>
          <a:prstGeom prst="rect">
            <a:avLst/>
          </a:prstGeom>
        </p:spPr>
        <p:txBody>
          <a:bodyPr>
            <a:normAutofit/>
          </a:bodyPr>
          <a:lstStyle>
            <a:lvl1pPr>
              <a:defRPr i="1"/>
            </a:lvl1pPr>
          </a:lstStyle>
          <a:p>
            <a:r>
              <a:rPr lang="en-US" i="1" dirty="0"/>
              <a:t>…Overview of Platforms</a:t>
            </a:r>
            <a:br>
              <a:rPr lang="en-US" i="1" dirty="0"/>
            </a:br>
            <a:br>
              <a:rPr lang="en-US" i="1" dirty="0"/>
            </a:br>
            <a:r>
              <a:rPr lang="en-US" i="1" dirty="0"/>
              <a:t>…Web</a:t>
            </a:r>
            <a:br>
              <a:rPr lang="en-US" i="1" dirty="0"/>
            </a:br>
            <a:br>
              <a:rPr lang="en-US" dirty="0"/>
            </a:br>
            <a:r>
              <a:rPr lang="en-US" dirty="0"/>
              <a:t>…HTTP Methods in REST APIs</a:t>
            </a:r>
            <a:endParaRPr dirty="0"/>
          </a:p>
        </p:txBody>
      </p:sp>
      <p:sp>
        <p:nvSpPr>
          <p:cNvPr id="149" name="Content Placeholder 13">
            <a:extLst>
              <a:ext uri="{FF2B5EF4-FFF2-40B4-BE49-F238E27FC236}">
                <a16:creationId xmlns:a16="http://schemas.microsoft.com/office/drawing/2014/main" id="{E8677EAB-7B1C-9473-295B-1486478F5D58}"/>
              </a:ext>
            </a:extLst>
          </p:cNvPr>
          <p:cNvSpPr txBox="1">
            <a:spLocks noGrp="1"/>
          </p:cNvSpPr>
          <p:nvPr>
            <p:ph type="body" idx="1"/>
          </p:nvPr>
        </p:nvSpPr>
        <p:spPr>
          <a:xfrm>
            <a:off x="3560973" y="735723"/>
            <a:ext cx="8313683" cy="5559464"/>
          </a:xfrm>
          <a:prstGeom prst="rect">
            <a:avLst/>
          </a:prstGeom>
        </p:spPr>
        <p:txBody>
          <a:bodyPr>
            <a:noAutofit/>
          </a:bodyPr>
          <a:lstStyle/>
          <a:p>
            <a:pPr marL="216027" indent="-216027" defTabSz="576072">
              <a:spcBef>
                <a:spcPts val="400"/>
              </a:spcBef>
              <a:defRPr sz="2016"/>
            </a:pPr>
            <a:r>
              <a:rPr lang="en-US" sz="2800" b="1" dirty="0">
                <a:effectLst/>
              </a:rPr>
              <a:t>200 OK</a:t>
            </a:r>
            <a:r>
              <a:rPr lang="en-US" sz="2800" dirty="0"/>
              <a:t> – The request was successful</a:t>
            </a:r>
          </a:p>
          <a:p>
            <a:pPr marL="216027" indent="-216027" defTabSz="576072">
              <a:spcBef>
                <a:spcPts val="400"/>
              </a:spcBef>
              <a:defRPr sz="2016"/>
            </a:pPr>
            <a:r>
              <a:rPr lang="en-US" sz="2800" b="1" dirty="0">
                <a:effectLst/>
              </a:rPr>
              <a:t>201 Created</a:t>
            </a:r>
            <a:r>
              <a:rPr lang="en-US" sz="2800" dirty="0"/>
              <a:t> – A new resource was created</a:t>
            </a:r>
          </a:p>
          <a:p>
            <a:pPr marL="216027" indent="-216027" defTabSz="576072">
              <a:spcBef>
                <a:spcPts val="400"/>
              </a:spcBef>
              <a:defRPr sz="2016"/>
            </a:pPr>
            <a:r>
              <a:rPr lang="en-US" sz="2800" b="1" dirty="0">
                <a:effectLst/>
              </a:rPr>
              <a:t>204 No Content</a:t>
            </a:r>
            <a:r>
              <a:rPr lang="en-US" sz="2800" dirty="0"/>
              <a:t> – The request worked, but there’s nothing to return</a:t>
            </a:r>
          </a:p>
          <a:p>
            <a:pPr marL="216027" indent="-216027" defTabSz="576072">
              <a:spcBef>
                <a:spcPts val="400"/>
              </a:spcBef>
              <a:defRPr sz="2016"/>
            </a:pPr>
            <a:r>
              <a:rPr lang="en-US" sz="2800" b="1" dirty="0">
                <a:effectLst/>
              </a:rPr>
              <a:t>400 Bad Request</a:t>
            </a:r>
            <a:r>
              <a:rPr lang="en-US" sz="2800" dirty="0"/>
              <a:t> – Something is wrong with the request</a:t>
            </a:r>
          </a:p>
          <a:p>
            <a:pPr marL="216027" indent="-216027" defTabSz="576072">
              <a:spcBef>
                <a:spcPts val="400"/>
              </a:spcBef>
              <a:defRPr sz="2016"/>
            </a:pPr>
            <a:r>
              <a:rPr lang="en-US" sz="2800" b="1" dirty="0">
                <a:effectLst/>
              </a:rPr>
              <a:t>401 Unauthorized</a:t>
            </a:r>
            <a:r>
              <a:rPr lang="en-US" sz="2800" dirty="0"/>
              <a:t> – You need permission to access it</a:t>
            </a:r>
          </a:p>
          <a:p>
            <a:pPr marL="216027" indent="-216027" defTabSz="576072">
              <a:spcBef>
                <a:spcPts val="400"/>
              </a:spcBef>
              <a:defRPr sz="2016"/>
            </a:pPr>
            <a:r>
              <a:rPr lang="en-US" sz="2800" b="1" dirty="0">
                <a:effectLst/>
              </a:rPr>
              <a:t>403 Forbidden</a:t>
            </a:r>
            <a:r>
              <a:rPr lang="en-US" sz="2800" dirty="0"/>
              <a:t> – You don’t have access</a:t>
            </a:r>
          </a:p>
          <a:p>
            <a:pPr marL="216027" indent="-216027" defTabSz="576072">
              <a:spcBef>
                <a:spcPts val="400"/>
              </a:spcBef>
              <a:defRPr sz="2016"/>
            </a:pPr>
            <a:r>
              <a:rPr lang="en-US" sz="2800" b="1" dirty="0">
                <a:effectLst/>
              </a:rPr>
              <a:t>404 Not Found</a:t>
            </a:r>
            <a:r>
              <a:rPr lang="en-US" sz="2800" dirty="0"/>
              <a:t> – The resource doesn’t exist</a:t>
            </a:r>
          </a:p>
          <a:p>
            <a:pPr marL="216027" indent="-216027" defTabSz="576072">
              <a:spcBef>
                <a:spcPts val="400"/>
              </a:spcBef>
              <a:defRPr sz="2016"/>
            </a:pPr>
            <a:r>
              <a:rPr lang="en-US" sz="2800" b="1" dirty="0">
                <a:effectLst/>
              </a:rPr>
              <a:t>500 Internal Server Error</a:t>
            </a:r>
            <a:r>
              <a:rPr lang="en-US" sz="2800" dirty="0"/>
              <a:t> – Something went wrong on the server</a:t>
            </a:r>
            <a:endParaRPr lang="en-US" sz="3600" dirty="0"/>
          </a:p>
        </p:txBody>
      </p:sp>
    </p:spTree>
    <p:extLst>
      <p:ext uri="{BB962C8B-B14F-4D97-AF65-F5344CB8AC3E}">
        <p14:creationId xmlns:p14="http://schemas.microsoft.com/office/powerpoint/2010/main" val="168332668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7EB88-2895-0952-94AE-5B3615E041B0}"/>
            </a:ext>
          </a:extLst>
        </p:cNvPr>
        <p:cNvGrpSpPr/>
        <p:nvPr/>
      </p:nvGrpSpPr>
      <p:grpSpPr>
        <a:xfrm>
          <a:off x="0" y="0"/>
          <a:ext cx="0" cy="0"/>
          <a:chOff x="0" y="0"/>
          <a:chExt cx="0" cy="0"/>
        </a:xfrm>
      </p:grpSpPr>
      <p:sp>
        <p:nvSpPr>
          <p:cNvPr id="148" name="Title 12">
            <a:extLst>
              <a:ext uri="{FF2B5EF4-FFF2-40B4-BE49-F238E27FC236}">
                <a16:creationId xmlns:a16="http://schemas.microsoft.com/office/drawing/2014/main" id="{246A01B3-0826-4E65-2031-FFBD47624533}"/>
              </a:ext>
            </a:extLst>
          </p:cNvPr>
          <p:cNvSpPr txBox="1">
            <a:spLocks noGrp="1"/>
          </p:cNvSpPr>
          <p:nvPr>
            <p:ph type="title"/>
          </p:nvPr>
        </p:nvSpPr>
        <p:spPr>
          <a:xfrm>
            <a:off x="530373" y="735723"/>
            <a:ext cx="2574333" cy="4846369"/>
          </a:xfrm>
          <a:prstGeom prst="rect">
            <a:avLst/>
          </a:prstGeom>
        </p:spPr>
        <p:txBody>
          <a:bodyPr>
            <a:normAutofit/>
          </a:bodyPr>
          <a:lstStyle>
            <a:lvl1pPr>
              <a:defRPr i="1"/>
            </a:lvl1pPr>
          </a:lstStyle>
          <a:p>
            <a:r>
              <a:rPr lang="en-US" i="1" dirty="0"/>
              <a:t>…Overview of Platforms</a:t>
            </a:r>
            <a:br>
              <a:rPr lang="en-US" i="1" dirty="0"/>
            </a:br>
            <a:br>
              <a:rPr lang="en-US" i="1" dirty="0"/>
            </a:br>
            <a:r>
              <a:rPr lang="en-US" i="1" dirty="0"/>
              <a:t>…Web</a:t>
            </a:r>
            <a:br>
              <a:rPr lang="en-US" i="1" dirty="0"/>
            </a:br>
            <a:br>
              <a:rPr lang="en-US" i="1" dirty="0"/>
            </a:br>
            <a:r>
              <a:rPr lang="en-US" i="1" dirty="0" err="1"/>
              <a:t>FastAPI</a:t>
            </a:r>
            <a:endParaRPr dirty="0"/>
          </a:p>
        </p:txBody>
      </p:sp>
      <p:sp>
        <p:nvSpPr>
          <p:cNvPr id="149" name="Content Placeholder 13">
            <a:extLst>
              <a:ext uri="{FF2B5EF4-FFF2-40B4-BE49-F238E27FC236}">
                <a16:creationId xmlns:a16="http://schemas.microsoft.com/office/drawing/2014/main" id="{1F4074AF-2956-7950-5500-89AD400DA78B}"/>
              </a:ext>
            </a:extLst>
          </p:cNvPr>
          <p:cNvSpPr txBox="1">
            <a:spLocks noGrp="1"/>
          </p:cNvSpPr>
          <p:nvPr>
            <p:ph type="body" idx="1"/>
          </p:nvPr>
        </p:nvSpPr>
        <p:spPr>
          <a:xfrm>
            <a:off x="3560973" y="157316"/>
            <a:ext cx="8473711" cy="6489290"/>
          </a:xfrm>
          <a:prstGeom prst="rect">
            <a:avLst/>
          </a:prstGeom>
        </p:spPr>
        <p:txBody>
          <a:bodyPr>
            <a:noAutofit/>
          </a:bodyPr>
          <a:lstStyle/>
          <a:p>
            <a:pPr marL="216027" indent="-216027" defTabSz="576072">
              <a:spcBef>
                <a:spcPts val="400"/>
              </a:spcBef>
              <a:defRPr sz="2016"/>
            </a:pPr>
            <a:r>
              <a:rPr lang="en-US" sz="2800" b="0" i="0" dirty="0" err="1">
                <a:effectLst/>
                <a:latin typeface="Roboto" panose="02000000000000000000" pitchFamily="2" charset="0"/>
              </a:rPr>
              <a:t>FastAPI</a:t>
            </a:r>
            <a:r>
              <a:rPr lang="en-US" sz="2800" b="0" i="0" dirty="0">
                <a:effectLst/>
                <a:latin typeface="Roboto" panose="02000000000000000000" pitchFamily="2" charset="0"/>
              </a:rPr>
              <a:t> is a modern, fast (high-performance), web framework for building APIs with Python based on standard Python type hints.</a:t>
            </a:r>
          </a:p>
          <a:p>
            <a:pPr marL="216027" indent="-216027" defTabSz="576072">
              <a:spcBef>
                <a:spcPts val="400"/>
              </a:spcBef>
              <a:defRPr sz="2016"/>
            </a:pPr>
            <a:r>
              <a:rPr lang="en-US" sz="2800" dirty="0">
                <a:latin typeface="Roboto" panose="02000000000000000000" pitchFamily="2" charset="0"/>
              </a:rPr>
              <a:t>The key features are:</a:t>
            </a:r>
          </a:p>
          <a:p>
            <a:pPr marL="656898" lvl="1" indent="-216027" defTabSz="576072">
              <a:spcBef>
                <a:spcPts val="400"/>
              </a:spcBef>
              <a:defRPr sz="2016"/>
            </a:pPr>
            <a:r>
              <a:rPr lang="en-US" sz="2800" b="1" i="0" dirty="0">
                <a:effectLst/>
                <a:latin typeface="Roboto" panose="02000000000000000000" pitchFamily="2" charset="0"/>
              </a:rPr>
              <a:t>Fast</a:t>
            </a:r>
            <a:r>
              <a:rPr lang="en-US" sz="2800" b="0" i="0" dirty="0">
                <a:effectLst/>
                <a:latin typeface="Roboto" panose="02000000000000000000" pitchFamily="2" charset="0"/>
              </a:rPr>
              <a:t>: Very high performance, on par with </a:t>
            </a:r>
            <a:r>
              <a:rPr lang="en-US" sz="2800" b="1" i="0" dirty="0">
                <a:effectLst/>
                <a:latin typeface="Roboto" panose="02000000000000000000" pitchFamily="2" charset="0"/>
              </a:rPr>
              <a:t>NodeJS</a:t>
            </a:r>
            <a:r>
              <a:rPr lang="en-US" sz="2800" b="0" i="0" dirty="0">
                <a:effectLst/>
                <a:latin typeface="Roboto" panose="02000000000000000000" pitchFamily="2" charset="0"/>
              </a:rPr>
              <a:t> and </a:t>
            </a:r>
            <a:r>
              <a:rPr lang="en-US" sz="2800" b="1" i="0" dirty="0">
                <a:effectLst/>
                <a:latin typeface="Roboto" panose="02000000000000000000" pitchFamily="2" charset="0"/>
              </a:rPr>
              <a:t>Go</a:t>
            </a:r>
            <a:r>
              <a:rPr lang="en-US" sz="2800" b="0" i="0" dirty="0">
                <a:effectLst/>
                <a:latin typeface="Roboto" panose="02000000000000000000" pitchFamily="2" charset="0"/>
              </a:rPr>
              <a:t> (thanks to Starlette and </a:t>
            </a:r>
            <a:r>
              <a:rPr lang="en-US" sz="2800" b="0" i="0" dirty="0" err="1">
                <a:effectLst/>
                <a:latin typeface="Roboto" panose="02000000000000000000" pitchFamily="2" charset="0"/>
              </a:rPr>
              <a:t>Pydantic</a:t>
            </a:r>
            <a:r>
              <a:rPr lang="en-US" sz="2800" b="0" i="0" dirty="0">
                <a:effectLst/>
                <a:latin typeface="Roboto" panose="02000000000000000000" pitchFamily="2" charset="0"/>
              </a:rPr>
              <a:t>).</a:t>
            </a:r>
          </a:p>
          <a:p>
            <a:pPr marL="440871" lvl="1" indent="0" defTabSz="576072">
              <a:spcBef>
                <a:spcPts val="400"/>
              </a:spcBef>
              <a:buNone/>
              <a:defRPr sz="2016"/>
            </a:pPr>
            <a:endParaRPr lang="en-US" sz="2800" b="0" i="0" dirty="0">
              <a:effectLst/>
              <a:latin typeface="Roboto" panose="02000000000000000000" pitchFamily="2" charset="0"/>
            </a:endParaRPr>
          </a:p>
          <a:p>
            <a:pPr marL="656898" lvl="1" indent="-216027" defTabSz="576072">
              <a:spcBef>
                <a:spcPts val="400"/>
              </a:spcBef>
              <a:defRPr sz="2016"/>
            </a:pPr>
            <a:r>
              <a:rPr lang="en-US" sz="2800" b="1" i="0" dirty="0">
                <a:effectLst/>
                <a:latin typeface="Roboto" panose="02000000000000000000" pitchFamily="2" charset="0"/>
              </a:rPr>
              <a:t>Fast to code</a:t>
            </a:r>
            <a:r>
              <a:rPr lang="en-US" sz="2800" b="0" i="0" dirty="0">
                <a:effectLst/>
                <a:latin typeface="Roboto" panose="02000000000000000000" pitchFamily="2" charset="0"/>
              </a:rPr>
              <a:t>: Increase the speed to develop features by about 200% to 300%.</a:t>
            </a:r>
          </a:p>
          <a:p>
            <a:pPr marL="440871" lvl="1" indent="0" defTabSz="576072">
              <a:spcBef>
                <a:spcPts val="400"/>
              </a:spcBef>
              <a:buNone/>
              <a:defRPr sz="2016"/>
            </a:pPr>
            <a:endParaRPr lang="en-US" sz="2800" dirty="0">
              <a:latin typeface="Roboto" panose="02000000000000000000" pitchFamily="2" charset="0"/>
            </a:endParaRPr>
          </a:p>
          <a:p>
            <a:pPr marL="656898" lvl="1" indent="-216027" defTabSz="576072">
              <a:spcBef>
                <a:spcPts val="400"/>
              </a:spcBef>
              <a:defRPr sz="2016"/>
            </a:pPr>
            <a:r>
              <a:rPr lang="en-US" sz="2800" b="1" i="0" dirty="0">
                <a:effectLst/>
                <a:latin typeface="Roboto" panose="02000000000000000000" pitchFamily="2" charset="0"/>
              </a:rPr>
              <a:t>Fewer bugs</a:t>
            </a:r>
            <a:r>
              <a:rPr lang="en-US" sz="2800" b="0" i="0" dirty="0">
                <a:effectLst/>
                <a:latin typeface="Roboto" panose="02000000000000000000" pitchFamily="2" charset="0"/>
              </a:rPr>
              <a:t>: Reduce about 40% of human (developer) induced errors.</a:t>
            </a:r>
            <a:endParaRPr lang="en-US" sz="3600" b="0" i="0" dirty="0">
              <a:effectLst/>
              <a:latin typeface="Roboto" panose="02000000000000000000" pitchFamily="2" charset="0"/>
            </a:endParaRPr>
          </a:p>
          <a:p>
            <a:pPr marL="656898" lvl="1" indent="-216027" defTabSz="576072">
              <a:spcBef>
                <a:spcPts val="400"/>
              </a:spcBef>
              <a:defRPr sz="2016"/>
            </a:pPr>
            <a:endParaRPr lang="en-US" sz="2800" b="0" i="0" dirty="0">
              <a:effectLst/>
              <a:latin typeface="Roboto" panose="02000000000000000000" pitchFamily="2" charset="0"/>
            </a:endParaRPr>
          </a:p>
        </p:txBody>
      </p:sp>
    </p:spTree>
    <p:extLst>
      <p:ext uri="{BB962C8B-B14F-4D97-AF65-F5344CB8AC3E}">
        <p14:creationId xmlns:p14="http://schemas.microsoft.com/office/powerpoint/2010/main" val="251181152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74333-B5E2-9D5B-EDB8-132D77AD6127}"/>
            </a:ext>
          </a:extLst>
        </p:cNvPr>
        <p:cNvGrpSpPr/>
        <p:nvPr/>
      </p:nvGrpSpPr>
      <p:grpSpPr>
        <a:xfrm>
          <a:off x="0" y="0"/>
          <a:ext cx="0" cy="0"/>
          <a:chOff x="0" y="0"/>
          <a:chExt cx="0" cy="0"/>
        </a:xfrm>
      </p:grpSpPr>
      <p:sp>
        <p:nvSpPr>
          <p:cNvPr id="148" name="Title 12">
            <a:extLst>
              <a:ext uri="{FF2B5EF4-FFF2-40B4-BE49-F238E27FC236}">
                <a16:creationId xmlns:a16="http://schemas.microsoft.com/office/drawing/2014/main" id="{29DE7288-0572-786C-E987-33CC55020FF9}"/>
              </a:ext>
            </a:extLst>
          </p:cNvPr>
          <p:cNvSpPr txBox="1">
            <a:spLocks noGrp="1"/>
          </p:cNvSpPr>
          <p:nvPr>
            <p:ph type="title"/>
          </p:nvPr>
        </p:nvSpPr>
        <p:spPr>
          <a:xfrm>
            <a:off x="530373" y="735723"/>
            <a:ext cx="2574333" cy="4846369"/>
          </a:xfrm>
          <a:prstGeom prst="rect">
            <a:avLst/>
          </a:prstGeom>
        </p:spPr>
        <p:txBody>
          <a:bodyPr>
            <a:normAutofit/>
          </a:bodyPr>
          <a:lstStyle>
            <a:lvl1pPr>
              <a:defRPr i="1"/>
            </a:lvl1pPr>
          </a:lstStyle>
          <a:p>
            <a:r>
              <a:rPr lang="en-US" i="1" dirty="0"/>
              <a:t>…Overview of Platforms</a:t>
            </a:r>
            <a:br>
              <a:rPr lang="en-US" i="1" dirty="0"/>
            </a:br>
            <a:br>
              <a:rPr lang="en-US" i="1" dirty="0"/>
            </a:br>
            <a:r>
              <a:rPr lang="en-US" i="1" dirty="0"/>
              <a:t>…Web</a:t>
            </a:r>
            <a:br>
              <a:rPr lang="en-US" i="1" dirty="0"/>
            </a:br>
            <a:br>
              <a:rPr lang="en-US" i="1" dirty="0"/>
            </a:br>
            <a:r>
              <a:rPr lang="en-US" i="1" dirty="0" err="1"/>
              <a:t>FastAPI</a:t>
            </a:r>
            <a:endParaRPr dirty="0"/>
          </a:p>
        </p:txBody>
      </p:sp>
      <p:sp>
        <p:nvSpPr>
          <p:cNvPr id="149" name="Content Placeholder 13">
            <a:extLst>
              <a:ext uri="{FF2B5EF4-FFF2-40B4-BE49-F238E27FC236}">
                <a16:creationId xmlns:a16="http://schemas.microsoft.com/office/drawing/2014/main" id="{5923E07C-D7FB-27AE-D10D-CDDFF042BD88}"/>
              </a:ext>
            </a:extLst>
          </p:cNvPr>
          <p:cNvSpPr txBox="1">
            <a:spLocks noGrp="1"/>
          </p:cNvSpPr>
          <p:nvPr>
            <p:ph type="body" idx="1"/>
          </p:nvPr>
        </p:nvSpPr>
        <p:spPr>
          <a:xfrm>
            <a:off x="3560973" y="157316"/>
            <a:ext cx="8473711" cy="6489290"/>
          </a:xfrm>
          <a:prstGeom prst="rect">
            <a:avLst/>
          </a:prstGeom>
        </p:spPr>
        <p:txBody>
          <a:bodyPr>
            <a:noAutofit/>
          </a:bodyPr>
          <a:lstStyle/>
          <a:p>
            <a:pPr marL="656898" lvl="1" indent="-216027" defTabSz="576072">
              <a:spcBef>
                <a:spcPts val="400"/>
              </a:spcBef>
              <a:defRPr sz="2016"/>
            </a:pPr>
            <a:r>
              <a:rPr lang="en-US" sz="2800" dirty="0">
                <a:latin typeface="Roboto" panose="02000000000000000000" pitchFamily="2" charset="0"/>
              </a:rPr>
              <a:t>Robust: Get production-ready code. With automatic interactive documentation.</a:t>
            </a:r>
          </a:p>
          <a:p>
            <a:pPr marL="656898" lvl="1" indent="-216027" defTabSz="576072">
              <a:spcBef>
                <a:spcPts val="400"/>
              </a:spcBef>
              <a:defRPr sz="2016"/>
            </a:pPr>
            <a:r>
              <a:rPr lang="en-US" sz="2800" dirty="0">
                <a:latin typeface="Roboto" panose="02000000000000000000" pitchFamily="2" charset="0"/>
              </a:rPr>
              <a:t>Standards-based: Based on (and fully compatible with) the open standards for APIs: </a:t>
            </a:r>
            <a:r>
              <a:rPr lang="en-US" sz="2800" dirty="0" err="1">
                <a:latin typeface="Roboto" panose="02000000000000000000" pitchFamily="2" charset="0"/>
                <a:hlinkClick r:id="rId3"/>
              </a:rPr>
              <a:t>OpenAPI</a:t>
            </a:r>
            <a:r>
              <a:rPr lang="en-US" sz="2800" dirty="0">
                <a:latin typeface="Roboto" panose="02000000000000000000" pitchFamily="2" charset="0"/>
              </a:rPr>
              <a:t> and </a:t>
            </a:r>
            <a:r>
              <a:rPr lang="en-US" sz="2800" dirty="0">
                <a:latin typeface="Roboto" panose="02000000000000000000" pitchFamily="2" charset="0"/>
                <a:hlinkClick r:id="rId4"/>
              </a:rPr>
              <a:t>JSON Schema</a:t>
            </a:r>
            <a:r>
              <a:rPr lang="en-US" sz="2800" dirty="0">
                <a:latin typeface="Roboto" panose="02000000000000000000" pitchFamily="2" charset="0"/>
              </a:rPr>
              <a:t>.</a:t>
            </a:r>
          </a:p>
          <a:p>
            <a:pPr marL="656898" lvl="1" indent="-216027" defTabSz="576072">
              <a:spcBef>
                <a:spcPts val="400"/>
              </a:spcBef>
              <a:defRPr sz="2016"/>
            </a:pPr>
            <a:endParaRPr lang="en-US" sz="2800" dirty="0">
              <a:latin typeface="Roboto" panose="02000000000000000000" pitchFamily="2" charset="0"/>
            </a:endParaRPr>
          </a:p>
        </p:txBody>
      </p:sp>
    </p:spTree>
    <p:extLst>
      <p:ext uri="{BB962C8B-B14F-4D97-AF65-F5344CB8AC3E}">
        <p14:creationId xmlns:p14="http://schemas.microsoft.com/office/powerpoint/2010/main" val="329934435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5ABC30-94D8-AE4F-8797-C6CF00345E1E}"/>
            </a:ext>
          </a:extLst>
        </p:cNvPr>
        <p:cNvGrpSpPr/>
        <p:nvPr/>
      </p:nvGrpSpPr>
      <p:grpSpPr>
        <a:xfrm>
          <a:off x="0" y="0"/>
          <a:ext cx="0" cy="0"/>
          <a:chOff x="0" y="0"/>
          <a:chExt cx="0" cy="0"/>
        </a:xfrm>
      </p:grpSpPr>
      <p:sp>
        <p:nvSpPr>
          <p:cNvPr id="148" name="Title 12">
            <a:extLst>
              <a:ext uri="{FF2B5EF4-FFF2-40B4-BE49-F238E27FC236}">
                <a16:creationId xmlns:a16="http://schemas.microsoft.com/office/drawing/2014/main" id="{BA803458-DEA0-85A7-0782-E57589C1696C}"/>
              </a:ext>
            </a:extLst>
          </p:cNvPr>
          <p:cNvSpPr txBox="1">
            <a:spLocks noGrp="1"/>
          </p:cNvSpPr>
          <p:nvPr>
            <p:ph type="title"/>
          </p:nvPr>
        </p:nvSpPr>
        <p:spPr>
          <a:xfrm>
            <a:off x="530373" y="735723"/>
            <a:ext cx="2574333" cy="4846369"/>
          </a:xfrm>
          <a:prstGeom prst="rect">
            <a:avLst/>
          </a:prstGeom>
        </p:spPr>
        <p:txBody>
          <a:bodyPr>
            <a:normAutofit/>
          </a:bodyPr>
          <a:lstStyle>
            <a:lvl1pPr>
              <a:defRPr i="1"/>
            </a:lvl1pPr>
          </a:lstStyle>
          <a:p>
            <a:r>
              <a:rPr lang="en-US" i="1" dirty="0"/>
              <a:t>…Overview of Platforms</a:t>
            </a:r>
            <a:br>
              <a:rPr lang="en-US" i="1" dirty="0"/>
            </a:br>
            <a:br>
              <a:rPr lang="en-US" i="1" dirty="0"/>
            </a:br>
            <a:r>
              <a:rPr lang="en-US" i="1" dirty="0"/>
              <a:t>…Web</a:t>
            </a:r>
            <a:br>
              <a:rPr lang="en-US" i="1" dirty="0"/>
            </a:br>
            <a:br>
              <a:rPr lang="en-US" i="1" dirty="0"/>
            </a:br>
            <a:r>
              <a:rPr lang="en-US" i="1" dirty="0" err="1"/>
              <a:t>FastAPI</a:t>
            </a:r>
            <a:r>
              <a:rPr lang="en-US" i="1" dirty="0"/>
              <a:t> Installation</a:t>
            </a:r>
            <a:endParaRPr dirty="0"/>
          </a:p>
        </p:txBody>
      </p:sp>
      <p:sp>
        <p:nvSpPr>
          <p:cNvPr id="149" name="Content Placeholder 13">
            <a:extLst>
              <a:ext uri="{FF2B5EF4-FFF2-40B4-BE49-F238E27FC236}">
                <a16:creationId xmlns:a16="http://schemas.microsoft.com/office/drawing/2014/main" id="{38C5E7BE-967A-AF71-5FDF-30544DC0E6BF}"/>
              </a:ext>
            </a:extLst>
          </p:cNvPr>
          <p:cNvSpPr txBox="1">
            <a:spLocks noGrp="1"/>
          </p:cNvSpPr>
          <p:nvPr>
            <p:ph type="body" idx="1"/>
          </p:nvPr>
        </p:nvSpPr>
        <p:spPr>
          <a:xfrm>
            <a:off x="3531476" y="182575"/>
            <a:ext cx="8313683" cy="6462774"/>
          </a:xfrm>
          <a:prstGeom prst="rect">
            <a:avLst/>
          </a:prstGeom>
        </p:spPr>
        <p:txBody>
          <a:bodyPr>
            <a:noAutofit/>
          </a:bodyPr>
          <a:lstStyle/>
          <a:p>
            <a:pPr marL="216027" indent="-216027" defTabSz="576072">
              <a:spcBef>
                <a:spcPts val="400"/>
              </a:spcBef>
              <a:defRPr sz="2016"/>
            </a:pPr>
            <a:r>
              <a:rPr lang="en-US" sz="3600" dirty="0"/>
              <a:t>Before installing </a:t>
            </a:r>
            <a:r>
              <a:rPr lang="en-US" sz="3600" dirty="0" err="1"/>
              <a:t>FastAPI</a:t>
            </a:r>
            <a:r>
              <a:rPr lang="en-US" sz="3600" dirty="0"/>
              <a:t>, we need to </a:t>
            </a:r>
            <a:r>
              <a:rPr lang="en-US" sz="3600" dirty="0">
                <a:solidFill>
                  <a:schemeClr val="accent1">
                    <a:lumMod val="90000"/>
                    <a:lumOff val="10000"/>
                  </a:schemeClr>
                </a:solidFill>
              </a:rPr>
              <a:t>create</a:t>
            </a:r>
            <a:r>
              <a:rPr lang="en-US" sz="3600" dirty="0"/>
              <a:t> and </a:t>
            </a:r>
            <a:r>
              <a:rPr lang="en-US" sz="3600" dirty="0">
                <a:solidFill>
                  <a:schemeClr val="accent1">
                    <a:lumMod val="90000"/>
                    <a:lumOff val="10000"/>
                  </a:schemeClr>
                </a:solidFill>
              </a:rPr>
              <a:t>activate</a:t>
            </a:r>
            <a:r>
              <a:rPr lang="en-US" sz="3600" dirty="0"/>
              <a:t> a Python </a:t>
            </a:r>
            <a:r>
              <a:rPr lang="en-US" sz="3600" dirty="0">
                <a:solidFill>
                  <a:srgbClr val="FF0000"/>
                </a:solidFill>
              </a:rPr>
              <a:t>virtual environment</a:t>
            </a:r>
            <a:r>
              <a:rPr lang="en-US" sz="3600" dirty="0">
                <a:solidFill>
                  <a:schemeClr val="accent2"/>
                </a:solidFill>
              </a:rPr>
              <a:t>.</a:t>
            </a:r>
          </a:p>
          <a:p>
            <a:pPr marL="216027" indent="-216027" defTabSz="576072">
              <a:spcBef>
                <a:spcPts val="400"/>
              </a:spcBef>
              <a:defRPr sz="2016"/>
            </a:pPr>
            <a:r>
              <a:rPr lang="en-US" sz="3600" dirty="0">
                <a:solidFill>
                  <a:schemeClr val="accent2"/>
                </a:solidFill>
              </a:rPr>
              <a:t>Virtual environments isolate the packages you install for each project.</a:t>
            </a:r>
          </a:p>
          <a:p>
            <a:pPr marL="0" indent="0" defTabSz="576072">
              <a:spcBef>
                <a:spcPts val="400"/>
              </a:spcBef>
              <a:buNone/>
              <a:defRPr sz="2016"/>
            </a:pPr>
            <a:endParaRPr lang="en-US" sz="3600" dirty="0">
              <a:solidFill>
                <a:srgbClr val="FF0000"/>
              </a:solidFill>
            </a:endParaRPr>
          </a:p>
          <a:p>
            <a:pPr marL="216027" indent="-216027" defTabSz="576072">
              <a:spcBef>
                <a:spcPts val="400"/>
              </a:spcBef>
              <a:defRPr sz="2016"/>
            </a:pPr>
            <a:r>
              <a:rPr lang="en-US" sz="3600" dirty="0">
                <a:solidFill>
                  <a:schemeClr val="accent2"/>
                </a:solidFill>
              </a:rPr>
              <a:t>First, create a directory for this project  </a:t>
            </a:r>
          </a:p>
          <a:p>
            <a:pPr marL="216027" indent="-216027" defTabSz="576072">
              <a:spcBef>
                <a:spcPts val="400"/>
              </a:spcBef>
              <a:defRPr sz="2016"/>
            </a:pPr>
            <a:r>
              <a:rPr lang="en-US" sz="3600" dirty="0">
                <a:solidFill>
                  <a:schemeClr val="accent2"/>
                </a:solidFill>
              </a:rPr>
              <a:t>Run:</a:t>
            </a:r>
          </a:p>
          <a:p>
            <a:pPr marL="656898" lvl="1" indent="-216027" defTabSz="576072">
              <a:spcBef>
                <a:spcPts val="400"/>
              </a:spcBef>
              <a:defRPr sz="2016"/>
            </a:pPr>
            <a:r>
              <a:rPr lang="en-US" sz="3600" dirty="0">
                <a:solidFill>
                  <a:schemeClr val="accent2"/>
                </a:solidFill>
              </a:rPr>
              <a:t> </a:t>
            </a:r>
            <a:r>
              <a:rPr lang="en-US" sz="3600" dirty="0" err="1">
                <a:solidFill>
                  <a:schemeClr val="accent2"/>
                </a:solidFill>
              </a:rPr>
              <a:t>mkdir</a:t>
            </a:r>
            <a:r>
              <a:rPr lang="en-US" sz="3600" dirty="0">
                <a:solidFill>
                  <a:schemeClr val="accent2"/>
                </a:solidFill>
              </a:rPr>
              <a:t> awesome-project</a:t>
            </a:r>
          </a:p>
          <a:p>
            <a:pPr marL="656898" lvl="1" indent="-216027" defTabSz="576072">
              <a:spcBef>
                <a:spcPts val="400"/>
              </a:spcBef>
              <a:defRPr sz="2016"/>
            </a:pPr>
            <a:r>
              <a:rPr lang="en-US" sz="3600" dirty="0">
                <a:solidFill>
                  <a:schemeClr val="accent2"/>
                </a:solidFill>
              </a:rPr>
              <a:t> cd awesome-project</a:t>
            </a:r>
          </a:p>
        </p:txBody>
      </p:sp>
    </p:spTree>
    <p:extLst>
      <p:ext uri="{BB962C8B-B14F-4D97-AF65-F5344CB8AC3E}">
        <p14:creationId xmlns:p14="http://schemas.microsoft.com/office/powerpoint/2010/main" val="338900713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3DFBC-7A5D-3B18-52B4-EBADCAF67300}"/>
            </a:ext>
          </a:extLst>
        </p:cNvPr>
        <p:cNvGrpSpPr/>
        <p:nvPr/>
      </p:nvGrpSpPr>
      <p:grpSpPr>
        <a:xfrm>
          <a:off x="0" y="0"/>
          <a:ext cx="0" cy="0"/>
          <a:chOff x="0" y="0"/>
          <a:chExt cx="0" cy="0"/>
        </a:xfrm>
      </p:grpSpPr>
      <p:sp>
        <p:nvSpPr>
          <p:cNvPr id="148" name="Title 12">
            <a:extLst>
              <a:ext uri="{FF2B5EF4-FFF2-40B4-BE49-F238E27FC236}">
                <a16:creationId xmlns:a16="http://schemas.microsoft.com/office/drawing/2014/main" id="{72728A46-2E2B-D726-520E-88FA98A8A51A}"/>
              </a:ext>
            </a:extLst>
          </p:cNvPr>
          <p:cNvSpPr txBox="1">
            <a:spLocks noGrp="1"/>
          </p:cNvSpPr>
          <p:nvPr>
            <p:ph type="title"/>
          </p:nvPr>
        </p:nvSpPr>
        <p:spPr>
          <a:xfrm>
            <a:off x="530373" y="735723"/>
            <a:ext cx="2574333" cy="4846369"/>
          </a:xfrm>
          <a:prstGeom prst="rect">
            <a:avLst/>
          </a:prstGeom>
        </p:spPr>
        <p:txBody>
          <a:bodyPr>
            <a:normAutofit/>
          </a:bodyPr>
          <a:lstStyle>
            <a:lvl1pPr>
              <a:defRPr i="1"/>
            </a:lvl1pPr>
          </a:lstStyle>
          <a:p>
            <a:r>
              <a:rPr lang="en-US" i="1" dirty="0"/>
              <a:t>…Overview of Platforms</a:t>
            </a:r>
            <a:br>
              <a:rPr lang="en-US" i="1" dirty="0"/>
            </a:br>
            <a:br>
              <a:rPr lang="en-US" i="1" dirty="0"/>
            </a:br>
            <a:r>
              <a:rPr lang="en-US" i="1" dirty="0"/>
              <a:t>…Web</a:t>
            </a:r>
            <a:br>
              <a:rPr lang="en-US" i="1" dirty="0"/>
            </a:br>
            <a:br>
              <a:rPr lang="en-US" i="1" dirty="0"/>
            </a:br>
            <a:r>
              <a:rPr lang="en-US" i="1" dirty="0" err="1"/>
              <a:t>FastAPI</a:t>
            </a:r>
            <a:r>
              <a:rPr lang="en-US" i="1" dirty="0"/>
              <a:t> Installation</a:t>
            </a:r>
            <a:endParaRPr dirty="0"/>
          </a:p>
        </p:txBody>
      </p:sp>
      <p:sp>
        <p:nvSpPr>
          <p:cNvPr id="149" name="Content Placeholder 13">
            <a:extLst>
              <a:ext uri="{FF2B5EF4-FFF2-40B4-BE49-F238E27FC236}">
                <a16:creationId xmlns:a16="http://schemas.microsoft.com/office/drawing/2014/main" id="{158C47B4-0489-8901-303C-10C1D50D83CC}"/>
              </a:ext>
            </a:extLst>
          </p:cNvPr>
          <p:cNvSpPr txBox="1">
            <a:spLocks noGrp="1"/>
          </p:cNvSpPr>
          <p:nvPr>
            <p:ph type="body" idx="1"/>
          </p:nvPr>
        </p:nvSpPr>
        <p:spPr>
          <a:xfrm>
            <a:off x="3531476" y="182575"/>
            <a:ext cx="8552369" cy="6462774"/>
          </a:xfrm>
          <a:prstGeom prst="rect">
            <a:avLst/>
          </a:prstGeom>
        </p:spPr>
        <p:txBody>
          <a:bodyPr>
            <a:noAutofit/>
          </a:bodyPr>
          <a:lstStyle/>
          <a:p>
            <a:pPr marL="216027" indent="-216027" defTabSz="576072">
              <a:spcBef>
                <a:spcPts val="400"/>
              </a:spcBef>
              <a:defRPr sz="2016"/>
            </a:pPr>
            <a:r>
              <a:rPr lang="en-US" sz="3600" dirty="0">
                <a:solidFill>
                  <a:schemeClr val="accent2"/>
                </a:solidFill>
              </a:rPr>
              <a:t>To create a virtual environment, you can use “</a:t>
            </a:r>
            <a:r>
              <a:rPr lang="en-US" sz="3600" dirty="0" err="1">
                <a:solidFill>
                  <a:schemeClr val="accent2"/>
                </a:solidFill>
              </a:rPr>
              <a:t>venv</a:t>
            </a:r>
            <a:r>
              <a:rPr lang="en-US" sz="3600" dirty="0">
                <a:solidFill>
                  <a:schemeClr val="accent2"/>
                </a:solidFill>
              </a:rPr>
              <a:t>” module that comes with Python.</a:t>
            </a:r>
          </a:p>
          <a:p>
            <a:pPr marL="216027" indent="-216027" defTabSz="576072">
              <a:spcBef>
                <a:spcPts val="400"/>
              </a:spcBef>
              <a:defRPr sz="2016"/>
            </a:pPr>
            <a:r>
              <a:rPr lang="en-US" sz="3600" dirty="0">
                <a:solidFill>
                  <a:schemeClr val="accent2"/>
                </a:solidFill>
              </a:rPr>
              <a:t>Run:</a:t>
            </a:r>
          </a:p>
          <a:p>
            <a:pPr marL="656898" lvl="1" indent="-216027" defTabSz="576072">
              <a:spcBef>
                <a:spcPts val="400"/>
              </a:spcBef>
              <a:defRPr sz="2016"/>
            </a:pPr>
            <a:r>
              <a:rPr lang="en-US" sz="3600" dirty="0">
                <a:solidFill>
                  <a:schemeClr val="accent2"/>
                </a:solidFill>
              </a:rPr>
              <a:t> python –m </a:t>
            </a:r>
            <a:r>
              <a:rPr lang="en-US" sz="3600" dirty="0" err="1">
                <a:solidFill>
                  <a:schemeClr val="accent2"/>
                </a:solidFill>
              </a:rPr>
              <a:t>venv</a:t>
            </a:r>
            <a:r>
              <a:rPr lang="en-US" sz="3600" dirty="0">
                <a:solidFill>
                  <a:schemeClr val="accent2"/>
                </a:solidFill>
              </a:rPr>
              <a:t> .</a:t>
            </a:r>
            <a:r>
              <a:rPr lang="en-US" sz="3600" dirty="0" err="1">
                <a:solidFill>
                  <a:schemeClr val="accent2"/>
                </a:solidFill>
              </a:rPr>
              <a:t>venv</a:t>
            </a:r>
            <a:endParaRPr lang="en-US" sz="3600" dirty="0">
              <a:solidFill>
                <a:schemeClr val="accent2"/>
              </a:solidFill>
            </a:endParaRPr>
          </a:p>
          <a:p>
            <a:pPr marL="0" indent="0" defTabSz="576072">
              <a:spcBef>
                <a:spcPts val="400"/>
              </a:spcBef>
              <a:buNone/>
              <a:defRPr sz="2016"/>
            </a:pPr>
            <a:endParaRPr lang="en-US" sz="3600" dirty="0">
              <a:solidFill>
                <a:schemeClr val="accent2"/>
              </a:solidFill>
            </a:endParaRPr>
          </a:p>
          <a:p>
            <a:pPr marL="216027" indent="-216027" defTabSz="576072">
              <a:spcBef>
                <a:spcPts val="400"/>
              </a:spcBef>
              <a:defRPr sz="2016"/>
            </a:pPr>
            <a:r>
              <a:rPr lang="en-US" sz="3600" dirty="0">
                <a:solidFill>
                  <a:schemeClr val="accent2"/>
                </a:solidFill>
              </a:rPr>
              <a:t>What the command means:</a:t>
            </a:r>
          </a:p>
          <a:p>
            <a:pPr marL="656898" lvl="1" indent="-216027" defTabSz="576072">
              <a:spcBef>
                <a:spcPts val="400"/>
              </a:spcBef>
              <a:defRPr sz="2016"/>
            </a:pPr>
            <a:r>
              <a:rPr lang="en-US" sz="3600" dirty="0">
                <a:solidFill>
                  <a:schemeClr val="accent2"/>
                </a:solidFill>
              </a:rPr>
              <a:t> </a:t>
            </a:r>
            <a:r>
              <a:rPr lang="en-US" sz="3600" b="1" dirty="0">
                <a:solidFill>
                  <a:schemeClr val="accent2"/>
                </a:solidFill>
              </a:rPr>
              <a:t>python</a:t>
            </a:r>
            <a:r>
              <a:rPr lang="en-US" sz="3600" dirty="0">
                <a:solidFill>
                  <a:schemeClr val="accent2"/>
                </a:solidFill>
              </a:rPr>
              <a:t>: use the program called “python”</a:t>
            </a:r>
          </a:p>
          <a:p>
            <a:pPr marL="656898" lvl="1" indent="-216027" defTabSz="576072">
              <a:spcBef>
                <a:spcPts val="400"/>
              </a:spcBef>
              <a:defRPr sz="2016"/>
            </a:pPr>
            <a:r>
              <a:rPr lang="en-US" sz="3600" dirty="0">
                <a:solidFill>
                  <a:schemeClr val="accent2"/>
                </a:solidFill>
              </a:rPr>
              <a:t> </a:t>
            </a:r>
            <a:r>
              <a:rPr lang="en-US" sz="3600" b="1" dirty="0">
                <a:solidFill>
                  <a:schemeClr val="accent2"/>
                </a:solidFill>
              </a:rPr>
              <a:t>-m</a:t>
            </a:r>
            <a:r>
              <a:rPr lang="en-US" sz="3600" dirty="0">
                <a:solidFill>
                  <a:schemeClr val="accent2"/>
                </a:solidFill>
              </a:rPr>
              <a:t>: call a module as a script, we’ll tell it which module next</a:t>
            </a:r>
          </a:p>
          <a:p>
            <a:pPr marL="656898" lvl="1" indent="-216027" defTabSz="576072">
              <a:spcBef>
                <a:spcPts val="400"/>
              </a:spcBef>
              <a:defRPr sz="2016"/>
            </a:pPr>
            <a:r>
              <a:rPr lang="en-US" sz="3600" dirty="0">
                <a:solidFill>
                  <a:schemeClr val="accent2"/>
                </a:solidFill>
              </a:rPr>
              <a:t> </a:t>
            </a:r>
            <a:r>
              <a:rPr lang="en-US" sz="3600" b="1" dirty="0" err="1">
                <a:solidFill>
                  <a:schemeClr val="accent2"/>
                </a:solidFill>
              </a:rPr>
              <a:t>venv</a:t>
            </a:r>
            <a:r>
              <a:rPr lang="en-US" sz="3600" dirty="0">
                <a:solidFill>
                  <a:schemeClr val="accent2"/>
                </a:solidFill>
              </a:rPr>
              <a:t>: use the module called “</a:t>
            </a:r>
            <a:r>
              <a:rPr lang="en-US" sz="3600" dirty="0" err="1">
                <a:solidFill>
                  <a:schemeClr val="accent2"/>
                </a:solidFill>
              </a:rPr>
              <a:t>venv</a:t>
            </a:r>
            <a:r>
              <a:rPr lang="en-US" sz="3600" dirty="0">
                <a:solidFill>
                  <a:schemeClr val="accent2"/>
                </a:solidFill>
              </a:rPr>
              <a:t>” that normally comes installed with Python</a:t>
            </a:r>
          </a:p>
        </p:txBody>
      </p:sp>
    </p:spTree>
    <p:extLst>
      <p:ext uri="{BB962C8B-B14F-4D97-AF65-F5344CB8AC3E}">
        <p14:creationId xmlns:p14="http://schemas.microsoft.com/office/powerpoint/2010/main" val="333850969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FECAC-8BA3-DA39-7390-01392CB448D0}"/>
            </a:ext>
          </a:extLst>
        </p:cNvPr>
        <p:cNvGrpSpPr/>
        <p:nvPr/>
      </p:nvGrpSpPr>
      <p:grpSpPr>
        <a:xfrm>
          <a:off x="0" y="0"/>
          <a:ext cx="0" cy="0"/>
          <a:chOff x="0" y="0"/>
          <a:chExt cx="0" cy="0"/>
        </a:xfrm>
      </p:grpSpPr>
      <p:sp>
        <p:nvSpPr>
          <p:cNvPr id="148" name="Title 12">
            <a:extLst>
              <a:ext uri="{FF2B5EF4-FFF2-40B4-BE49-F238E27FC236}">
                <a16:creationId xmlns:a16="http://schemas.microsoft.com/office/drawing/2014/main" id="{29CCAEF1-B421-CE57-BC7F-54BDBF51E81B}"/>
              </a:ext>
            </a:extLst>
          </p:cNvPr>
          <p:cNvSpPr txBox="1">
            <a:spLocks noGrp="1"/>
          </p:cNvSpPr>
          <p:nvPr>
            <p:ph type="title"/>
          </p:nvPr>
        </p:nvSpPr>
        <p:spPr>
          <a:xfrm>
            <a:off x="530373" y="735723"/>
            <a:ext cx="2574333" cy="4846369"/>
          </a:xfrm>
          <a:prstGeom prst="rect">
            <a:avLst/>
          </a:prstGeom>
        </p:spPr>
        <p:txBody>
          <a:bodyPr>
            <a:normAutofit/>
          </a:bodyPr>
          <a:lstStyle>
            <a:lvl1pPr>
              <a:defRPr i="1"/>
            </a:lvl1pPr>
          </a:lstStyle>
          <a:p>
            <a:r>
              <a:rPr lang="en-US" i="1" dirty="0"/>
              <a:t>…Overview of Platforms</a:t>
            </a:r>
            <a:br>
              <a:rPr lang="en-US" i="1" dirty="0"/>
            </a:br>
            <a:br>
              <a:rPr lang="en-US" i="1" dirty="0"/>
            </a:br>
            <a:r>
              <a:rPr lang="en-US" i="1" dirty="0"/>
              <a:t>…Web</a:t>
            </a:r>
            <a:br>
              <a:rPr lang="en-US" i="1" dirty="0"/>
            </a:br>
            <a:br>
              <a:rPr lang="en-US" i="1" dirty="0"/>
            </a:br>
            <a:r>
              <a:rPr lang="en-US" i="1" dirty="0" err="1"/>
              <a:t>FastAPI</a:t>
            </a:r>
            <a:r>
              <a:rPr lang="en-US" i="1" dirty="0"/>
              <a:t> Installation</a:t>
            </a:r>
            <a:endParaRPr dirty="0"/>
          </a:p>
        </p:txBody>
      </p:sp>
      <p:sp>
        <p:nvSpPr>
          <p:cNvPr id="149" name="Content Placeholder 13">
            <a:extLst>
              <a:ext uri="{FF2B5EF4-FFF2-40B4-BE49-F238E27FC236}">
                <a16:creationId xmlns:a16="http://schemas.microsoft.com/office/drawing/2014/main" id="{628849F2-7B8F-218C-3206-93ACCDF4F66A}"/>
              </a:ext>
            </a:extLst>
          </p:cNvPr>
          <p:cNvSpPr txBox="1">
            <a:spLocks noGrp="1"/>
          </p:cNvSpPr>
          <p:nvPr>
            <p:ph type="body" idx="1"/>
          </p:nvPr>
        </p:nvSpPr>
        <p:spPr>
          <a:xfrm>
            <a:off x="3531476" y="182575"/>
            <a:ext cx="8552369" cy="6462774"/>
          </a:xfrm>
          <a:prstGeom prst="rect">
            <a:avLst/>
          </a:prstGeom>
        </p:spPr>
        <p:txBody>
          <a:bodyPr>
            <a:noAutofit/>
          </a:bodyPr>
          <a:lstStyle/>
          <a:p>
            <a:pPr marL="656898" lvl="1" indent="-216027" defTabSz="576072">
              <a:spcBef>
                <a:spcPts val="400"/>
              </a:spcBef>
              <a:defRPr sz="2016"/>
            </a:pPr>
            <a:r>
              <a:rPr lang="en-US" sz="3600" b="1" dirty="0">
                <a:solidFill>
                  <a:schemeClr val="accent2"/>
                </a:solidFill>
              </a:rPr>
              <a:t> .</a:t>
            </a:r>
            <a:r>
              <a:rPr lang="en-US" sz="3600" b="1" dirty="0" err="1">
                <a:solidFill>
                  <a:schemeClr val="accent2"/>
                </a:solidFill>
              </a:rPr>
              <a:t>venv</a:t>
            </a:r>
            <a:r>
              <a:rPr lang="en-US" sz="3600" dirty="0">
                <a:solidFill>
                  <a:schemeClr val="accent2"/>
                </a:solidFill>
              </a:rPr>
              <a:t>: create the virtual environment in the new directory “.</a:t>
            </a:r>
            <a:r>
              <a:rPr lang="en-US" sz="3600" dirty="0" err="1">
                <a:solidFill>
                  <a:schemeClr val="accent2"/>
                </a:solidFill>
              </a:rPr>
              <a:t>venv</a:t>
            </a:r>
            <a:r>
              <a:rPr lang="en-US" sz="3600" dirty="0">
                <a:solidFill>
                  <a:schemeClr val="accent2"/>
                </a:solidFill>
              </a:rPr>
              <a:t>”.</a:t>
            </a:r>
          </a:p>
          <a:p>
            <a:pPr marL="216027" indent="-216027" defTabSz="576072">
              <a:spcBef>
                <a:spcPts val="400"/>
              </a:spcBef>
              <a:defRPr sz="2016"/>
            </a:pPr>
            <a:endParaRPr lang="en-US" sz="3600" dirty="0">
              <a:solidFill>
                <a:schemeClr val="accent2"/>
              </a:solidFill>
            </a:endParaRPr>
          </a:p>
          <a:p>
            <a:pPr marL="216027" indent="-216027" defTabSz="576072">
              <a:spcBef>
                <a:spcPts val="400"/>
              </a:spcBef>
              <a:defRPr sz="2016"/>
            </a:pPr>
            <a:r>
              <a:rPr lang="en-US" sz="3600" dirty="0">
                <a:solidFill>
                  <a:schemeClr val="accent2"/>
                </a:solidFill>
              </a:rPr>
              <a:t>The command in the previous page creates a new virtual environment in a directory called “.</a:t>
            </a:r>
            <a:r>
              <a:rPr lang="en-US" sz="3600" dirty="0" err="1">
                <a:solidFill>
                  <a:schemeClr val="accent2"/>
                </a:solidFill>
              </a:rPr>
              <a:t>venv</a:t>
            </a:r>
            <a:r>
              <a:rPr lang="en-US" sz="3600" dirty="0">
                <a:solidFill>
                  <a:schemeClr val="accent2"/>
                </a:solidFill>
              </a:rPr>
              <a:t>”.</a:t>
            </a:r>
          </a:p>
          <a:p>
            <a:pPr marL="216027" indent="-216027" defTabSz="576072">
              <a:spcBef>
                <a:spcPts val="400"/>
              </a:spcBef>
              <a:defRPr sz="2016"/>
            </a:pPr>
            <a:r>
              <a:rPr lang="en-US" sz="3600" dirty="0">
                <a:solidFill>
                  <a:schemeClr val="accent2"/>
                </a:solidFill>
              </a:rPr>
              <a:t>You could create the virtual environment in a different directory, but there’s convention  of calling it “.</a:t>
            </a:r>
            <a:r>
              <a:rPr lang="en-US" sz="3600" dirty="0" err="1">
                <a:solidFill>
                  <a:schemeClr val="accent2"/>
                </a:solidFill>
              </a:rPr>
              <a:t>venv</a:t>
            </a:r>
            <a:r>
              <a:rPr lang="en-US" sz="3600" dirty="0">
                <a:solidFill>
                  <a:schemeClr val="accent2"/>
                </a:solidFill>
              </a:rPr>
              <a:t>”.</a:t>
            </a:r>
          </a:p>
        </p:txBody>
      </p:sp>
    </p:spTree>
    <p:extLst>
      <p:ext uri="{BB962C8B-B14F-4D97-AF65-F5344CB8AC3E}">
        <p14:creationId xmlns:p14="http://schemas.microsoft.com/office/powerpoint/2010/main" val="109759905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10099-481C-BE49-A596-76378837A7E7}"/>
            </a:ext>
          </a:extLst>
        </p:cNvPr>
        <p:cNvGrpSpPr/>
        <p:nvPr/>
      </p:nvGrpSpPr>
      <p:grpSpPr>
        <a:xfrm>
          <a:off x="0" y="0"/>
          <a:ext cx="0" cy="0"/>
          <a:chOff x="0" y="0"/>
          <a:chExt cx="0" cy="0"/>
        </a:xfrm>
      </p:grpSpPr>
      <p:sp>
        <p:nvSpPr>
          <p:cNvPr id="148" name="Title 12">
            <a:extLst>
              <a:ext uri="{FF2B5EF4-FFF2-40B4-BE49-F238E27FC236}">
                <a16:creationId xmlns:a16="http://schemas.microsoft.com/office/drawing/2014/main" id="{D6540A36-405B-DA47-0C68-CB75FE07CF09}"/>
              </a:ext>
            </a:extLst>
          </p:cNvPr>
          <p:cNvSpPr txBox="1">
            <a:spLocks noGrp="1"/>
          </p:cNvSpPr>
          <p:nvPr>
            <p:ph type="title"/>
          </p:nvPr>
        </p:nvSpPr>
        <p:spPr>
          <a:xfrm>
            <a:off x="530373" y="735723"/>
            <a:ext cx="2574333" cy="4846369"/>
          </a:xfrm>
          <a:prstGeom prst="rect">
            <a:avLst/>
          </a:prstGeom>
        </p:spPr>
        <p:txBody>
          <a:bodyPr>
            <a:normAutofit/>
          </a:bodyPr>
          <a:lstStyle>
            <a:lvl1pPr>
              <a:defRPr i="1"/>
            </a:lvl1pPr>
          </a:lstStyle>
          <a:p>
            <a:r>
              <a:rPr lang="en-US" i="1" dirty="0"/>
              <a:t>…Overview of Platforms</a:t>
            </a:r>
            <a:br>
              <a:rPr lang="en-US" i="1" dirty="0"/>
            </a:br>
            <a:br>
              <a:rPr lang="en-US" i="1" dirty="0"/>
            </a:br>
            <a:r>
              <a:rPr lang="en-US" i="1" dirty="0"/>
              <a:t>…Web</a:t>
            </a:r>
            <a:br>
              <a:rPr lang="en-US" i="1" dirty="0"/>
            </a:br>
            <a:br>
              <a:rPr lang="en-US" i="1" dirty="0"/>
            </a:br>
            <a:r>
              <a:rPr lang="en-US" i="1" dirty="0" err="1"/>
              <a:t>FastAPI</a:t>
            </a:r>
            <a:r>
              <a:rPr lang="en-US" i="1" dirty="0"/>
              <a:t> Installation</a:t>
            </a:r>
            <a:endParaRPr dirty="0"/>
          </a:p>
        </p:txBody>
      </p:sp>
      <p:sp>
        <p:nvSpPr>
          <p:cNvPr id="149" name="Content Placeholder 13">
            <a:extLst>
              <a:ext uri="{FF2B5EF4-FFF2-40B4-BE49-F238E27FC236}">
                <a16:creationId xmlns:a16="http://schemas.microsoft.com/office/drawing/2014/main" id="{5C3D277C-260C-2C71-E38C-80B069E546E5}"/>
              </a:ext>
            </a:extLst>
          </p:cNvPr>
          <p:cNvSpPr txBox="1">
            <a:spLocks noGrp="1"/>
          </p:cNvSpPr>
          <p:nvPr>
            <p:ph type="body" idx="1"/>
          </p:nvPr>
        </p:nvSpPr>
        <p:spPr>
          <a:xfrm>
            <a:off x="3531476" y="182575"/>
            <a:ext cx="8552369" cy="6462774"/>
          </a:xfrm>
          <a:prstGeom prst="rect">
            <a:avLst/>
          </a:prstGeom>
        </p:spPr>
        <p:txBody>
          <a:bodyPr>
            <a:noAutofit/>
          </a:bodyPr>
          <a:lstStyle/>
          <a:p>
            <a:pPr marL="216027" indent="-216027" defTabSz="576072">
              <a:spcBef>
                <a:spcPts val="400"/>
              </a:spcBef>
              <a:defRPr sz="2016"/>
            </a:pPr>
            <a:r>
              <a:rPr lang="en-US" sz="3600" dirty="0">
                <a:solidFill>
                  <a:schemeClr val="accent2"/>
                </a:solidFill>
              </a:rPr>
              <a:t>Next, we need to activate the virtual environment.</a:t>
            </a:r>
          </a:p>
          <a:p>
            <a:pPr marL="216027" indent="-216027" defTabSz="576072">
              <a:spcBef>
                <a:spcPts val="400"/>
              </a:spcBef>
              <a:defRPr sz="2016"/>
            </a:pPr>
            <a:r>
              <a:rPr lang="en-US" sz="3600" dirty="0">
                <a:solidFill>
                  <a:schemeClr val="accent2"/>
                </a:solidFill>
              </a:rPr>
              <a:t>Do this every time you start a new terminal session to work on the project.</a:t>
            </a:r>
          </a:p>
          <a:p>
            <a:pPr marL="0" indent="0" defTabSz="576072">
              <a:spcBef>
                <a:spcPts val="400"/>
              </a:spcBef>
              <a:buNone/>
              <a:defRPr sz="2016"/>
            </a:pPr>
            <a:endParaRPr lang="en-US" sz="3600" dirty="0">
              <a:solidFill>
                <a:schemeClr val="accent2"/>
              </a:solidFill>
            </a:endParaRPr>
          </a:p>
          <a:p>
            <a:pPr marL="216027" indent="-216027" defTabSz="576072">
              <a:spcBef>
                <a:spcPts val="400"/>
              </a:spcBef>
              <a:defRPr sz="2016"/>
            </a:pPr>
            <a:r>
              <a:rPr lang="en-US" sz="3600" dirty="0">
                <a:solidFill>
                  <a:schemeClr val="accent2"/>
                </a:solidFill>
              </a:rPr>
              <a:t>For Linux and macOS users:</a:t>
            </a:r>
          </a:p>
          <a:p>
            <a:pPr marL="656898" lvl="1" indent="-216027" defTabSz="576072">
              <a:spcBef>
                <a:spcPts val="400"/>
              </a:spcBef>
              <a:defRPr sz="2016"/>
            </a:pPr>
            <a:r>
              <a:rPr lang="en-US" sz="3600" dirty="0">
                <a:solidFill>
                  <a:schemeClr val="accent2"/>
                </a:solidFill>
              </a:rPr>
              <a:t> source .</a:t>
            </a:r>
            <a:r>
              <a:rPr lang="en-US" sz="3600" dirty="0" err="1">
                <a:solidFill>
                  <a:schemeClr val="accent2"/>
                </a:solidFill>
              </a:rPr>
              <a:t>venv</a:t>
            </a:r>
            <a:r>
              <a:rPr lang="en-US" sz="3600" dirty="0">
                <a:solidFill>
                  <a:schemeClr val="accent2"/>
                </a:solidFill>
              </a:rPr>
              <a:t>/bin/activate</a:t>
            </a:r>
          </a:p>
          <a:p>
            <a:pPr marL="216027" indent="-216027" defTabSz="576072">
              <a:spcBef>
                <a:spcPts val="400"/>
              </a:spcBef>
              <a:defRPr sz="2016"/>
            </a:pPr>
            <a:endParaRPr lang="en-US" sz="3600" dirty="0">
              <a:solidFill>
                <a:schemeClr val="accent2"/>
              </a:solidFill>
            </a:endParaRPr>
          </a:p>
          <a:p>
            <a:pPr marL="216027" indent="-216027" defTabSz="576072">
              <a:spcBef>
                <a:spcPts val="400"/>
              </a:spcBef>
              <a:defRPr sz="2016"/>
            </a:pPr>
            <a:r>
              <a:rPr lang="en-US" sz="3600" dirty="0">
                <a:solidFill>
                  <a:schemeClr val="accent2"/>
                </a:solidFill>
              </a:rPr>
              <a:t>For Windows PowerShell users:</a:t>
            </a:r>
          </a:p>
          <a:p>
            <a:pPr marL="656898" lvl="1" indent="-216027" defTabSz="576072">
              <a:spcBef>
                <a:spcPts val="400"/>
              </a:spcBef>
              <a:defRPr sz="2016"/>
            </a:pPr>
            <a:r>
              <a:rPr lang="en-US" sz="3600" dirty="0">
                <a:solidFill>
                  <a:schemeClr val="accent2"/>
                </a:solidFill>
              </a:rPr>
              <a:t> .</a:t>
            </a:r>
            <a:r>
              <a:rPr lang="en-US" sz="3600" dirty="0" err="1">
                <a:solidFill>
                  <a:schemeClr val="accent2"/>
                </a:solidFill>
              </a:rPr>
              <a:t>venv</a:t>
            </a:r>
            <a:r>
              <a:rPr lang="en-US" sz="3600" dirty="0">
                <a:solidFill>
                  <a:schemeClr val="accent2"/>
                </a:solidFill>
              </a:rPr>
              <a:t>\Scripts\Activate.ps1</a:t>
            </a:r>
          </a:p>
        </p:txBody>
      </p:sp>
    </p:spTree>
    <p:extLst>
      <p:ext uri="{BB962C8B-B14F-4D97-AF65-F5344CB8AC3E}">
        <p14:creationId xmlns:p14="http://schemas.microsoft.com/office/powerpoint/2010/main" val="150199571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0C47C-ABC6-14CC-2CAD-1FFE2856DC40}"/>
            </a:ext>
          </a:extLst>
        </p:cNvPr>
        <p:cNvGrpSpPr/>
        <p:nvPr/>
      </p:nvGrpSpPr>
      <p:grpSpPr>
        <a:xfrm>
          <a:off x="0" y="0"/>
          <a:ext cx="0" cy="0"/>
          <a:chOff x="0" y="0"/>
          <a:chExt cx="0" cy="0"/>
        </a:xfrm>
      </p:grpSpPr>
      <p:sp>
        <p:nvSpPr>
          <p:cNvPr id="148" name="Title 12">
            <a:extLst>
              <a:ext uri="{FF2B5EF4-FFF2-40B4-BE49-F238E27FC236}">
                <a16:creationId xmlns:a16="http://schemas.microsoft.com/office/drawing/2014/main" id="{8D63D3C9-D282-B09F-473E-1A8DF21AC378}"/>
              </a:ext>
            </a:extLst>
          </p:cNvPr>
          <p:cNvSpPr txBox="1">
            <a:spLocks noGrp="1"/>
          </p:cNvSpPr>
          <p:nvPr>
            <p:ph type="title"/>
          </p:nvPr>
        </p:nvSpPr>
        <p:spPr>
          <a:xfrm>
            <a:off x="530373" y="735723"/>
            <a:ext cx="2574333" cy="4846369"/>
          </a:xfrm>
          <a:prstGeom prst="rect">
            <a:avLst/>
          </a:prstGeom>
        </p:spPr>
        <p:txBody>
          <a:bodyPr>
            <a:normAutofit/>
          </a:bodyPr>
          <a:lstStyle>
            <a:lvl1pPr>
              <a:defRPr i="1"/>
            </a:lvl1pPr>
          </a:lstStyle>
          <a:p>
            <a:r>
              <a:rPr lang="en-US" i="1" dirty="0"/>
              <a:t>…Overview of Platforms</a:t>
            </a:r>
            <a:br>
              <a:rPr lang="en-US" i="1" dirty="0"/>
            </a:br>
            <a:br>
              <a:rPr lang="en-US" i="1" dirty="0"/>
            </a:br>
            <a:r>
              <a:rPr lang="en-US" i="1" dirty="0"/>
              <a:t>…Web</a:t>
            </a:r>
            <a:br>
              <a:rPr lang="en-US" i="1" dirty="0"/>
            </a:br>
            <a:br>
              <a:rPr lang="en-US" i="1" dirty="0"/>
            </a:br>
            <a:r>
              <a:rPr lang="en-US" i="1" dirty="0" err="1"/>
              <a:t>FastAPI</a:t>
            </a:r>
            <a:r>
              <a:rPr lang="en-US" i="1" dirty="0"/>
              <a:t> Installation</a:t>
            </a:r>
            <a:endParaRPr dirty="0"/>
          </a:p>
        </p:txBody>
      </p:sp>
      <p:sp>
        <p:nvSpPr>
          <p:cNvPr id="149" name="Content Placeholder 13">
            <a:extLst>
              <a:ext uri="{FF2B5EF4-FFF2-40B4-BE49-F238E27FC236}">
                <a16:creationId xmlns:a16="http://schemas.microsoft.com/office/drawing/2014/main" id="{D6AE12ED-1C0C-AC90-F390-C22EB8A987C6}"/>
              </a:ext>
            </a:extLst>
          </p:cNvPr>
          <p:cNvSpPr txBox="1">
            <a:spLocks noGrp="1"/>
          </p:cNvSpPr>
          <p:nvPr>
            <p:ph type="body" idx="1"/>
          </p:nvPr>
        </p:nvSpPr>
        <p:spPr>
          <a:xfrm>
            <a:off x="3531476" y="182575"/>
            <a:ext cx="8552369" cy="6462774"/>
          </a:xfrm>
          <a:prstGeom prst="rect">
            <a:avLst/>
          </a:prstGeom>
        </p:spPr>
        <p:txBody>
          <a:bodyPr>
            <a:noAutofit/>
          </a:bodyPr>
          <a:lstStyle/>
          <a:p>
            <a:pPr marL="216027" indent="-216027" defTabSz="576072">
              <a:spcBef>
                <a:spcPts val="400"/>
              </a:spcBef>
              <a:defRPr sz="2016"/>
            </a:pPr>
            <a:r>
              <a:rPr lang="en-US" sz="3600" dirty="0">
                <a:solidFill>
                  <a:schemeClr val="accent2"/>
                </a:solidFill>
              </a:rPr>
              <a:t>For Windows Bash users:</a:t>
            </a:r>
          </a:p>
          <a:p>
            <a:pPr marL="656898" lvl="1" indent="-216027" defTabSz="576072">
              <a:spcBef>
                <a:spcPts val="400"/>
              </a:spcBef>
              <a:defRPr sz="2016"/>
            </a:pPr>
            <a:r>
              <a:rPr lang="en-US" sz="3600" dirty="0">
                <a:solidFill>
                  <a:schemeClr val="accent2"/>
                </a:solidFill>
              </a:rPr>
              <a:t> source .</a:t>
            </a:r>
            <a:r>
              <a:rPr lang="en-US" sz="3600" dirty="0" err="1">
                <a:solidFill>
                  <a:schemeClr val="accent2"/>
                </a:solidFill>
              </a:rPr>
              <a:t>venv</a:t>
            </a:r>
            <a:r>
              <a:rPr lang="en-US" sz="3600" dirty="0">
                <a:solidFill>
                  <a:schemeClr val="accent2"/>
                </a:solidFill>
              </a:rPr>
              <a:t>/Scripts/activate</a:t>
            </a:r>
          </a:p>
          <a:p>
            <a:pPr marL="216027" indent="-216027" defTabSz="576072">
              <a:spcBef>
                <a:spcPts val="400"/>
              </a:spcBef>
              <a:defRPr sz="2016"/>
            </a:pPr>
            <a:endParaRPr lang="en-US" sz="3600" dirty="0">
              <a:solidFill>
                <a:schemeClr val="accent2"/>
              </a:solidFill>
            </a:endParaRPr>
          </a:p>
          <a:p>
            <a:pPr marL="216027" indent="-216027" defTabSz="576072">
              <a:spcBef>
                <a:spcPts val="400"/>
              </a:spcBef>
              <a:defRPr sz="2016"/>
            </a:pPr>
            <a:r>
              <a:rPr lang="en-US" sz="3600" dirty="0">
                <a:solidFill>
                  <a:schemeClr val="accent2"/>
                </a:solidFill>
              </a:rPr>
              <a:t>Next, let’s check that the environment is active.</a:t>
            </a:r>
          </a:p>
          <a:p>
            <a:pPr marL="216027" indent="-216027" defTabSz="576072">
              <a:spcBef>
                <a:spcPts val="400"/>
              </a:spcBef>
              <a:defRPr sz="2016"/>
            </a:pPr>
            <a:r>
              <a:rPr lang="en-US" sz="3600" dirty="0">
                <a:solidFill>
                  <a:schemeClr val="accent2"/>
                </a:solidFill>
              </a:rPr>
              <a:t>This is </a:t>
            </a:r>
            <a:r>
              <a:rPr lang="en-US" sz="3600" dirty="0">
                <a:solidFill>
                  <a:srgbClr val="0070C0"/>
                </a:solidFill>
              </a:rPr>
              <a:t>optional</a:t>
            </a:r>
            <a:r>
              <a:rPr lang="en-US" sz="3600" dirty="0">
                <a:solidFill>
                  <a:schemeClr val="accent2"/>
                </a:solidFill>
              </a:rPr>
              <a:t>, but it's a good way to check that everything is working as expected and you are using the virtual environment you intended.</a:t>
            </a:r>
          </a:p>
        </p:txBody>
      </p:sp>
    </p:spTree>
    <p:extLst>
      <p:ext uri="{BB962C8B-B14F-4D97-AF65-F5344CB8AC3E}">
        <p14:creationId xmlns:p14="http://schemas.microsoft.com/office/powerpoint/2010/main" val="83078976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FC001-B5B7-9168-563F-85FBBB9EFC91}"/>
            </a:ext>
          </a:extLst>
        </p:cNvPr>
        <p:cNvGrpSpPr/>
        <p:nvPr/>
      </p:nvGrpSpPr>
      <p:grpSpPr>
        <a:xfrm>
          <a:off x="0" y="0"/>
          <a:ext cx="0" cy="0"/>
          <a:chOff x="0" y="0"/>
          <a:chExt cx="0" cy="0"/>
        </a:xfrm>
      </p:grpSpPr>
      <p:sp>
        <p:nvSpPr>
          <p:cNvPr id="148" name="Title 12">
            <a:extLst>
              <a:ext uri="{FF2B5EF4-FFF2-40B4-BE49-F238E27FC236}">
                <a16:creationId xmlns:a16="http://schemas.microsoft.com/office/drawing/2014/main" id="{D1D20BD1-C61B-B176-4DFC-FAAF6F48661B}"/>
              </a:ext>
            </a:extLst>
          </p:cNvPr>
          <p:cNvSpPr txBox="1">
            <a:spLocks noGrp="1"/>
          </p:cNvSpPr>
          <p:nvPr>
            <p:ph type="title"/>
          </p:nvPr>
        </p:nvSpPr>
        <p:spPr>
          <a:xfrm>
            <a:off x="530373" y="735723"/>
            <a:ext cx="2574333" cy="4846369"/>
          </a:xfrm>
          <a:prstGeom prst="rect">
            <a:avLst/>
          </a:prstGeom>
        </p:spPr>
        <p:txBody>
          <a:bodyPr>
            <a:normAutofit/>
          </a:bodyPr>
          <a:lstStyle>
            <a:lvl1pPr>
              <a:defRPr i="1"/>
            </a:lvl1pPr>
          </a:lstStyle>
          <a:p>
            <a:r>
              <a:rPr lang="en-US" i="1" dirty="0"/>
              <a:t>…Overview of Platforms</a:t>
            </a:r>
            <a:br>
              <a:rPr lang="en-US" i="1" dirty="0"/>
            </a:br>
            <a:br>
              <a:rPr lang="en-US" i="1" dirty="0"/>
            </a:br>
            <a:r>
              <a:rPr lang="en-US" i="1" dirty="0"/>
              <a:t>…Web</a:t>
            </a:r>
            <a:br>
              <a:rPr lang="en-US" i="1" dirty="0"/>
            </a:br>
            <a:br>
              <a:rPr lang="en-US" i="1" dirty="0"/>
            </a:br>
            <a:r>
              <a:rPr lang="en-US" i="1" dirty="0" err="1"/>
              <a:t>FastAPI</a:t>
            </a:r>
            <a:r>
              <a:rPr lang="en-US" i="1" dirty="0"/>
              <a:t> Installation</a:t>
            </a:r>
            <a:endParaRPr dirty="0"/>
          </a:p>
        </p:txBody>
      </p:sp>
      <p:sp>
        <p:nvSpPr>
          <p:cNvPr id="149" name="Content Placeholder 13">
            <a:extLst>
              <a:ext uri="{FF2B5EF4-FFF2-40B4-BE49-F238E27FC236}">
                <a16:creationId xmlns:a16="http://schemas.microsoft.com/office/drawing/2014/main" id="{024AE2AA-B926-5EC2-2AB5-60D327ABB3AE}"/>
              </a:ext>
            </a:extLst>
          </p:cNvPr>
          <p:cNvSpPr txBox="1">
            <a:spLocks noGrp="1"/>
          </p:cNvSpPr>
          <p:nvPr>
            <p:ph type="body" idx="1"/>
          </p:nvPr>
        </p:nvSpPr>
        <p:spPr>
          <a:xfrm>
            <a:off x="3531476" y="182575"/>
            <a:ext cx="8552369" cy="6462774"/>
          </a:xfrm>
          <a:prstGeom prst="rect">
            <a:avLst/>
          </a:prstGeom>
        </p:spPr>
        <p:txBody>
          <a:bodyPr>
            <a:noAutofit/>
          </a:bodyPr>
          <a:lstStyle/>
          <a:p>
            <a:pPr marL="216027" indent="-216027" defTabSz="576072">
              <a:spcBef>
                <a:spcPts val="400"/>
              </a:spcBef>
              <a:defRPr sz="2016"/>
            </a:pPr>
            <a:r>
              <a:rPr lang="en-US" sz="3600" dirty="0">
                <a:solidFill>
                  <a:schemeClr val="accent2"/>
                </a:solidFill>
              </a:rPr>
              <a:t>For Linux, macOS, and Windows Bash users, run:</a:t>
            </a:r>
          </a:p>
          <a:p>
            <a:pPr marL="656898" lvl="1" indent="-216027" defTabSz="576072">
              <a:spcBef>
                <a:spcPts val="400"/>
              </a:spcBef>
              <a:defRPr sz="2016"/>
            </a:pPr>
            <a:r>
              <a:rPr lang="en-US" sz="3600" dirty="0">
                <a:solidFill>
                  <a:schemeClr val="accent2"/>
                </a:solidFill>
              </a:rPr>
              <a:t> which python</a:t>
            </a:r>
          </a:p>
          <a:p>
            <a:pPr marL="216027" indent="-216027" defTabSz="576072">
              <a:spcBef>
                <a:spcPts val="400"/>
              </a:spcBef>
              <a:defRPr sz="2016"/>
            </a:pPr>
            <a:endParaRPr lang="en-US" sz="3600" dirty="0">
              <a:solidFill>
                <a:schemeClr val="accent2"/>
              </a:solidFill>
            </a:endParaRPr>
          </a:p>
          <a:p>
            <a:pPr marL="216027" indent="-216027" defTabSz="576072">
              <a:spcBef>
                <a:spcPts val="400"/>
              </a:spcBef>
              <a:defRPr sz="2016"/>
            </a:pPr>
            <a:r>
              <a:rPr lang="en-US" sz="3600" dirty="0">
                <a:solidFill>
                  <a:schemeClr val="accent2"/>
                </a:solidFill>
              </a:rPr>
              <a:t>For Windows PowerShell users, run:</a:t>
            </a:r>
          </a:p>
          <a:p>
            <a:pPr marL="656898" lvl="1" indent="-216027" defTabSz="576072">
              <a:spcBef>
                <a:spcPts val="400"/>
              </a:spcBef>
              <a:defRPr sz="2016"/>
            </a:pPr>
            <a:r>
              <a:rPr lang="en-US" sz="3600" dirty="0">
                <a:solidFill>
                  <a:schemeClr val="accent2"/>
                </a:solidFill>
              </a:rPr>
              <a:t> Get-Command python</a:t>
            </a:r>
          </a:p>
          <a:p>
            <a:pPr marL="216027" indent="-216027" defTabSz="576072">
              <a:spcBef>
                <a:spcPts val="400"/>
              </a:spcBef>
              <a:defRPr sz="2016"/>
            </a:pPr>
            <a:endParaRPr lang="en-US" sz="3600" dirty="0">
              <a:solidFill>
                <a:schemeClr val="accent2"/>
              </a:solidFill>
            </a:endParaRPr>
          </a:p>
          <a:p>
            <a:pPr marL="216027" indent="-216027" defTabSz="576072">
              <a:spcBef>
                <a:spcPts val="400"/>
              </a:spcBef>
              <a:defRPr sz="2016"/>
            </a:pPr>
            <a:r>
              <a:rPr lang="en-US" sz="3600" dirty="0">
                <a:solidFill>
                  <a:schemeClr val="accent2"/>
                </a:solidFill>
              </a:rPr>
              <a:t>If it shows the python binary at .</a:t>
            </a:r>
            <a:r>
              <a:rPr lang="en-US" sz="3600" dirty="0" err="1">
                <a:solidFill>
                  <a:srgbClr val="FF0000"/>
                </a:solidFill>
              </a:rPr>
              <a:t>venv</a:t>
            </a:r>
            <a:r>
              <a:rPr lang="en-US" sz="3600" dirty="0">
                <a:solidFill>
                  <a:srgbClr val="FF0000"/>
                </a:solidFill>
              </a:rPr>
              <a:t>\Scripts\python</a:t>
            </a:r>
            <a:r>
              <a:rPr lang="en-US" sz="3600" dirty="0">
                <a:solidFill>
                  <a:schemeClr val="accent2"/>
                </a:solidFill>
              </a:rPr>
              <a:t>, inside of your project (in this case awesome-project), then it worked. 🎉</a:t>
            </a:r>
          </a:p>
        </p:txBody>
      </p:sp>
    </p:spTree>
    <p:extLst>
      <p:ext uri="{BB962C8B-B14F-4D97-AF65-F5344CB8AC3E}">
        <p14:creationId xmlns:p14="http://schemas.microsoft.com/office/powerpoint/2010/main" val="92840455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5697F-1376-C809-3EDD-226FA556EFF0}"/>
            </a:ext>
          </a:extLst>
        </p:cNvPr>
        <p:cNvGrpSpPr/>
        <p:nvPr/>
      </p:nvGrpSpPr>
      <p:grpSpPr>
        <a:xfrm>
          <a:off x="0" y="0"/>
          <a:ext cx="0" cy="0"/>
          <a:chOff x="0" y="0"/>
          <a:chExt cx="0" cy="0"/>
        </a:xfrm>
      </p:grpSpPr>
      <p:sp>
        <p:nvSpPr>
          <p:cNvPr id="148" name="Title 12">
            <a:extLst>
              <a:ext uri="{FF2B5EF4-FFF2-40B4-BE49-F238E27FC236}">
                <a16:creationId xmlns:a16="http://schemas.microsoft.com/office/drawing/2014/main" id="{ECBC8ECC-5BCF-4B02-E882-DA4FE5CF0FA4}"/>
              </a:ext>
            </a:extLst>
          </p:cNvPr>
          <p:cNvSpPr txBox="1">
            <a:spLocks noGrp="1"/>
          </p:cNvSpPr>
          <p:nvPr>
            <p:ph type="title"/>
          </p:nvPr>
        </p:nvSpPr>
        <p:spPr>
          <a:xfrm>
            <a:off x="530374" y="735724"/>
            <a:ext cx="2212826" cy="3276600"/>
          </a:xfrm>
          <a:prstGeom prst="rect">
            <a:avLst/>
          </a:prstGeom>
        </p:spPr>
        <p:txBody>
          <a:bodyPr/>
          <a:lstStyle>
            <a:lvl1pPr>
              <a:defRPr i="1"/>
            </a:lvl1pPr>
          </a:lstStyle>
          <a:p>
            <a:r>
              <a:rPr lang="en-US" dirty="0"/>
              <a:t>…</a:t>
            </a:r>
            <a:r>
              <a:rPr dirty="0"/>
              <a:t>Learning Outcomes</a:t>
            </a:r>
          </a:p>
        </p:txBody>
      </p:sp>
      <p:sp>
        <p:nvSpPr>
          <p:cNvPr id="149" name="Content Placeholder 13">
            <a:extLst>
              <a:ext uri="{FF2B5EF4-FFF2-40B4-BE49-F238E27FC236}">
                <a16:creationId xmlns:a16="http://schemas.microsoft.com/office/drawing/2014/main" id="{5BF7E590-A519-CFE0-31CD-683597F86F0B}"/>
              </a:ext>
            </a:extLst>
          </p:cNvPr>
          <p:cNvSpPr txBox="1">
            <a:spLocks noGrp="1"/>
          </p:cNvSpPr>
          <p:nvPr>
            <p:ph type="body" idx="1"/>
          </p:nvPr>
        </p:nvSpPr>
        <p:spPr>
          <a:xfrm>
            <a:off x="3531476" y="325820"/>
            <a:ext cx="8313683" cy="5943603"/>
          </a:xfrm>
          <a:prstGeom prst="rect">
            <a:avLst/>
          </a:prstGeom>
        </p:spPr>
        <p:txBody>
          <a:bodyPr>
            <a:noAutofit/>
          </a:bodyPr>
          <a:lstStyle/>
          <a:p>
            <a:pPr>
              <a:buBlip>
                <a:blip r:embed="rId2"/>
              </a:buBlip>
            </a:pPr>
            <a:r>
              <a:rPr lang="en-US" sz="3600" dirty="0"/>
              <a:t>Database Access</a:t>
            </a:r>
          </a:p>
          <a:p>
            <a:pPr>
              <a:buBlip>
                <a:blip r:embed="rId2"/>
              </a:buBlip>
            </a:pPr>
            <a:r>
              <a:rPr lang="en-US" sz="3600" dirty="0"/>
              <a:t>Session Management. Typically HTTP session</a:t>
            </a:r>
          </a:p>
          <a:p>
            <a:pPr>
              <a:buBlip>
                <a:blip r:embed="rId2"/>
              </a:buBlip>
            </a:pPr>
            <a:r>
              <a:rPr lang="en-US" sz="3600" dirty="0"/>
              <a:t>URL route definition and access control</a:t>
            </a:r>
          </a:p>
          <a:p>
            <a:pPr>
              <a:buBlip>
                <a:blip r:embed="rId2"/>
              </a:buBlip>
            </a:pPr>
            <a:r>
              <a:rPr lang="en-US" sz="3600" dirty="0"/>
              <a:t>Template Engine or Template Processor. It facilitates the dynamic generation of HTML pages from templates and data</a:t>
            </a:r>
          </a:p>
          <a:p>
            <a:pPr marL="216027" indent="-216027" defTabSz="576072">
              <a:spcBef>
                <a:spcPts val="400"/>
              </a:spcBef>
              <a:defRPr sz="2016"/>
            </a:pPr>
            <a:endParaRPr lang="en-US" sz="2400" dirty="0"/>
          </a:p>
        </p:txBody>
      </p:sp>
    </p:spTree>
    <p:extLst>
      <p:ext uri="{BB962C8B-B14F-4D97-AF65-F5344CB8AC3E}">
        <p14:creationId xmlns:p14="http://schemas.microsoft.com/office/powerpoint/2010/main" val="417207283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AF7ED0-82F5-2F6B-2F5D-2001B0880625}"/>
            </a:ext>
          </a:extLst>
        </p:cNvPr>
        <p:cNvGrpSpPr/>
        <p:nvPr/>
      </p:nvGrpSpPr>
      <p:grpSpPr>
        <a:xfrm>
          <a:off x="0" y="0"/>
          <a:ext cx="0" cy="0"/>
          <a:chOff x="0" y="0"/>
          <a:chExt cx="0" cy="0"/>
        </a:xfrm>
      </p:grpSpPr>
      <p:sp>
        <p:nvSpPr>
          <p:cNvPr id="148" name="Title 12">
            <a:extLst>
              <a:ext uri="{FF2B5EF4-FFF2-40B4-BE49-F238E27FC236}">
                <a16:creationId xmlns:a16="http://schemas.microsoft.com/office/drawing/2014/main" id="{488C4826-C2B5-31C6-DFD9-848F3EBEBA8C}"/>
              </a:ext>
            </a:extLst>
          </p:cNvPr>
          <p:cNvSpPr txBox="1">
            <a:spLocks noGrp="1"/>
          </p:cNvSpPr>
          <p:nvPr>
            <p:ph type="title"/>
          </p:nvPr>
        </p:nvSpPr>
        <p:spPr>
          <a:xfrm>
            <a:off x="530373" y="735723"/>
            <a:ext cx="2574333" cy="4846369"/>
          </a:xfrm>
          <a:prstGeom prst="rect">
            <a:avLst/>
          </a:prstGeom>
        </p:spPr>
        <p:txBody>
          <a:bodyPr>
            <a:normAutofit/>
          </a:bodyPr>
          <a:lstStyle>
            <a:lvl1pPr>
              <a:defRPr i="1"/>
            </a:lvl1pPr>
          </a:lstStyle>
          <a:p>
            <a:r>
              <a:rPr lang="en-US" i="1" dirty="0"/>
              <a:t>…Overview of Platforms</a:t>
            </a:r>
            <a:br>
              <a:rPr lang="en-US" i="1" dirty="0"/>
            </a:br>
            <a:br>
              <a:rPr lang="en-US" i="1" dirty="0"/>
            </a:br>
            <a:r>
              <a:rPr lang="en-US" i="1" dirty="0"/>
              <a:t>…Web</a:t>
            </a:r>
            <a:br>
              <a:rPr lang="en-US" i="1" dirty="0"/>
            </a:br>
            <a:br>
              <a:rPr lang="en-US" i="1" dirty="0"/>
            </a:br>
            <a:r>
              <a:rPr lang="en-US" i="1" dirty="0" err="1"/>
              <a:t>FastAPI</a:t>
            </a:r>
            <a:r>
              <a:rPr lang="en-US" i="1" dirty="0"/>
              <a:t> Installation</a:t>
            </a:r>
            <a:endParaRPr dirty="0"/>
          </a:p>
        </p:txBody>
      </p:sp>
      <p:sp>
        <p:nvSpPr>
          <p:cNvPr id="149" name="Content Placeholder 13">
            <a:extLst>
              <a:ext uri="{FF2B5EF4-FFF2-40B4-BE49-F238E27FC236}">
                <a16:creationId xmlns:a16="http://schemas.microsoft.com/office/drawing/2014/main" id="{FE1CF6AE-62F3-8881-1528-C5D6493E4DD7}"/>
              </a:ext>
            </a:extLst>
          </p:cNvPr>
          <p:cNvSpPr txBox="1">
            <a:spLocks noGrp="1"/>
          </p:cNvSpPr>
          <p:nvPr>
            <p:ph type="body" idx="1"/>
          </p:nvPr>
        </p:nvSpPr>
        <p:spPr>
          <a:xfrm>
            <a:off x="3531476" y="182575"/>
            <a:ext cx="8552369" cy="6462774"/>
          </a:xfrm>
          <a:prstGeom prst="rect">
            <a:avLst/>
          </a:prstGeom>
        </p:spPr>
        <p:txBody>
          <a:bodyPr>
            <a:noAutofit/>
          </a:bodyPr>
          <a:lstStyle/>
          <a:p>
            <a:pPr marL="216027" indent="-216027" defTabSz="576072">
              <a:spcBef>
                <a:spcPts val="400"/>
              </a:spcBef>
              <a:defRPr sz="2016"/>
            </a:pPr>
            <a:r>
              <a:rPr lang="en-US" sz="3600" dirty="0">
                <a:solidFill>
                  <a:schemeClr val="accent2"/>
                </a:solidFill>
              </a:rPr>
              <a:t>Next, we need to upgrade “pip”.</a:t>
            </a:r>
          </a:p>
          <a:p>
            <a:pPr marL="216027" indent="-216027" defTabSz="576072">
              <a:spcBef>
                <a:spcPts val="400"/>
              </a:spcBef>
              <a:defRPr sz="2016"/>
            </a:pPr>
            <a:r>
              <a:rPr lang="en-US" sz="3600" dirty="0">
                <a:solidFill>
                  <a:schemeClr val="accent2"/>
                </a:solidFill>
              </a:rPr>
              <a:t>Make sure the virtual environment is active and then run:</a:t>
            </a:r>
          </a:p>
          <a:p>
            <a:pPr marL="656898" lvl="1" indent="-216027" defTabSz="576072">
              <a:spcBef>
                <a:spcPts val="400"/>
              </a:spcBef>
              <a:defRPr sz="2016"/>
            </a:pPr>
            <a:r>
              <a:rPr lang="en-US" sz="3600" dirty="0">
                <a:solidFill>
                  <a:schemeClr val="accent2"/>
                </a:solidFill>
              </a:rPr>
              <a:t> python -m pip install --upgrade pip</a:t>
            </a:r>
          </a:p>
          <a:p>
            <a:pPr marL="216027" indent="-216027" defTabSz="576072">
              <a:spcBef>
                <a:spcPts val="400"/>
              </a:spcBef>
              <a:defRPr sz="2016"/>
            </a:pPr>
            <a:endParaRPr lang="en-US" sz="3600" dirty="0">
              <a:solidFill>
                <a:schemeClr val="accent2"/>
              </a:solidFill>
            </a:endParaRPr>
          </a:p>
          <a:p>
            <a:pPr marL="216027" indent="-216027" defTabSz="576072">
              <a:spcBef>
                <a:spcPts val="400"/>
              </a:spcBef>
              <a:defRPr sz="2016"/>
            </a:pPr>
            <a:r>
              <a:rPr lang="en-US" sz="3600" dirty="0">
                <a:solidFill>
                  <a:schemeClr val="accent2"/>
                </a:solidFill>
              </a:rPr>
              <a:t>Now we can install </a:t>
            </a:r>
            <a:r>
              <a:rPr lang="en-US" sz="3600" dirty="0" err="1">
                <a:solidFill>
                  <a:schemeClr val="accent2"/>
                </a:solidFill>
              </a:rPr>
              <a:t>FastAPI</a:t>
            </a:r>
            <a:r>
              <a:rPr lang="en-US" sz="3600" dirty="0">
                <a:solidFill>
                  <a:schemeClr val="accent2"/>
                </a:solidFill>
              </a:rPr>
              <a:t>.</a:t>
            </a:r>
          </a:p>
          <a:p>
            <a:pPr marL="656898" lvl="1" indent="-216027" defTabSz="576072">
              <a:spcBef>
                <a:spcPts val="400"/>
              </a:spcBef>
              <a:defRPr sz="2016"/>
            </a:pPr>
            <a:r>
              <a:rPr lang="en-US" sz="3600" dirty="0">
                <a:solidFill>
                  <a:schemeClr val="accent2"/>
                </a:solidFill>
              </a:rPr>
              <a:t> pip install “</a:t>
            </a:r>
            <a:r>
              <a:rPr lang="en-US" sz="3600" dirty="0" err="1">
                <a:solidFill>
                  <a:schemeClr val="accent2"/>
                </a:solidFill>
              </a:rPr>
              <a:t>fastapi</a:t>
            </a:r>
            <a:r>
              <a:rPr lang="en-US" sz="3600" dirty="0">
                <a:solidFill>
                  <a:schemeClr val="accent2"/>
                </a:solidFill>
              </a:rPr>
              <a:t>[standard]”</a:t>
            </a:r>
          </a:p>
          <a:p>
            <a:pPr marL="216027" indent="-216027" defTabSz="576072">
              <a:spcBef>
                <a:spcPts val="400"/>
              </a:spcBef>
              <a:defRPr sz="2016"/>
            </a:pPr>
            <a:endParaRPr lang="en-US" sz="3600" dirty="0">
              <a:solidFill>
                <a:schemeClr val="accent2"/>
              </a:solidFill>
            </a:endParaRPr>
          </a:p>
          <a:p>
            <a:pPr marL="216027" indent="-216027" defTabSz="576072">
              <a:spcBef>
                <a:spcPts val="400"/>
              </a:spcBef>
              <a:defRPr sz="2016"/>
            </a:pPr>
            <a:r>
              <a:rPr lang="en-US" sz="3600" dirty="0">
                <a:solidFill>
                  <a:schemeClr val="accent2"/>
                </a:solidFill>
              </a:rPr>
              <a:t>Make sure you put "</a:t>
            </a:r>
            <a:r>
              <a:rPr lang="en-US" sz="3600" dirty="0" err="1">
                <a:solidFill>
                  <a:schemeClr val="accent2"/>
                </a:solidFill>
              </a:rPr>
              <a:t>fastapi</a:t>
            </a:r>
            <a:r>
              <a:rPr lang="en-US" sz="3600" dirty="0">
                <a:solidFill>
                  <a:schemeClr val="accent2"/>
                </a:solidFill>
              </a:rPr>
              <a:t>[standard]“ in quotes to ensure it works in all terminals.</a:t>
            </a:r>
          </a:p>
        </p:txBody>
      </p:sp>
    </p:spTree>
    <p:extLst>
      <p:ext uri="{BB962C8B-B14F-4D97-AF65-F5344CB8AC3E}">
        <p14:creationId xmlns:p14="http://schemas.microsoft.com/office/powerpoint/2010/main" val="198038068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BF4C3-5ECB-1BD8-6839-0CF24F6B7851}"/>
            </a:ext>
          </a:extLst>
        </p:cNvPr>
        <p:cNvGrpSpPr/>
        <p:nvPr/>
      </p:nvGrpSpPr>
      <p:grpSpPr>
        <a:xfrm>
          <a:off x="0" y="0"/>
          <a:ext cx="0" cy="0"/>
          <a:chOff x="0" y="0"/>
          <a:chExt cx="0" cy="0"/>
        </a:xfrm>
      </p:grpSpPr>
      <p:sp>
        <p:nvSpPr>
          <p:cNvPr id="148" name="Title 12">
            <a:extLst>
              <a:ext uri="{FF2B5EF4-FFF2-40B4-BE49-F238E27FC236}">
                <a16:creationId xmlns:a16="http://schemas.microsoft.com/office/drawing/2014/main" id="{64CB1411-EED6-EADF-DE16-248EA9287D99}"/>
              </a:ext>
            </a:extLst>
          </p:cNvPr>
          <p:cNvSpPr txBox="1">
            <a:spLocks noGrp="1"/>
          </p:cNvSpPr>
          <p:nvPr>
            <p:ph type="title"/>
          </p:nvPr>
        </p:nvSpPr>
        <p:spPr>
          <a:xfrm>
            <a:off x="530373" y="735723"/>
            <a:ext cx="2574333" cy="4846369"/>
          </a:xfrm>
          <a:prstGeom prst="rect">
            <a:avLst/>
          </a:prstGeom>
        </p:spPr>
        <p:txBody>
          <a:bodyPr>
            <a:normAutofit/>
          </a:bodyPr>
          <a:lstStyle>
            <a:lvl1pPr>
              <a:defRPr i="1"/>
            </a:lvl1pPr>
          </a:lstStyle>
          <a:p>
            <a:r>
              <a:rPr lang="en-US" i="1" dirty="0"/>
              <a:t>…Overview of Platforms</a:t>
            </a:r>
            <a:br>
              <a:rPr lang="en-US" i="1" dirty="0"/>
            </a:br>
            <a:br>
              <a:rPr lang="en-US" i="1" dirty="0"/>
            </a:br>
            <a:r>
              <a:rPr lang="en-US" i="1" dirty="0"/>
              <a:t>…Web</a:t>
            </a:r>
            <a:br>
              <a:rPr lang="en-US" i="1" dirty="0"/>
            </a:br>
            <a:br>
              <a:rPr lang="en-US" i="1" dirty="0"/>
            </a:br>
            <a:r>
              <a:rPr lang="en-US" i="1" dirty="0"/>
              <a:t>Creating </a:t>
            </a:r>
            <a:r>
              <a:rPr lang="en-US" i="1" dirty="0" err="1"/>
              <a:t>FastAPI</a:t>
            </a:r>
            <a:r>
              <a:rPr lang="en-US" i="1" dirty="0"/>
              <a:t> app</a:t>
            </a:r>
            <a:endParaRPr dirty="0"/>
          </a:p>
        </p:txBody>
      </p:sp>
      <p:sp>
        <p:nvSpPr>
          <p:cNvPr id="149" name="Content Placeholder 13">
            <a:extLst>
              <a:ext uri="{FF2B5EF4-FFF2-40B4-BE49-F238E27FC236}">
                <a16:creationId xmlns:a16="http://schemas.microsoft.com/office/drawing/2014/main" id="{116DCD45-3ED2-E4A0-73E1-F24F65EA1EE2}"/>
              </a:ext>
            </a:extLst>
          </p:cNvPr>
          <p:cNvSpPr txBox="1">
            <a:spLocks noGrp="1"/>
          </p:cNvSpPr>
          <p:nvPr>
            <p:ph type="body" idx="1"/>
          </p:nvPr>
        </p:nvSpPr>
        <p:spPr>
          <a:xfrm>
            <a:off x="3531476" y="182575"/>
            <a:ext cx="8552369" cy="6462774"/>
          </a:xfrm>
          <a:prstGeom prst="rect">
            <a:avLst/>
          </a:prstGeom>
        </p:spPr>
        <p:txBody>
          <a:bodyPr>
            <a:noAutofit/>
          </a:bodyPr>
          <a:lstStyle/>
          <a:p>
            <a:pPr marL="216027" indent="-216027" defTabSz="576072">
              <a:spcBef>
                <a:spcPts val="400"/>
              </a:spcBef>
              <a:defRPr sz="2016"/>
            </a:pPr>
            <a:endParaRPr lang="en-US" sz="3600" dirty="0">
              <a:solidFill>
                <a:schemeClr val="accent2"/>
              </a:solidFill>
            </a:endParaRPr>
          </a:p>
          <a:p>
            <a:pPr marL="216027" indent="-216027" defTabSz="576072">
              <a:spcBef>
                <a:spcPts val="400"/>
              </a:spcBef>
              <a:defRPr sz="2016"/>
            </a:pPr>
            <a:r>
              <a:rPr lang="en-US" sz="3600" dirty="0">
                <a:solidFill>
                  <a:schemeClr val="accent2"/>
                </a:solidFill>
              </a:rPr>
              <a:t>Create a file on the same level as “.</a:t>
            </a:r>
            <a:r>
              <a:rPr lang="en-US" sz="3600" dirty="0" err="1">
                <a:solidFill>
                  <a:schemeClr val="accent2"/>
                </a:solidFill>
              </a:rPr>
              <a:t>venv</a:t>
            </a:r>
            <a:r>
              <a:rPr lang="en-US" sz="3600" dirty="0">
                <a:solidFill>
                  <a:schemeClr val="accent2"/>
                </a:solidFill>
              </a:rPr>
              <a:t>”, name it “main.py”</a:t>
            </a:r>
          </a:p>
          <a:p>
            <a:pPr marL="216027" indent="-216027" defTabSz="576072">
              <a:spcBef>
                <a:spcPts val="400"/>
              </a:spcBef>
              <a:defRPr sz="2016"/>
            </a:pPr>
            <a:endParaRPr lang="en-US" sz="3600" dirty="0">
              <a:solidFill>
                <a:schemeClr val="accent2"/>
              </a:solidFill>
            </a:endParaRPr>
          </a:p>
          <a:p>
            <a:pPr marL="216027" indent="-216027" defTabSz="576072">
              <a:spcBef>
                <a:spcPts val="400"/>
              </a:spcBef>
              <a:defRPr sz="2016"/>
            </a:pPr>
            <a:endParaRPr lang="en-US" sz="3600" dirty="0">
              <a:solidFill>
                <a:schemeClr val="accent2"/>
              </a:solidFill>
            </a:endParaRPr>
          </a:p>
          <a:p>
            <a:pPr marL="216027" indent="-216027" defTabSz="576072">
              <a:spcBef>
                <a:spcPts val="400"/>
              </a:spcBef>
              <a:defRPr sz="2016"/>
            </a:pPr>
            <a:endParaRPr lang="en-US" sz="3600" dirty="0">
              <a:solidFill>
                <a:schemeClr val="accent2"/>
              </a:solidFill>
            </a:endParaRPr>
          </a:p>
          <a:p>
            <a:pPr marL="216027" indent="-216027" defTabSz="576072">
              <a:spcBef>
                <a:spcPts val="400"/>
              </a:spcBef>
              <a:defRPr sz="2016"/>
            </a:pPr>
            <a:endParaRPr lang="en-US" sz="3600" dirty="0">
              <a:solidFill>
                <a:schemeClr val="accent2"/>
              </a:solidFill>
            </a:endParaRPr>
          </a:p>
          <a:p>
            <a:pPr marL="216027" indent="-216027" defTabSz="576072">
              <a:spcBef>
                <a:spcPts val="400"/>
              </a:spcBef>
              <a:defRPr sz="2016"/>
            </a:pPr>
            <a:endParaRPr lang="en-US" sz="3600" dirty="0">
              <a:solidFill>
                <a:schemeClr val="accent2"/>
              </a:solidFill>
            </a:endParaRPr>
          </a:p>
          <a:p>
            <a:pPr marL="216027" indent="-216027" defTabSz="576072">
              <a:spcBef>
                <a:spcPts val="400"/>
              </a:spcBef>
              <a:defRPr sz="2016"/>
            </a:pPr>
            <a:endParaRPr lang="en-US" sz="3600" dirty="0">
              <a:solidFill>
                <a:schemeClr val="accent2"/>
              </a:solidFill>
            </a:endParaRPr>
          </a:p>
        </p:txBody>
      </p:sp>
      <p:pic>
        <p:nvPicPr>
          <p:cNvPr id="3" name="Picture 2">
            <a:extLst>
              <a:ext uri="{FF2B5EF4-FFF2-40B4-BE49-F238E27FC236}">
                <a16:creationId xmlns:a16="http://schemas.microsoft.com/office/drawing/2014/main" id="{C20CDD8B-8BDF-3E92-9E79-77D1DA464E00}"/>
              </a:ext>
            </a:extLst>
          </p:cNvPr>
          <p:cNvPicPr>
            <a:picLocks noChangeAspect="1"/>
          </p:cNvPicPr>
          <p:nvPr/>
        </p:nvPicPr>
        <p:blipFill>
          <a:blip r:embed="rId3"/>
          <a:stretch>
            <a:fillRect/>
          </a:stretch>
        </p:blipFill>
        <p:spPr>
          <a:xfrm>
            <a:off x="3702482" y="2318702"/>
            <a:ext cx="4321769" cy="2613887"/>
          </a:xfrm>
          <a:prstGeom prst="rect">
            <a:avLst/>
          </a:prstGeom>
        </p:spPr>
      </p:pic>
    </p:spTree>
    <p:extLst>
      <p:ext uri="{BB962C8B-B14F-4D97-AF65-F5344CB8AC3E}">
        <p14:creationId xmlns:p14="http://schemas.microsoft.com/office/powerpoint/2010/main" val="257474347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39237A-CF76-7FB0-F86D-D5D6037F91A9}"/>
            </a:ext>
          </a:extLst>
        </p:cNvPr>
        <p:cNvGrpSpPr/>
        <p:nvPr/>
      </p:nvGrpSpPr>
      <p:grpSpPr>
        <a:xfrm>
          <a:off x="0" y="0"/>
          <a:ext cx="0" cy="0"/>
          <a:chOff x="0" y="0"/>
          <a:chExt cx="0" cy="0"/>
        </a:xfrm>
      </p:grpSpPr>
      <p:sp>
        <p:nvSpPr>
          <p:cNvPr id="148" name="Title 12">
            <a:extLst>
              <a:ext uri="{FF2B5EF4-FFF2-40B4-BE49-F238E27FC236}">
                <a16:creationId xmlns:a16="http://schemas.microsoft.com/office/drawing/2014/main" id="{3853BBC0-7DE0-BB99-2F6B-19E521123851}"/>
              </a:ext>
            </a:extLst>
          </p:cNvPr>
          <p:cNvSpPr txBox="1">
            <a:spLocks noGrp="1"/>
          </p:cNvSpPr>
          <p:nvPr>
            <p:ph type="title"/>
          </p:nvPr>
        </p:nvSpPr>
        <p:spPr>
          <a:xfrm>
            <a:off x="530373" y="735723"/>
            <a:ext cx="2574333" cy="4846369"/>
          </a:xfrm>
          <a:prstGeom prst="rect">
            <a:avLst/>
          </a:prstGeom>
        </p:spPr>
        <p:txBody>
          <a:bodyPr>
            <a:normAutofit/>
          </a:bodyPr>
          <a:lstStyle>
            <a:lvl1pPr>
              <a:defRPr i="1"/>
            </a:lvl1pPr>
          </a:lstStyle>
          <a:p>
            <a:r>
              <a:rPr lang="en-US" i="1" dirty="0"/>
              <a:t>…Overview of Platforms</a:t>
            </a:r>
            <a:br>
              <a:rPr lang="en-US" i="1" dirty="0"/>
            </a:br>
            <a:br>
              <a:rPr lang="en-US" i="1" dirty="0"/>
            </a:br>
            <a:r>
              <a:rPr lang="en-US" i="1" dirty="0"/>
              <a:t>…Web</a:t>
            </a:r>
            <a:br>
              <a:rPr lang="en-US" i="1" dirty="0"/>
            </a:br>
            <a:br>
              <a:rPr lang="en-US" i="1" dirty="0"/>
            </a:br>
            <a:r>
              <a:rPr lang="en-US" i="1" dirty="0"/>
              <a:t>Creating </a:t>
            </a:r>
            <a:r>
              <a:rPr lang="en-US" i="1" dirty="0" err="1"/>
              <a:t>FastAPI</a:t>
            </a:r>
            <a:r>
              <a:rPr lang="en-US" i="1" dirty="0"/>
              <a:t> app</a:t>
            </a:r>
            <a:endParaRPr dirty="0"/>
          </a:p>
        </p:txBody>
      </p:sp>
      <p:sp>
        <p:nvSpPr>
          <p:cNvPr id="149" name="Content Placeholder 13">
            <a:extLst>
              <a:ext uri="{FF2B5EF4-FFF2-40B4-BE49-F238E27FC236}">
                <a16:creationId xmlns:a16="http://schemas.microsoft.com/office/drawing/2014/main" id="{961C79A6-5ED3-4EA3-EEF9-CEC5EDD8A898}"/>
              </a:ext>
            </a:extLst>
          </p:cNvPr>
          <p:cNvSpPr txBox="1">
            <a:spLocks noGrp="1"/>
          </p:cNvSpPr>
          <p:nvPr>
            <p:ph type="body" idx="1"/>
          </p:nvPr>
        </p:nvSpPr>
        <p:spPr>
          <a:xfrm>
            <a:off x="3531476" y="182574"/>
            <a:ext cx="8552369" cy="6675425"/>
          </a:xfrm>
          <a:prstGeom prst="rect">
            <a:avLst/>
          </a:prstGeom>
        </p:spPr>
        <p:txBody>
          <a:bodyPr>
            <a:noAutofit/>
          </a:bodyPr>
          <a:lstStyle/>
          <a:p>
            <a:pPr marL="216027" indent="-216027" defTabSz="576072">
              <a:spcBef>
                <a:spcPts val="400"/>
              </a:spcBef>
              <a:defRPr sz="2016"/>
            </a:pPr>
            <a:r>
              <a:rPr lang="en-US" sz="3600" dirty="0">
                <a:solidFill>
                  <a:schemeClr val="accent2"/>
                </a:solidFill>
              </a:rPr>
              <a:t>Type these in “main.py”:</a:t>
            </a:r>
          </a:p>
          <a:p>
            <a:pPr marL="216027" indent="-216027" defTabSz="576072">
              <a:spcBef>
                <a:spcPts val="400"/>
              </a:spcBef>
              <a:defRPr sz="2016"/>
            </a:pPr>
            <a:endParaRPr lang="en-US" sz="3600" dirty="0">
              <a:solidFill>
                <a:schemeClr val="accent2"/>
              </a:solidFill>
            </a:endParaRPr>
          </a:p>
          <a:p>
            <a:pPr marL="216027" indent="-216027" defTabSz="576072">
              <a:spcBef>
                <a:spcPts val="400"/>
              </a:spcBef>
              <a:defRPr sz="2016"/>
            </a:pPr>
            <a:endParaRPr lang="en-US" sz="3600" dirty="0">
              <a:solidFill>
                <a:schemeClr val="accent2"/>
              </a:solidFill>
            </a:endParaRPr>
          </a:p>
          <a:p>
            <a:pPr marL="216027" indent="-216027" defTabSz="576072">
              <a:spcBef>
                <a:spcPts val="400"/>
              </a:spcBef>
              <a:defRPr sz="2016"/>
            </a:pPr>
            <a:endParaRPr lang="en-US" sz="3600" dirty="0">
              <a:solidFill>
                <a:schemeClr val="accent2"/>
              </a:solidFill>
            </a:endParaRPr>
          </a:p>
          <a:p>
            <a:pPr marL="216027" indent="-216027" defTabSz="576072">
              <a:spcBef>
                <a:spcPts val="400"/>
              </a:spcBef>
              <a:defRPr sz="2016"/>
            </a:pPr>
            <a:endParaRPr lang="en-US" sz="3600" dirty="0">
              <a:solidFill>
                <a:schemeClr val="accent2"/>
              </a:solidFill>
            </a:endParaRPr>
          </a:p>
          <a:p>
            <a:pPr marL="216027" indent="-216027" defTabSz="576072">
              <a:spcBef>
                <a:spcPts val="400"/>
              </a:spcBef>
              <a:defRPr sz="2016"/>
            </a:pPr>
            <a:endParaRPr lang="en-US" sz="3600" dirty="0">
              <a:solidFill>
                <a:schemeClr val="accent2"/>
              </a:solidFill>
            </a:endParaRPr>
          </a:p>
          <a:p>
            <a:pPr marL="216027" indent="-216027" defTabSz="576072">
              <a:spcBef>
                <a:spcPts val="400"/>
              </a:spcBef>
              <a:defRPr sz="2016"/>
            </a:pPr>
            <a:endParaRPr lang="en-US" sz="3600" dirty="0">
              <a:solidFill>
                <a:schemeClr val="accent2"/>
              </a:solidFill>
            </a:endParaRPr>
          </a:p>
          <a:p>
            <a:pPr marL="0" indent="0" defTabSz="576072">
              <a:spcBef>
                <a:spcPts val="400"/>
              </a:spcBef>
              <a:buNone/>
              <a:defRPr sz="2016"/>
            </a:pPr>
            <a:endParaRPr lang="en-US" sz="3600" dirty="0">
              <a:solidFill>
                <a:schemeClr val="accent2"/>
              </a:solidFill>
            </a:endParaRPr>
          </a:p>
          <a:p>
            <a:pPr marL="216027" indent="-216027" defTabSz="576072">
              <a:spcBef>
                <a:spcPts val="400"/>
              </a:spcBef>
              <a:defRPr sz="2016"/>
            </a:pPr>
            <a:endParaRPr lang="en-US" sz="2600" dirty="0">
              <a:solidFill>
                <a:schemeClr val="accent2"/>
              </a:solidFill>
            </a:endParaRPr>
          </a:p>
          <a:p>
            <a:pPr marL="216027" indent="-216027" defTabSz="576072">
              <a:spcBef>
                <a:spcPts val="400"/>
              </a:spcBef>
              <a:defRPr sz="2016"/>
            </a:pPr>
            <a:endParaRPr lang="en-US" sz="2600" dirty="0">
              <a:solidFill>
                <a:schemeClr val="accent2"/>
              </a:solidFill>
            </a:endParaRPr>
          </a:p>
          <a:p>
            <a:pPr marL="216027" indent="-216027" defTabSz="576072">
              <a:spcBef>
                <a:spcPts val="400"/>
              </a:spcBef>
              <a:defRPr sz="2016"/>
            </a:pPr>
            <a:r>
              <a:rPr lang="en-US" sz="2600" dirty="0">
                <a:solidFill>
                  <a:schemeClr val="accent2"/>
                </a:solidFill>
              </a:rPr>
              <a:t>Run the server:</a:t>
            </a:r>
          </a:p>
          <a:p>
            <a:pPr marL="656898" lvl="1" indent="-216027" defTabSz="576072">
              <a:spcBef>
                <a:spcPts val="400"/>
              </a:spcBef>
              <a:defRPr sz="2016"/>
            </a:pPr>
            <a:r>
              <a:rPr lang="en-US" sz="2600" dirty="0">
                <a:solidFill>
                  <a:schemeClr val="accent2"/>
                </a:solidFill>
              </a:rPr>
              <a:t> </a:t>
            </a:r>
            <a:r>
              <a:rPr lang="en-US" sz="2600" dirty="0" err="1">
                <a:solidFill>
                  <a:schemeClr val="accent2"/>
                </a:solidFill>
              </a:rPr>
              <a:t>fastapi</a:t>
            </a:r>
            <a:r>
              <a:rPr lang="en-US" sz="2600" dirty="0">
                <a:solidFill>
                  <a:schemeClr val="accent2"/>
                </a:solidFill>
              </a:rPr>
              <a:t> dev main.py</a:t>
            </a:r>
            <a:endParaRPr lang="en-US" sz="3600" dirty="0">
              <a:solidFill>
                <a:schemeClr val="accent2"/>
              </a:solidFill>
            </a:endParaRPr>
          </a:p>
          <a:p>
            <a:pPr marL="216027" indent="-216027" defTabSz="576072">
              <a:spcBef>
                <a:spcPts val="400"/>
              </a:spcBef>
              <a:defRPr sz="2016"/>
            </a:pPr>
            <a:endParaRPr lang="en-US" sz="3600" dirty="0">
              <a:solidFill>
                <a:schemeClr val="accent2"/>
              </a:solidFill>
            </a:endParaRPr>
          </a:p>
        </p:txBody>
      </p:sp>
      <p:pic>
        <p:nvPicPr>
          <p:cNvPr id="6" name="Picture 5">
            <a:extLst>
              <a:ext uri="{FF2B5EF4-FFF2-40B4-BE49-F238E27FC236}">
                <a16:creationId xmlns:a16="http://schemas.microsoft.com/office/drawing/2014/main" id="{801B1084-43C7-3724-8702-26148A309878}"/>
              </a:ext>
            </a:extLst>
          </p:cNvPr>
          <p:cNvPicPr>
            <a:picLocks noChangeAspect="1"/>
          </p:cNvPicPr>
          <p:nvPr/>
        </p:nvPicPr>
        <p:blipFill>
          <a:blip r:embed="rId3"/>
          <a:stretch>
            <a:fillRect/>
          </a:stretch>
        </p:blipFill>
        <p:spPr>
          <a:xfrm>
            <a:off x="3475314" y="765835"/>
            <a:ext cx="8552369" cy="4816257"/>
          </a:xfrm>
          <a:prstGeom prst="rect">
            <a:avLst/>
          </a:prstGeom>
        </p:spPr>
      </p:pic>
    </p:spTree>
    <p:extLst>
      <p:ext uri="{BB962C8B-B14F-4D97-AF65-F5344CB8AC3E}">
        <p14:creationId xmlns:p14="http://schemas.microsoft.com/office/powerpoint/2010/main" val="59391259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02C488-28E7-E504-08A7-A40C61BDBE7A}"/>
            </a:ext>
          </a:extLst>
        </p:cNvPr>
        <p:cNvGrpSpPr/>
        <p:nvPr/>
      </p:nvGrpSpPr>
      <p:grpSpPr>
        <a:xfrm>
          <a:off x="0" y="0"/>
          <a:ext cx="0" cy="0"/>
          <a:chOff x="0" y="0"/>
          <a:chExt cx="0" cy="0"/>
        </a:xfrm>
      </p:grpSpPr>
      <p:sp>
        <p:nvSpPr>
          <p:cNvPr id="148" name="Title 12">
            <a:extLst>
              <a:ext uri="{FF2B5EF4-FFF2-40B4-BE49-F238E27FC236}">
                <a16:creationId xmlns:a16="http://schemas.microsoft.com/office/drawing/2014/main" id="{5C1E1722-7055-ACD0-5CCA-F2F66E40C8D5}"/>
              </a:ext>
            </a:extLst>
          </p:cNvPr>
          <p:cNvSpPr txBox="1">
            <a:spLocks noGrp="1"/>
          </p:cNvSpPr>
          <p:nvPr>
            <p:ph type="title"/>
          </p:nvPr>
        </p:nvSpPr>
        <p:spPr>
          <a:xfrm>
            <a:off x="530373" y="735723"/>
            <a:ext cx="2574333" cy="4846369"/>
          </a:xfrm>
          <a:prstGeom prst="rect">
            <a:avLst/>
          </a:prstGeom>
        </p:spPr>
        <p:txBody>
          <a:bodyPr>
            <a:normAutofit/>
          </a:bodyPr>
          <a:lstStyle>
            <a:lvl1pPr>
              <a:defRPr i="1"/>
            </a:lvl1pPr>
          </a:lstStyle>
          <a:p>
            <a:r>
              <a:rPr lang="en-US" i="1" dirty="0"/>
              <a:t>…Overview of Platforms</a:t>
            </a:r>
            <a:br>
              <a:rPr lang="en-US" i="1" dirty="0"/>
            </a:br>
            <a:br>
              <a:rPr lang="en-US" i="1" dirty="0"/>
            </a:br>
            <a:r>
              <a:rPr lang="en-US" i="1" dirty="0"/>
              <a:t>…Web</a:t>
            </a:r>
            <a:br>
              <a:rPr lang="en-US" i="1" dirty="0"/>
            </a:br>
            <a:br>
              <a:rPr lang="en-US" i="1" dirty="0"/>
            </a:br>
            <a:r>
              <a:rPr lang="en-US" i="1" dirty="0"/>
              <a:t>Creating </a:t>
            </a:r>
            <a:r>
              <a:rPr lang="en-US" i="1" dirty="0" err="1"/>
              <a:t>FastAPI</a:t>
            </a:r>
            <a:r>
              <a:rPr lang="en-US" i="1" dirty="0"/>
              <a:t> app</a:t>
            </a:r>
            <a:endParaRPr dirty="0"/>
          </a:p>
        </p:txBody>
      </p:sp>
      <p:sp>
        <p:nvSpPr>
          <p:cNvPr id="149" name="Content Placeholder 13">
            <a:extLst>
              <a:ext uri="{FF2B5EF4-FFF2-40B4-BE49-F238E27FC236}">
                <a16:creationId xmlns:a16="http://schemas.microsoft.com/office/drawing/2014/main" id="{06EFED6B-EC05-EAAC-6A54-01C5882879F8}"/>
              </a:ext>
            </a:extLst>
          </p:cNvPr>
          <p:cNvSpPr txBox="1">
            <a:spLocks noGrp="1"/>
          </p:cNvSpPr>
          <p:nvPr>
            <p:ph type="body" idx="1"/>
          </p:nvPr>
        </p:nvSpPr>
        <p:spPr>
          <a:xfrm>
            <a:off x="3531476" y="182574"/>
            <a:ext cx="8552369" cy="6623665"/>
          </a:xfrm>
          <a:prstGeom prst="rect">
            <a:avLst/>
          </a:prstGeom>
        </p:spPr>
        <p:txBody>
          <a:bodyPr>
            <a:noAutofit/>
          </a:bodyPr>
          <a:lstStyle/>
          <a:p>
            <a:pPr marL="216027" indent="-216027" defTabSz="576072">
              <a:spcBef>
                <a:spcPts val="400"/>
              </a:spcBef>
              <a:defRPr sz="2016"/>
            </a:pPr>
            <a:r>
              <a:rPr lang="en-US" sz="3600" dirty="0">
                <a:solidFill>
                  <a:schemeClr val="accent2"/>
                </a:solidFill>
              </a:rPr>
              <a:t>Open your browser at http://127.0.0.1:8000</a:t>
            </a:r>
          </a:p>
          <a:p>
            <a:pPr marL="216027" indent="-216027" defTabSz="576072">
              <a:spcBef>
                <a:spcPts val="400"/>
              </a:spcBef>
              <a:defRPr sz="2016"/>
            </a:pPr>
            <a:r>
              <a:rPr lang="en-US" sz="3600" dirty="0">
                <a:solidFill>
                  <a:schemeClr val="accent2"/>
                </a:solidFill>
              </a:rPr>
              <a:t>You will the </a:t>
            </a:r>
            <a:r>
              <a:rPr lang="en-US" sz="3600" dirty="0" err="1">
                <a:solidFill>
                  <a:schemeClr val="accent2"/>
                </a:solidFill>
              </a:rPr>
              <a:t>the</a:t>
            </a:r>
            <a:r>
              <a:rPr lang="en-US" sz="3600" dirty="0">
                <a:solidFill>
                  <a:schemeClr val="accent2"/>
                </a:solidFill>
              </a:rPr>
              <a:t> JSON response:</a:t>
            </a:r>
          </a:p>
          <a:p>
            <a:pPr marL="656898" lvl="1" indent="-216027" defTabSz="576072">
              <a:spcBef>
                <a:spcPts val="400"/>
              </a:spcBef>
              <a:defRPr sz="2016"/>
            </a:pPr>
            <a:r>
              <a:rPr lang="en-US" sz="3600" dirty="0">
                <a:solidFill>
                  <a:schemeClr val="accent2"/>
                </a:solidFill>
              </a:rPr>
              <a:t> {“Hello”: “World”}</a:t>
            </a:r>
          </a:p>
          <a:p>
            <a:pPr marL="216027" indent="-216027" defTabSz="576072">
              <a:spcBef>
                <a:spcPts val="400"/>
              </a:spcBef>
              <a:defRPr sz="2016"/>
            </a:pPr>
            <a:r>
              <a:rPr lang="en-US" sz="3600" dirty="0">
                <a:solidFill>
                  <a:schemeClr val="accent2"/>
                </a:solidFill>
              </a:rPr>
              <a:t>You have already created an API that:</a:t>
            </a:r>
          </a:p>
          <a:p>
            <a:pPr marL="656898" lvl="1" indent="-216027" defTabSz="576072">
              <a:spcBef>
                <a:spcPts val="400"/>
              </a:spcBef>
              <a:defRPr sz="2016"/>
            </a:pPr>
            <a:r>
              <a:rPr lang="en-US" sz="2600" dirty="0">
                <a:solidFill>
                  <a:schemeClr val="accent2"/>
                </a:solidFill>
              </a:rPr>
              <a:t> Receives HTTP requests in the paths </a:t>
            </a:r>
            <a:r>
              <a:rPr lang="en-US" sz="2600" i="1" dirty="0">
                <a:solidFill>
                  <a:schemeClr val="accent2"/>
                </a:solidFill>
                <a:highlight>
                  <a:srgbClr val="C0C0C0"/>
                </a:highlight>
              </a:rPr>
              <a:t>/</a:t>
            </a:r>
            <a:r>
              <a:rPr lang="en-US" sz="2600" dirty="0">
                <a:solidFill>
                  <a:schemeClr val="accent2"/>
                </a:solidFill>
                <a:highlight>
                  <a:srgbClr val="C0C0C0"/>
                </a:highlight>
              </a:rPr>
              <a:t> </a:t>
            </a:r>
            <a:r>
              <a:rPr lang="en-US" sz="2600" dirty="0">
                <a:solidFill>
                  <a:schemeClr val="accent2"/>
                </a:solidFill>
              </a:rPr>
              <a:t>and </a:t>
            </a:r>
            <a:r>
              <a:rPr lang="en-US" sz="2600" i="1" dirty="0">
                <a:solidFill>
                  <a:schemeClr val="accent2"/>
                </a:solidFill>
                <a:highlight>
                  <a:srgbClr val="C0C0C0"/>
                </a:highlight>
              </a:rPr>
              <a:t>/items/{</a:t>
            </a:r>
            <a:r>
              <a:rPr lang="en-US" sz="2600" i="1" dirty="0" err="1">
                <a:solidFill>
                  <a:schemeClr val="accent2"/>
                </a:solidFill>
                <a:highlight>
                  <a:srgbClr val="C0C0C0"/>
                </a:highlight>
              </a:rPr>
              <a:t>item_id</a:t>
            </a:r>
            <a:r>
              <a:rPr lang="en-US" sz="2600" i="1" dirty="0">
                <a:solidFill>
                  <a:schemeClr val="accent2"/>
                </a:solidFill>
                <a:highlight>
                  <a:srgbClr val="C0C0C0"/>
                </a:highlight>
              </a:rPr>
              <a:t>}</a:t>
            </a:r>
            <a:r>
              <a:rPr lang="en-US" sz="2600" i="1" dirty="0">
                <a:solidFill>
                  <a:schemeClr val="accent2"/>
                </a:solidFill>
              </a:rPr>
              <a:t>.</a:t>
            </a:r>
          </a:p>
          <a:p>
            <a:pPr marL="656898" lvl="1" indent="-216027" defTabSz="576072">
              <a:spcBef>
                <a:spcPts val="400"/>
              </a:spcBef>
              <a:defRPr sz="2016"/>
            </a:pPr>
            <a:r>
              <a:rPr lang="en-US" sz="2600" dirty="0">
                <a:solidFill>
                  <a:schemeClr val="accent2"/>
                </a:solidFill>
              </a:rPr>
              <a:t> Both paths take </a:t>
            </a:r>
            <a:r>
              <a:rPr lang="en-US" sz="2600" dirty="0">
                <a:solidFill>
                  <a:schemeClr val="accent2"/>
                </a:solidFill>
                <a:highlight>
                  <a:srgbClr val="C0C0C0"/>
                </a:highlight>
              </a:rPr>
              <a:t>GET</a:t>
            </a:r>
            <a:r>
              <a:rPr lang="en-US" sz="2600" dirty="0">
                <a:solidFill>
                  <a:schemeClr val="accent2"/>
                </a:solidFill>
              </a:rPr>
              <a:t> operations (also known as HTTP methods).</a:t>
            </a:r>
          </a:p>
          <a:p>
            <a:pPr marL="656898" lvl="1" indent="-216027" defTabSz="576072">
              <a:spcBef>
                <a:spcPts val="400"/>
              </a:spcBef>
              <a:defRPr sz="2016"/>
            </a:pPr>
            <a:r>
              <a:rPr lang="en-US" sz="2600" dirty="0">
                <a:solidFill>
                  <a:schemeClr val="accent2"/>
                </a:solidFill>
              </a:rPr>
              <a:t>The path </a:t>
            </a:r>
            <a:r>
              <a:rPr lang="en-US" sz="2600" i="1" dirty="0">
                <a:solidFill>
                  <a:schemeClr val="accent2"/>
                </a:solidFill>
                <a:highlight>
                  <a:srgbClr val="C0C0C0"/>
                </a:highlight>
              </a:rPr>
              <a:t>/items/{</a:t>
            </a:r>
            <a:r>
              <a:rPr lang="en-US" sz="2600" i="1" dirty="0" err="1">
                <a:solidFill>
                  <a:schemeClr val="accent2"/>
                </a:solidFill>
                <a:highlight>
                  <a:srgbClr val="C0C0C0"/>
                </a:highlight>
              </a:rPr>
              <a:t>item_id</a:t>
            </a:r>
            <a:r>
              <a:rPr lang="en-US" sz="2600" i="1" dirty="0">
                <a:solidFill>
                  <a:schemeClr val="accent2"/>
                </a:solidFill>
                <a:highlight>
                  <a:srgbClr val="C0C0C0"/>
                </a:highlight>
              </a:rPr>
              <a:t>} </a:t>
            </a:r>
            <a:r>
              <a:rPr lang="en-US" sz="2600" dirty="0">
                <a:solidFill>
                  <a:schemeClr val="accent2"/>
                </a:solidFill>
              </a:rPr>
              <a:t>has a path parameter </a:t>
            </a:r>
            <a:r>
              <a:rPr lang="en-US" sz="2600" dirty="0" err="1">
                <a:solidFill>
                  <a:schemeClr val="accent2"/>
                </a:solidFill>
                <a:highlight>
                  <a:srgbClr val="C0C0C0"/>
                </a:highlight>
              </a:rPr>
              <a:t>item_id</a:t>
            </a:r>
            <a:r>
              <a:rPr lang="en-US" sz="2600" dirty="0">
                <a:solidFill>
                  <a:schemeClr val="accent2"/>
                </a:solidFill>
              </a:rPr>
              <a:t> that should be an </a:t>
            </a:r>
            <a:r>
              <a:rPr lang="en-US" sz="2600" i="1" dirty="0">
                <a:solidFill>
                  <a:schemeClr val="accent2"/>
                </a:solidFill>
                <a:highlight>
                  <a:srgbClr val="C0C0C0"/>
                </a:highlight>
              </a:rPr>
              <a:t>int</a:t>
            </a:r>
            <a:r>
              <a:rPr lang="en-US" sz="2600" dirty="0">
                <a:solidFill>
                  <a:schemeClr val="accent2"/>
                </a:solidFill>
              </a:rPr>
              <a:t>.</a:t>
            </a:r>
          </a:p>
          <a:p>
            <a:pPr marL="656898" lvl="1" indent="-216027" defTabSz="576072">
              <a:spcBef>
                <a:spcPts val="400"/>
              </a:spcBef>
              <a:defRPr sz="2016"/>
            </a:pPr>
            <a:r>
              <a:rPr lang="en-US" sz="2600" dirty="0">
                <a:solidFill>
                  <a:schemeClr val="accent2"/>
                </a:solidFill>
              </a:rPr>
              <a:t>The path </a:t>
            </a:r>
            <a:r>
              <a:rPr lang="en-US" sz="2600" i="1" dirty="0">
                <a:solidFill>
                  <a:schemeClr val="accent2"/>
                </a:solidFill>
                <a:highlight>
                  <a:srgbClr val="C0C0C0"/>
                </a:highlight>
              </a:rPr>
              <a:t>/items/{</a:t>
            </a:r>
            <a:r>
              <a:rPr lang="en-US" sz="2600" i="1" dirty="0" err="1">
                <a:solidFill>
                  <a:schemeClr val="accent2"/>
                </a:solidFill>
                <a:highlight>
                  <a:srgbClr val="C0C0C0"/>
                </a:highlight>
              </a:rPr>
              <a:t>item_id</a:t>
            </a:r>
            <a:r>
              <a:rPr lang="en-US" sz="2600" i="1" dirty="0">
                <a:solidFill>
                  <a:schemeClr val="accent2"/>
                </a:solidFill>
                <a:highlight>
                  <a:srgbClr val="C0C0C0"/>
                </a:highlight>
              </a:rPr>
              <a:t>}</a:t>
            </a:r>
            <a:r>
              <a:rPr lang="en-US" sz="2600" i="1" dirty="0">
                <a:solidFill>
                  <a:schemeClr val="accent2"/>
                </a:solidFill>
              </a:rPr>
              <a:t> </a:t>
            </a:r>
            <a:r>
              <a:rPr lang="en-US" sz="2600" dirty="0">
                <a:solidFill>
                  <a:schemeClr val="accent2"/>
                </a:solidFill>
              </a:rPr>
              <a:t>has an optional </a:t>
            </a:r>
            <a:r>
              <a:rPr lang="en-US" sz="2600" i="1" dirty="0">
                <a:solidFill>
                  <a:schemeClr val="accent2"/>
                </a:solidFill>
                <a:highlight>
                  <a:srgbClr val="C0C0C0"/>
                </a:highlight>
              </a:rPr>
              <a:t>str</a:t>
            </a:r>
            <a:r>
              <a:rPr lang="en-US" sz="2600" dirty="0">
                <a:solidFill>
                  <a:schemeClr val="accent2"/>
                </a:solidFill>
              </a:rPr>
              <a:t> query parameter </a:t>
            </a:r>
            <a:r>
              <a:rPr lang="en-US" sz="2600" i="1" dirty="0">
                <a:solidFill>
                  <a:schemeClr val="accent2"/>
                </a:solidFill>
                <a:highlight>
                  <a:srgbClr val="C0C0C0"/>
                </a:highlight>
              </a:rPr>
              <a:t>q</a:t>
            </a:r>
            <a:r>
              <a:rPr lang="en-US" sz="2600" dirty="0">
                <a:solidFill>
                  <a:schemeClr val="accent2"/>
                </a:solidFill>
              </a:rPr>
              <a:t>.</a:t>
            </a:r>
          </a:p>
          <a:p>
            <a:pPr marL="656898" lvl="1" indent="-216027" defTabSz="576072">
              <a:spcBef>
                <a:spcPts val="400"/>
              </a:spcBef>
              <a:defRPr sz="2016"/>
            </a:pPr>
            <a:endParaRPr lang="en-US" sz="3600" dirty="0">
              <a:solidFill>
                <a:schemeClr val="accent2"/>
              </a:solidFill>
            </a:endParaRPr>
          </a:p>
        </p:txBody>
      </p:sp>
    </p:spTree>
    <p:extLst>
      <p:ext uri="{BB962C8B-B14F-4D97-AF65-F5344CB8AC3E}">
        <p14:creationId xmlns:p14="http://schemas.microsoft.com/office/powerpoint/2010/main" val="232710582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5B0342-F491-5824-3CFA-F037D9D0FF73}"/>
            </a:ext>
          </a:extLst>
        </p:cNvPr>
        <p:cNvGrpSpPr/>
        <p:nvPr/>
      </p:nvGrpSpPr>
      <p:grpSpPr>
        <a:xfrm>
          <a:off x="0" y="0"/>
          <a:ext cx="0" cy="0"/>
          <a:chOff x="0" y="0"/>
          <a:chExt cx="0" cy="0"/>
        </a:xfrm>
      </p:grpSpPr>
      <p:sp>
        <p:nvSpPr>
          <p:cNvPr id="148" name="Title 12">
            <a:extLst>
              <a:ext uri="{FF2B5EF4-FFF2-40B4-BE49-F238E27FC236}">
                <a16:creationId xmlns:a16="http://schemas.microsoft.com/office/drawing/2014/main" id="{DB53766E-6D9D-BF82-A8B8-D2F79ACBF69A}"/>
              </a:ext>
            </a:extLst>
          </p:cNvPr>
          <p:cNvSpPr txBox="1">
            <a:spLocks noGrp="1"/>
          </p:cNvSpPr>
          <p:nvPr>
            <p:ph type="title"/>
          </p:nvPr>
        </p:nvSpPr>
        <p:spPr>
          <a:xfrm>
            <a:off x="530373" y="735723"/>
            <a:ext cx="2574333" cy="4846369"/>
          </a:xfrm>
          <a:prstGeom prst="rect">
            <a:avLst/>
          </a:prstGeom>
        </p:spPr>
        <p:txBody>
          <a:bodyPr>
            <a:normAutofit/>
          </a:bodyPr>
          <a:lstStyle>
            <a:lvl1pPr>
              <a:defRPr i="1"/>
            </a:lvl1pPr>
          </a:lstStyle>
          <a:p>
            <a:r>
              <a:rPr lang="en-US" i="1" dirty="0"/>
              <a:t>…Overview of Platforms</a:t>
            </a:r>
            <a:br>
              <a:rPr lang="en-US" i="1" dirty="0"/>
            </a:br>
            <a:br>
              <a:rPr lang="en-US" i="1" dirty="0"/>
            </a:br>
            <a:r>
              <a:rPr lang="en-US" i="1" dirty="0"/>
              <a:t>…Web</a:t>
            </a:r>
            <a:br>
              <a:rPr lang="en-US" i="1" dirty="0"/>
            </a:br>
            <a:br>
              <a:rPr lang="en-US" i="1" dirty="0"/>
            </a:br>
            <a:r>
              <a:rPr lang="en-US" i="1" dirty="0"/>
              <a:t>Creating </a:t>
            </a:r>
            <a:r>
              <a:rPr lang="en-US" i="1" dirty="0" err="1"/>
              <a:t>FastAPI</a:t>
            </a:r>
            <a:r>
              <a:rPr lang="en-US" i="1" dirty="0"/>
              <a:t> app</a:t>
            </a:r>
            <a:endParaRPr dirty="0"/>
          </a:p>
        </p:txBody>
      </p:sp>
      <p:sp>
        <p:nvSpPr>
          <p:cNvPr id="149" name="Content Placeholder 13">
            <a:extLst>
              <a:ext uri="{FF2B5EF4-FFF2-40B4-BE49-F238E27FC236}">
                <a16:creationId xmlns:a16="http://schemas.microsoft.com/office/drawing/2014/main" id="{BBA4DEC0-09B2-8D1A-DC50-D08150E74F87}"/>
              </a:ext>
            </a:extLst>
          </p:cNvPr>
          <p:cNvSpPr txBox="1">
            <a:spLocks noGrp="1"/>
          </p:cNvSpPr>
          <p:nvPr>
            <p:ph type="body" idx="1"/>
          </p:nvPr>
        </p:nvSpPr>
        <p:spPr>
          <a:xfrm>
            <a:off x="3531476" y="182574"/>
            <a:ext cx="8552369" cy="6623665"/>
          </a:xfrm>
          <a:prstGeom prst="rect">
            <a:avLst/>
          </a:prstGeom>
        </p:spPr>
        <p:txBody>
          <a:bodyPr>
            <a:noAutofit/>
          </a:bodyPr>
          <a:lstStyle/>
          <a:p>
            <a:pPr marL="216027" indent="-216027" defTabSz="576072">
              <a:spcBef>
                <a:spcPts val="400"/>
              </a:spcBef>
              <a:defRPr sz="2016"/>
            </a:pPr>
            <a:r>
              <a:rPr lang="en-US" sz="3600" dirty="0">
                <a:solidFill>
                  <a:schemeClr val="accent2"/>
                </a:solidFill>
              </a:rPr>
              <a:t>Now go to </a:t>
            </a:r>
            <a:r>
              <a:rPr lang="en-US" sz="3600" dirty="0">
                <a:solidFill>
                  <a:schemeClr val="accent2"/>
                </a:solidFill>
                <a:hlinkClick r:id="rId3"/>
              </a:rPr>
              <a:t>http://127.0.0.1:8000/docs</a:t>
            </a:r>
            <a:endParaRPr lang="en-US" sz="3600" dirty="0">
              <a:solidFill>
                <a:schemeClr val="accent2"/>
              </a:solidFill>
            </a:endParaRPr>
          </a:p>
          <a:p>
            <a:pPr marL="216027" indent="-216027" defTabSz="576072">
              <a:spcBef>
                <a:spcPts val="400"/>
              </a:spcBef>
              <a:defRPr sz="2016"/>
            </a:pPr>
            <a:r>
              <a:rPr lang="en-US" sz="3600" dirty="0">
                <a:solidFill>
                  <a:schemeClr val="accent2"/>
                </a:solidFill>
              </a:rPr>
              <a:t>You will see the automatic interactive API documentation (provided by Swagger UI).</a:t>
            </a:r>
          </a:p>
          <a:p>
            <a:pPr marL="216027" indent="-216027" defTabSz="576072">
              <a:spcBef>
                <a:spcPts val="400"/>
              </a:spcBef>
              <a:defRPr sz="2016"/>
            </a:pPr>
            <a:endParaRPr lang="en-US" sz="3600" dirty="0">
              <a:solidFill>
                <a:schemeClr val="accent2"/>
              </a:solidFill>
            </a:endParaRPr>
          </a:p>
          <a:p>
            <a:pPr marL="216027" indent="-216027" defTabSz="576072">
              <a:spcBef>
                <a:spcPts val="400"/>
              </a:spcBef>
              <a:defRPr sz="2016"/>
            </a:pPr>
            <a:r>
              <a:rPr lang="en-US" sz="3600" dirty="0">
                <a:solidFill>
                  <a:schemeClr val="accent2"/>
                </a:solidFill>
              </a:rPr>
              <a:t>You can also go to </a:t>
            </a:r>
            <a:r>
              <a:rPr lang="en-US" sz="3600" dirty="0">
                <a:solidFill>
                  <a:schemeClr val="accent2"/>
                </a:solidFill>
                <a:hlinkClick r:id="rId4"/>
              </a:rPr>
              <a:t>http://127.0.0.1:8000/redoc</a:t>
            </a:r>
            <a:endParaRPr lang="en-US" sz="3600" dirty="0">
              <a:solidFill>
                <a:schemeClr val="accent2"/>
              </a:solidFill>
            </a:endParaRPr>
          </a:p>
          <a:p>
            <a:pPr marL="216027" indent="-216027" defTabSz="576072">
              <a:spcBef>
                <a:spcPts val="400"/>
              </a:spcBef>
              <a:defRPr sz="2016"/>
            </a:pPr>
            <a:r>
              <a:rPr lang="en-US" sz="2800" b="0" i="0" dirty="0">
                <a:effectLst/>
                <a:latin typeface="Roboto" panose="02000000000000000000" pitchFamily="2" charset="0"/>
              </a:rPr>
              <a:t>You will see the alternative automatic documentation (provided by </a:t>
            </a:r>
            <a:r>
              <a:rPr lang="en-US" sz="2800" b="0" i="0" u="none" strike="noStrike" dirty="0" err="1">
                <a:effectLst/>
                <a:latin typeface="Roboto" panose="02000000000000000000" pitchFamily="2" charset="0"/>
                <a:hlinkClick r:id="rId5"/>
              </a:rPr>
              <a:t>ReDoc</a:t>
            </a:r>
            <a:r>
              <a:rPr lang="en-US" sz="3600" b="0" i="0" u="none" strike="noStrike" dirty="0">
                <a:solidFill>
                  <a:schemeClr val="accent2"/>
                </a:solidFill>
                <a:effectLst/>
                <a:latin typeface="Roboto" panose="02000000000000000000" pitchFamily="2" charset="0"/>
              </a:rPr>
              <a:t>)</a:t>
            </a:r>
          </a:p>
          <a:p>
            <a:pPr marL="216027" indent="-216027" defTabSz="576072">
              <a:spcBef>
                <a:spcPts val="400"/>
              </a:spcBef>
              <a:defRPr sz="2016"/>
            </a:pPr>
            <a:endParaRPr lang="en-US" sz="3600" dirty="0">
              <a:solidFill>
                <a:schemeClr val="accent2"/>
              </a:solidFill>
            </a:endParaRPr>
          </a:p>
          <a:p>
            <a:pPr marL="216027" indent="-216027" defTabSz="576072">
              <a:spcBef>
                <a:spcPts val="400"/>
              </a:spcBef>
              <a:defRPr sz="2016"/>
            </a:pPr>
            <a:endParaRPr lang="en-US" sz="3600" dirty="0">
              <a:solidFill>
                <a:schemeClr val="accent2"/>
              </a:solidFill>
            </a:endParaRPr>
          </a:p>
        </p:txBody>
      </p:sp>
    </p:spTree>
    <p:extLst>
      <p:ext uri="{BB962C8B-B14F-4D97-AF65-F5344CB8AC3E}">
        <p14:creationId xmlns:p14="http://schemas.microsoft.com/office/powerpoint/2010/main" val="397416823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72824C-99A4-7DC2-1D93-1DE652D1444B}"/>
            </a:ext>
          </a:extLst>
        </p:cNvPr>
        <p:cNvGrpSpPr/>
        <p:nvPr/>
      </p:nvGrpSpPr>
      <p:grpSpPr>
        <a:xfrm>
          <a:off x="0" y="0"/>
          <a:ext cx="0" cy="0"/>
          <a:chOff x="0" y="0"/>
          <a:chExt cx="0" cy="0"/>
        </a:xfrm>
      </p:grpSpPr>
      <p:sp>
        <p:nvSpPr>
          <p:cNvPr id="148" name="Title 12">
            <a:extLst>
              <a:ext uri="{FF2B5EF4-FFF2-40B4-BE49-F238E27FC236}">
                <a16:creationId xmlns:a16="http://schemas.microsoft.com/office/drawing/2014/main" id="{D8396F4F-A6EA-3786-5A87-AC6C8BDD1F59}"/>
              </a:ext>
            </a:extLst>
          </p:cNvPr>
          <p:cNvSpPr txBox="1">
            <a:spLocks noGrp="1"/>
          </p:cNvSpPr>
          <p:nvPr>
            <p:ph type="title"/>
          </p:nvPr>
        </p:nvSpPr>
        <p:spPr>
          <a:xfrm>
            <a:off x="530373" y="735723"/>
            <a:ext cx="2574333" cy="4846369"/>
          </a:xfrm>
          <a:prstGeom prst="rect">
            <a:avLst/>
          </a:prstGeom>
        </p:spPr>
        <p:txBody>
          <a:bodyPr>
            <a:normAutofit/>
          </a:bodyPr>
          <a:lstStyle>
            <a:lvl1pPr>
              <a:defRPr i="1"/>
            </a:lvl1pPr>
          </a:lstStyle>
          <a:p>
            <a:r>
              <a:rPr lang="en-US" i="1" dirty="0"/>
              <a:t>…Overview of Platforms</a:t>
            </a:r>
            <a:br>
              <a:rPr lang="en-US" i="1" dirty="0"/>
            </a:br>
            <a:br>
              <a:rPr lang="en-US" i="1" dirty="0"/>
            </a:br>
            <a:r>
              <a:rPr lang="en-US" i="1" dirty="0"/>
              <a:t>…Web</a:t>
            </a:r>
            <a:br>
              <a:rPr lang="en-US" i="1" dirty="0"/>
            </a:br>
            <a:br>
              <a:rPr lang="en-US" i="1" dirty="0"/>
            </a:br>
            <a:r>
              <a:rPr lang="en-US" i="1" dirty="0"/>
              <a:t>Creating </a:t>
            </a:r>
            <a:r>
              <a:rPr lang="en-US" i="1" dirty="0" err="1"/>
              <a:t>FastAPI</a:t>
            </a:r>
            <a:r>
              <a:rPr lang="en-US" i="1" dirty="0"/>
              <a:t> app</a:t>
            </a:r>
            <a:endParaRPr dirty="0"/>
          </a:p>
        </p:txBody>
      </p:sp>
      <p:sp>
        <p:nvSpPr>
          <p:cNvPr id="149" name="Content Placeholder 13">
            <a:extLst>
              <a:ext uri="{FF2B5EF4-FFF2-40B4-BE49-F238E27FC236}">
                <a16:creationId xmlns:a16="http://schemas.microsoft.com/office/drawing/2014/main" id="{AAD6DCFD-0D18-B7F6-431B-0614DC29F13B}"/>
              </a:ext>
            </a:extLst>
          </p:cNvPr>
          <p:cNvSpPr txBox="1">
            <a:spLocks noGrp="1"/>
          </p:cNvSpPr>
          <p:nvPr>
            <p:ph type="body" idx="1"/>
          </p:nvPr>
        </p:nvSpPr>
        <p:spPr>
          <a:xfrm>
            <a:off x="3531476" y="182574"/>
            <a:ext cx="8552369" cy="6623665"/>
          </a:xfrm>
          <a:prstGeom prst="rect">
            <a:avLst/>
          </a:prstGeom>
        </p:spPr>
        <p:txBody>
          <a:bodyPr>
            <a:noAutofit/>
          </a:bodyPr>
          <a:lstStyle/>
          <a:p>
            <a:pPr marL="216027" indent="-216027" defTabSz="576072">
              <a:spcBef>
                <a:spcPts val="400"/>
              </a:spcBef>
              <a:defRPr sz="2016"/>
            </a:pPr>
            <a:r>
              <a:rPr lang="en-US" sz="3600" dirty="0">
                <a:solidFill>
                  <a:schemeClr val="accent2"/>
                </a:solidFill>
              </a:rPr>
              <a:t>Now modify the file </a:t>
            </a:r>
            <a:r>
              <a:rPr lang="en-US" sz="3600" dirty="0">
                <a:solidFill>
                  <a:schemeClr val="accent2"/>
                </a:solidFill>
                <a:highlight>
                  <a:srgbClr val="C0C0C0"/>
                </a:highlight>
              </a:rPr>
              <a:t>main.py</a:t>
            </a:r>
            <a:r>
              <a:rPr lang="en-US" sz="3600" dirty="0">
                <a:solidFill>
                  <a:schemeClr val="accent2"/>
                </a:solidFill>
              </a:rPr>
              <a:t> to receive a body from a </a:t>
            </a:r>
            <a:r>
              <a:rPr lang="en-US" sz="3600" dirty="0">
                <a:solidFill>
                  <a:schemeClr val="accent2"/>
                </a:solidFill>
                <a:highlight>
                  <a:srgbClr val="C0C0C0"/>
                </a:highlight>
              </a:rPr>
              <a:t>PUT</a:t>
            </a:r>
            <a:r>
              <a:rPr lang="en-US" sz="3600" dirty="0">
                <a:solidFill>
                  <a:schemeClr val="accent2"/>
                </a:solidFill>
              </a:rPr>
              <a:t> request. </a:t>
            </a:r>
          </a:p>
          <a:p>
            <a:pPr marL="216027" indent="-216027" defTabSz="576072">
              <a:spcBef>
                <a:spcPts val="400"/>
              </a:spcBef>
              <a:defRPr sz="2016"/>
            </a:pPr>
            <a:r>
              <a:rPr lang="en-US" sz="3600" dirty="0">
                <a:solidFill>
                  <a:schemeClr val="accent2"/>
                </a:solidFill>
              </a:rPr>
              <a:t>Declare the body using standard Python types, thanks to </a:t>
            </a:r>
            <a:r>
              <a:rPr lang="en-US" sz="3600" dirty="0" err="1">
                <a:solidFill>
                  <a:schemeClr val="accent2"/>
                </a:solidFill>
              </a:rPr>
              <a:t>Pydantic</a:t>
            </a:r>
            <a:r>
              <a:rPr lang="en-US" sz="3600" dirty="0">
                <a:solidFill>
                  <a:schemeClr val="accent2"/>
                </a:solidFill>
              </a:rPr>
              <a:t>.</a:t>
            </a:r>
          </a:p>
          <a:p>
            <a:pPr marL="216027" indent="-216027" defTabSz="576072">
              <a:spcBef>
                <a:spcPts val="400"/>
              </a:spcBef>
              <a:defRPr sz="2016"/>
            </a:pPr>
            <a:endParaRPr lang="en-US" sz="3600" dirty="0">
              <a:solidFill>
                <a:schemeClr val="accent2"/>
              </a:solidFill>
            </a:endParaRPr>
          </a:p>
        </p:txBody>
      </p:sp>
    </p:spTree>
    <p:extLst>
      <p:ext uri="{BB962C8B-B14F-4D97-AF65-F5344CB8AC3E}">
        <p14:creationId xmlns:p14="http://schemas.microsoft.com/office/powerpoint/2010/main" val="336419504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68FCA-AC53-81E3-0FFC-733E7A828B97}"/>
            </a:ext>
          </a:extLst>
        </p:cNvPr>
        <p:cNvGrpSpPr/>
        <p:nvPr/>
      </p:nvGrpSpPr>
      <p:grpSpPr>
        <a:xfrm>
          <a:off x="0" y="0"/>
          <a:ext cx="0" cy="0"/>
          <a:chOff x="0" y="0"/>
          <a:chExt cx="0" cy="0"/>
        </a:xfrm>
      </p:grpSpPr>
      <p:sp>
        <p:nvSpPr>
          <p:cNvPr id="148" name="Title 12">
            <a:extLst>
              <a:ext uri="{FF2B5EF4-FFF2-40B4-BE49-F238E27FC236}">
                <a16:creationId xmlns:a16="http://schemas.microsoft.com/office/drawing/2014/main" id="{58C56BBE-17BF-F7D9-1918-E1CB6739B099}"/>
              </a:ext>
            </a:extLst>
          </p:cNvPr>
          <p:cNvSpPr txBox="1">
            <a:spLocks noGrp="1"/>
          </p:cNvSpPr>
          <p:nvPr>
            <p:ph type="title"/>
          </p:nvPr>
        </p:nvSpPr>
        <p:spPr>
          <a:xfrm>
            <a:off x="530373" y="735723"/>
            <a:ext cx="2574333" cy="4846369"/>
          </a:xfrm>
          <a:prstGeom prst="rect">
            <a:avLst/>
          </a:prstGeom>
        </p:spPr>
        <p:txBody>
          <a:bodyPr>
            <a:normAutofit/>
          </a:bodyPr>
          <a:lstStyle>
            <a:lvl1pPr>
              <a:defRPr i="1"/>
            </a:lvl1pPr>
          </a:lstStyle>
          <a:p>
            <a:r>
              <a:rPr lang="en-US" i="1" dirty="0"/>
              <a:t>…Overview of Platforms</a:t>
            </a:r>
            <a:br>
              <a:rPr lang="en-US" i="1" dirty="0"/>
            </a:br>
            <a:br>
              <a:rPr lang="en-US" i="1" dirty="0"/>
            </a:br>
            <a:r>
              <a:rPr lang="en-US" i="1" dirty="0"/>
              <a:t>…Web</a:t>
            </a:r>
            <a:br>
              <a:rPr lang="en-US" i="1" dirty="0"/>
            </a:br>
            <a:br>
              <a:rPr lang="en-US" i="1" dirty="0"/>
            </a:br>
            <a:r>
              <a:rPr lang="en-US" i="1" dirty="0"/>
              <a:t>Creating </a:t>
            </a:r>
            <a:r>
              <a:rPr lang="en-US" i="1" dirty="0" err="1"/>
              <a:t>FastAPI</a:t>
            </a:r>
            <a:r>
              <a:rPr lang="en-US" i="1" dirty="0"/>
              <a:t> app</a:t>
            </a:r>
            <a:endParaRPr dirty="0"/>
          </a:p>
        </p:txBody>
      </p:sp>
      <p:sp>
        <p:nvSpPr>
          <p:cNvPr id="149" name="Content Placeholder 13">
            <a:extLst>
              <a:ext uri="{FF2B5EF4-FFF2-40B4-BE49-F238E27FC236}">
                <a16:creationId xmlns:a16="http://schemas.microsoft.com/office/drawing/2014/main" id="{CB2659E1-6EB6-81AB-2231-434D1AFC423C}"/>
              </a:ext>
            </a:extLst>
          </p:cNvPr>
          <p:cNvSpPr txBox="1">
            <a:spLocks noGrp="1"/>
          </p:cNvSpPr>
          <p:nvPr>
            <p:ph type="body" idx="1"/>
          </p:nvPr>
        </p:nvSpPr>
        <p:spPr>
          <a:xfrm>
            <a:off x="3531476" y="182574"/>
            <a:ext cx="8552369" cy="6623665"/>
          </a:xfrm>
          <a:prstGeom prst="rect">
            <a:avLst/>
          </a:prstGeom>
        </p:spPr>
        <p:txBody>
          <a:bodyPr>
            <a:noAutofit/>
          </a:bodyPr>
          <a:lstStyle/>
          <a:p>
            <a:pPr marL="216027" indent="-216027" defTabSz="576072">
              <a:spcBef>
                <a:spcPts val="400"/>
              </a:spcBef>
              <a:defRPr sz="2016"/>
            </a:pPr>
            <a:endParaRPr lang="en-US" sz="2600" dirty="0">
              <a:solidFill>
                <a:schemeClr val="accent2"/>
              </a:solidFill>
            </a:endParaRPr>
          </a:p>
          <a:p>
            <a:pPr marL="216027" indent="-216027" defTabSz="576072">
              <a:spcBef>
                <a:spcPts val="400"/>
              </a:spcBef>
              <a:defRPr sz="2016"/>
            </a:pPr>
            <a:endParaRPr lang="en-US" sz="2600" dirty="0">
              <a:solidFill>
                <a:schemeClr val="accent2"/>
              </a:solidFill>
            </a:endParaRPr>
          </a:p>
          <a:p>
            <a:pPr marL="216027" indent="-216027" defTabSz="576072">
              <a:spcBef>
                <a:spcPts val="400"/>
              </a:spcBef>
              <a:defRPr sz="2016"/>
            </a:pPr>
            <a:endParaRPr lang="en-US" sz="2600" dirty="0">
              <a:solidFill>
                <a:schemeClr val="accent2"/>
              </a:solidFill>
            </a:endParaRPr>
          </a:p>
          <a:p>
            <a:pPr marL="216027" indent="-216027" defTabSz="576072">
              <a:spcBef>
                <a:spcPts val="400"/>
              </a:spcBef>
              <a:defRPr sz="2016"/>
            </a:pPr>
            <a:endParaRPr lang="en-US" sz="2600" dirty="0">
              <a:solidFill>
                <a:schemeClr val="accent2"/>
              </a:solidFill>
            </a:endParaRPr>
          </a:p>
          <a:p>
            <a:pPr marL="216027" indent="-216027" defTabSz="576072">
              <a:spcBef>
                <a:spcPts val="400"/>
              </a:spcBef>
              <a:defRPr sz="2016"/>
            </a:pPr>
            <a:endParaRPr lang="en-US" sz="2600" dirty="0">
              <a:solidFill>
                <a:schemeClr val="accent2"/>
              </a:solidFill>
            </a:endParaRPr>
          </a:p>
          <a:p>
            <a:pPr marL="216027" indent="-216027" defTabSz="576072">
              <a:spcBef>
                <a:spcPts val="400"/>
              </a:spcBef>
              <a:defRPr sz="2016"/>
            </a:pPr>
            <a:endParaRPr lang="en-US" sz="2600" dirty="0">
              <a:solidFill>
                <a:schemeClr val="accent2"/>
              </a:solidFill>
            </a:endParaRPr>
          </a:p>
          <a:p>
            <a:pPr marL="216027" indent="-216027" defTabSz="576072">
              <a:spcBef>
                <a:spcPts val="400"/>
              </a:spcBef>
              <a:defRPr sz="2016"/>
            </a:pPr>
            <a:endParaRPr lang="en-US" sz="2600" dirty="0">
              <a:solidFill>
                <a:schemeClr val="accent2"/>
              </a:solidFill>
            </a:endParaRPr>
          </a:p>
          <a:p>
            <a:pPr marL="216027" indent="-216027" defTabSz="576072">
              <a:spcBef>
                <a:spcPts val="400"/>
              </a:spcBef>
              <a:defRPr sz="2016"/>
            </a:pPr>
            <a:endParaRPr lang="en-US" sz="2600" dirty="0">
              <a:solidFill>
                <a:schemeClr val="accent2"/>
              </a:solidFill>
            </a:endParaRPr>
          </a:p>
          <a:p>
            <a:pPr marL="216027" indent="-216027" defTabSz="576072">
              <a:spcBef>
                <a:spcPts val="400"/>
              </a:spcBef>
              <a:defRPr sz="2016"/>
            </a:pPr>
            <a:endParaRPr lang="en-US" sz="2600" dirty="0">
              <a:solidFill>
                <a:schemeClr val="accent2"/>
              </a:solidFill>
            </a:endParaRPr>
          </a:p>
          <a:p>
            <a:pPr marL="216027" indent="-216027" defTabSz="576072">
              <a:spcBef>
                <a:spcPts val="400"/>
              </a:spcBef>
              <a:defRPr sz="2016"/>
            </a:pPr>
            <a:endParaRPr lang="en-US" sz="2600" dirty="0">
              <a:solidFill>
                <a:schemeClr val="accent2"/>
              </a:solidFill>
            </a:endParaRPr>
          </a:p>
          <a:p>
            <a:pPr marL="216027" indent="-216027" defTabSz="576072">
              <a:spcBef>
                <a:spcPts val="400"/>
              </a:spcBef>
              <a:defRPr sz="2016"/>
            </a:pPr>
            <a:endParaRPr lang="en-US" sz="2600" dirty="0">
              <a:solidFill>
                <a:schemeClr val="accent2"/>
              </a:solidFill>
            </a:endParaRPr>
          </a:p>
          <a:p>
            <a:pPr marL="216027" indent="-216027" defTabSz="576072">
              <a:spcBef>
                <a:spcPts val="400"/>
              </a:spcBef>
              <a:defRPr sz="2016"/>
            </a:pPr>
            <a:endParaRPr lang="en-US" sz="2600" dirty="0">
              <a:solidFill>
                <a:schemeClr val="accent2"/>
              </a:solidFill>
            </a:endParaRPr>
          </a:p>
          <a:p>
            <a:pPr marL="216027" indent="-216027" defTabSz="576072">
              <a:spcBef>
                <a:spcPts val="400"/>
              </a:spcBef>
              <a:defRPr sz="2016"/>
            </a:pPr>
            <a:endParaRPr lang="en-US" sz="2600" dirty="0">
              <a:solidFill>
                <a:schemeClr val="accent2"/>
              </a:solidFill>
            </a:endParaRPr>
          </a:p>
          <a:p>
            <a:pPr marL="216027" indent="-216027" defTabSz="576072">
              <a:spcBef>
                <a:spcPts val="400"/>
              </a:spcBef>
              <a:defRPr sz="2016"/>
            </a:pPr>
            <a:endParaRPr lang="en-US" sz="2600" dirty="0">
              <a:solidFill>
                <a:schemeClr val="accent2"/>
              </a:solidFill>
            </a:endParaRPr>
          </a:p>
          <a:p>
            <a:pPr marL="216027" indent="-216027" defTabSz="576072">
              <a:spcBef>
                <a:spcPts val="400"/>
              </a:spcBef>
              <a:defRPr sz="2016"/>
            </a:pPr>
            <a:r>
              <a:rPr lang="en-US" sz="2600" dirty="0">
                <a:solidFill>
                  <a:schemeClr val="accent2"/>
                </a:solidFill>
              </a:rPr>
              <a:t>The </a:t>
            </a:r>
            <a:r>
              <a:rPr lang="en-US" sz="2600" dirty="0" err="1">
                <a:solidFill>
                  <a:schemeClr val="accent2"/>
                </a:solidFill>
              </a:rPr>
              <a:t>fastapi</a:t>
            </a:r>
            <a:r>
              <a:rPr lang="en-US" sz="2600" dirty="0">
                <a:solidFill>
                  <a:schemeClr val="accent2"/>
                </a:solidFill>
              </a:rPr>
              <a:t> dev server should reload automatically.</a:t>
            </a:r>
          </a:p>
        </p:txBody>
      </p:sp>
      <p:pic>
        <p:nvPicPr>
          <p:cNvPr id="3" name="Picture 2">
            <a:extLst>
              <a:ext uri="{FF2B5EF4-FFF2-40B4-BE49-F238E27FC236}">
                <a16:creationId xmlns:a16="http://schemas.microsoft.com/office/drawing/2014/main" id="{4FF491B4-748E-BCD6-5A65-2AB248F16120}"/>
              </a:ext>
            </a:extLst>
          </p:cNvPr>
          <p:cNvPicPr>
            <a:picLocks noChangeAspect="1"/>
          </p:cNvPicPr>
          <p:nvPr/>
        </p:nvPicPr>
        <p:blipFill>
          <a:blip r:embed="rId3"/>
          <a:stretch>
            <a:fillRect/>
          </a:stretch>
        </p:blipFill>
        <p:spPr>
          <a:xfrm>
            <a:off x="3531476" y="108789"/>
            <a:ext cx="8130151" cy="6001916"/>
          </a:xfrm>
          <a:prstGeom prst="rect">
            <a:avLst/>
          </a:prstGeom>
        </p:spPr>
      </p:pic>
    </p:spTree>
    <p:extLst>
      <p:ext uri="{BB962C8B-B14F-4D97-AF65-F5344CB8AC3E}">
        <p14:creationId xmlns:p14="http://schemas.microsoft.com/office/powerpoint/2010/main" val="363019350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9F12-81BC-7FBF-2CEC-CACAF1E097CB}"/>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87464390-759B-00FA-081E-70E8D4D02A47}"/>
              </a:ext>
            </a:extLst>
          </p:cNvPr>
          <p:cNvSpPr>
            <a:spLocks noGrp="1"/>
          </p:cNvSpPr>
          <p:nvPr>
            <p:ph type="body" idx="1"/>
          </p:nvPr>
        </p:nvSpPr>
        <p:spPr/>
        <p:txBody>
          <a:bodyPr/>
          <a:lstStyle/>
          <a:p>
            <a:r>
              <a:rPr lang="en-US" dirty="0"/>
              <a:t>Let's explore a backend implementation for a Todo app using </a:t>
            </a:r>
            <a:r>
              <a:rPr lang="en-US" dirty="0" err="1"/>
              <a:t>FastAPI</a:t>
            </a:r>
            <a:r>
              <a:rPr lang="en-US" dirty="0"/>
              <a:t>, following the MVC architecture. </a:t>
            </a:r>
          </a:p>
          <a:p>
            <a:r>
              <a:rPr lang="en-US" dirty="0"/>
              <a:t>We'll define models to manage data persistence in a PostgreSQL database, implement controllers to handle CRUD operations, and integrate a Jinja2-powered frontend to render dynamic content.</a:t>
            </a:r>
          </a:p>
        </p:txBody>
      </p:sp>
    </p:spTree>
    <p:extLst>
      <p:ext uri="{BB962C8B-B14F-4D97-AF65-F5344CB8AC3E}">
        <p14:creationId xmlns:p14="http://schemas.microsoft.com/office/powerpoint/2010/main" val="1290133779"/>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6378F-AD9F-78A6-E9EF-E4A2236541F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F03DFD3-19C0-6816-BFDF-4046456E52C0}"/>
              </a:ext>
            </a:extLst>
          </p:cNvPr>
          <p:cNvSpPr>
            <a:spLocks noGrp="1"/>
          </p:cNvSpPr>
          <p:nvPr>
            <p:ph type="body" idx="1"/>
          </p:nvPr>
        </p:nvSpPr>
        <p:spPr/>
        <p:txBody>
          <a:bodyPr/>
          <a:lstStyle/>
          <a:p>
            <a:r>
              <a:rPr lang="en-US" dirty="0"/>
              <a:t>We will start by creating a working directory for our project:</a:t>
            </a:r>
          </a:p>
          <a:p>
            <a:pPr lvl="1"/>
            <a:r>
              <a:rPr lang="en-US" dirty="0" err="1"/>
              <a:t>mkdir</a:t>
            </a:r>
            <a:r>
              <a:rPr lang="en-US" dirty="0"/>
              <a:t> </a:t>
            </a:r>
            <a:r>
              <a:rPr lang="en-US" dirty="0" err="1"/>
              <a:t>todo_app</a:t>
            </a:r>
            <a:endParaRPr lang="en-US" dirty="0"/>
          </a:p>
          <a:p>
            <a:pPr lvl="1"/>
            <a:r>
              <a:rPr lang="en-US" dirty="0"/>
              <a:t>cd </a:t>
            </a:r>
            <a:r>
              <a:rPr lang="en-US" dirty="0" err="1"/>
              <a:t>todo_app</a:t>
            </a:r>
            <a:endParaRPr lang="en-US" dirty="0"/>
          </a:p>
          <a:p>
            <a:r>
              <a:rPr lang="en-US" dirty="0"/>
              <a:t>Then create a Python virtual environment in your working directory:</a:t>
            </a:r>
          </a:p>
          <a:p>
            <a:pPr lvl="1"/>
            <a:r>
              <a:rPr lang="en-US" dirty="0"/>
              <a:t>python -m </a:t>
            </a:r>
            <a:r>
              <a:rPr lang="en-US" dirty="0" err="1"/>
              <a:t>venv</a:t>
            </a:r>
            <a:r>
              <a:rPr lang="en-US" dirty="0"/>
              <a:t> .</a:t>
            </a:r>
            <a:r>
              <a:rPr lang="en-US" dirty="0" err="1"/>
              <a:t>venv</a:t>
            </a:r>
            <a:endParaRPr lang="en-US" dirty="0"/>
          </a:p>
          <a:p>
            <a:r>
              <a:rPr lang="en-US" dirty="0"/>
              <a:t>Activate the virtual environment:</a:t>
            </a:r>
          </a:p>
          <a:p>
            <a:pPr lvl="1"/>
            <a:r>
              <a:rPr lang="en-US" dirty="0"/>
              <a:t>.</a:t>
            </a:r>
            <a:r>
              <a:rPr lang="en-US" dirty="0" err="1"/>
              <a:t>venv</a:t>
            </a:r>
            <a:r>
              <a:rPr lang="en-US" dirty="0"/>
              <a:t>\Scripts\Activate.ps1</a:t>
            </a:r>
          </a:p>
          <a:p>
            <a:endParaRPr lang="en-US" dirty="0"/>
          </a:p>
        </p:txBody>
      </p:sp>
    </p:spTree>
    <p:extLst>
      <p:ext uri="{BB962C8B-B14F-4D97-AF65-F5344CB8AC3E}">
        <p14:creationId xmlns:p14="http://schemas.microsoft.com/office/powerpoint/2010/main" val="353669403"/>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3F3F8-4E5F-D3C2-6669-39E4A9350FA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E0837B1-A6AE-F712-8675-02BA3F0BAB19}"/>
              </a:ext>
            </a:extLst>
          </p:cNvPr>
          <p:cNvSpPr>
            <a:spLocks noGrp="1"/>
          </p:cNvSpPr>
          <p:nvPr>
            <p:ph type="body" idx="1"/>
          </p:nvPr>
        </p:nvSpPr>
        <p:spPr/>
        <p:txBody>
          <a:bodyPr/>
          <a:lstStyle/>
          <a:p>
            <a:r>
              <a:rPr lang="en-US" dirty="0"/>
              <a:t>Install </a:t>
            </a:r>
            <a:r>
              <a:rPr lang="en-US" dirty="0" err="1"/>
              <a:t>FastAPI</a:t>
            </a:r>
            <a:r>
              <a:rPr lang="en-US" dirty="0"/>
              <a:t> in the created virtual environment:</a:t>
            </a:r>
          </a:p>
          <a:p>
            <a:pPr lvl="1"/>
            <a:r>
              <a:rPr lang="en-US" dirty="0"/>
              <a:t>python -m pip install “</a:t>
            </a:r>
            <a:r>
              <a:rPr lang="en-US" dirty="0" err="1"/>
              <a:t>fastapi</a:t>
            </a:r>
            <a:r>
              <a:rPr lang="en-US" dirty="0"/>
              <a:t>[standard]”</a:t>
            </a:r>
          </a:p>
          <a:p>
            <a:r>
              <a:rPr lang="en-US" dirty="0"/>
              <a:t>Create a </a:t>
            </a:r>
            <a:r>
              <a:rPr lang="en-US" i="1" dirty="0"/>
              <a:t>main.py </a:t>
            </a:r>
            <a:r>
              <a:rPr lang="en-US" dirty="0"/>
              <a:t>file in your project directory</a:t>
            </a:r>
          </a:p>
          <a:p>
            <a:endParaRPr lang="en-US" dirty="0"/>
          </a:p>
        </p:txBody>
      </p:sp>
      <p:pic>
        <p:nvPicPr>
          <p:cNvPr id="5" name="Picture 4">
            <a:extLst>
              <a:ext uri="{FF2B5EF4-FFF2-40B4-BE49-F238E27FC236}">
                <a16:creationId xmlns:a16="http://schemas.microsoft.com/office/drawing/2014/main" id="{DED8FA8A-2351-E389-5B86-00F37771892A}"/>
              </a:ext>
            </a:extLst>
          </p:cNvPr>
          <p:cNvPicPr>
            <a:picLocks noChangeAspect="1"/>
          </p:cNvPicPr>
          <p:nvPr/>
        </p:nvPicPr>
        <p:blipFill>
          <a:blip r:embed="rId2"/>
          <a:stretch>
            <a:fillRect/>
          </a:stretch>
        </p:blipFill>
        <p:spPr>
          <a:xfrm>
            <a:off x="4029054" y="3146322"/>
            <a:ext cx="4133892" cy="2904571"/>
          </a:xfrm>
          <a:prstGeom prst="rect">
            <a:avLst/>
          </a:prstGeom>
        </p:spPr>
      </p:pic>
    </p:spTree>
    <p:extLst>
      <p:ext uri="{BB962C8B-B14F-4D97-AF65-F5344CB8AC3E}">
        <p14:creationId xmlns:p14="http://schemas.microsoft.com/office/powerpoint/2010/main" val="84469736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1DA19-6EA7-430E-7231-A3CEC7ECA9F2}"/>
            </a:ext>
          </a:extLst>
        </p:cNvPr>
        <p:cNvGrpSpPr/>
        <p:nvPr/>
      </p:nvGrpSpPr>
      <p:grpSpPr>
        <a:xfrm>
          <a:off x="0" y="0"/>
          <a:ext cx="0" cy="0"/>
          <a:chOff x="0" y="0"/>
          <a:chExt cx="0" cy="0"/>
        </a:xfrm>
      </p:grpSpPr>
      <p:sp>
        <p:nvSpPr>
          <p:cNvPr id="148" name="Title 12">
            <a:extLst>
              <a:ext uri="{FF2B5EF4-FFF2-40B4-BE49-F238E27FC236}">
                <a16:creationId xmlns:a16="http://schemas.microsoft.com/office/drawing/2014/main" id="{BF9CF925-F9C8-BD68-AE1E-DAAC4179761F}"/>
              </a:ext>
            </a:extLst>
          </p:cNvPr>
          <p:cNvSpPr txBox="1">
            <a:spLocks noGrp="1"/>
          </p:cNvSpPr>
          <p:nvPr>
            <p:ph type="title"/>
          </p:nvPr>
        </p:nvSpPr>
        <p:spPr>
          <a:xfrm>
            <a:off x="530374" y="735724"/>
            <a:ext cx="2212826" cy="3276600"/>
          </a:xfrm>
          <a:prstGeom prst="rect">
            <a:avLst/>
          </a:prstGeom>
        </p:spPr>
        <p:txBody>
          <a:bodyPr/>
          <a:lstStyle>
            <a:lvl1pPr>
              <a:defRPr i="1"/>
            </a:lvl1pPr>
          </a:lstStyle>
          <a:p>
            <a:r>
              <a:rPr lang="en-US" dirty="0"/>
              <a:t>…</a:t>
            </a:r>
            <a:r>
              <a:rPr dirty="0"/>
              <a:t>Learning Outcomes</a:t>
            </a:r>
          </a:p>
        </p:txBody>
      </p:sp>
      <p:graphicFrame>
        <p:nvGraphicFramePr>
          <p:cNvPr id="7" name="Table">
            <a:extLst>
              <a:ext uri="{FF2B5EF4-FFF2-40B4-BE49-F238E27FC236}">
                <a16:creationId xmlns:a16="http://schemas.microsoft.com/office/drawing/2014/main" id="{B487C5B0-8C4C-AD0A-04C4-A98A0C5E830C}"/>
              </a:ext>
            </a:extLst>
          </p:cNvPr>
          <p:cNvGraphicFramePr/>
          <p:nvPr>
            <p:extLst>
              <p:ext uri="{D42A27DB-BD31-4B8C-83A1-F6EECF244321}">
                <p14:modId xmlns:p14="http://schemas.microsoft.com/office/powerpoint/2010/main" val="2957708825"/>
              </p:ext>
            </p:extLst>
          </p:nvPr>
        </p:nvGraphicFramePr>
        <p:xfrm>
          <a:off x="3817088" y="472439"/>
          <a:ext cx="7336465" cy="5598750"/>
        </p:xfrm>
        <a:graphic>
          <a:graphicData uri="http://schemas.openxmlformats.org/drawingml/2006/table">
            <a:tbl>
              <a:tblPr firstRow="1" bandRow="1">
                <a:tableStyleId>{5C22544A-7EE6-4342-B048-85BDC9FD1C3A}</a:tableStyleId>
              </a:tblPr>
              <a:tblGrid>
                <a:gridCol w="587633">
                  <a:extLst>
                    <a:ext uri="{9D8B030D-6E8A-4147-A177-3AD203B41FA5}">
                      <a16:colId xmlns:a16="http://schemas.microsoft.com/office/drawing/2014/main" val="20000"/>
                    </a:ext>
                  </a:extLst>
                </a:gridCol>
                <a:gridCol w="2325688">
                  <a:extLst>
                    <a:ext uri="{9D8B030D-6E8A-4147-A177-3AD203B41FA5}">
                      <a16:colId xmlns:a16="http://schemas.microsoft.com/office/drawing/2014/main" val="20001"/>
                    </a:ext>
                  </a:extLst>
                </a:gridCol>
                <a:gridCol w="1019244">
                  <a:extLst>
                    <a:ext uri="{9D8B030D-6E8A-4147-A177-3AD203B41FA5}">
                      <a16:colId xmlns:a16="http://schemas.microsoft.com/office/drawing/2014/main" val="20002"/>
                    </a:ext>
                  </a:extLst>
                </a:gridCol>
                <a:gridCol w="1409749">
                  <a:extLst>
                    <a:ext uri="{9D8B030D-6E8A-4147-A177-3AD203B41FA5}">
                      <a16:colId xmlns:a16="http://schemas.microsoft.com/office/drawing/2014/main" val="20003"/>
                    </a:ext>
                  </a:extLst>
                </a:gridCol>
                <a:gridCol w="1994151">
                  <a:extLst>
                    <a:ext uri="{9D8B030D-6E8A-4147-A177-3AD203B41FA5}">
                      <a16:colId xmlns:a16="http://schemas.microsoft.com/office/drawing/2014/main" val="20004"/>
                    </a:ext>
                  </a:extLst>
                </a:gridCol>
              </a:tblGrid>
              <a:tr h="889213">
                <a:tc>
                  <a:txBody>
                    <a:bodyPr/>
                    <a:lstStyle/>
                    <a:p>
                      <a:pPr algn="l">
                        <a:defRPr sz="1800" b="0">
                          <a:solidFill>
                            <a:srgbClr val="000000"/>
                          </a:solidFill>
                          <a:effectLst/>
                        </a:defRPr>
                      </a:pPr>
                      <a:r>
                        <a:rPr sz="1600" b="1" dirty="0">
                          <a:solidFill>
                            <a:srgbClr val="FFFFFF"/>
                          </a:solidFill>
                          <a:sym typeface="Helvetica"/>
                        </a:rPr>
                        <a:t>S/N</a:t>
                      </a:r>
                      <a:endParaRPr sz="1600" b="1" dirty="0">
                        <a:solidFill>
                          <a:srgbClr val="FFFFFF"/>
                        </a:solidFill>
                        <a:latin typeface="+mj-lt"/>
                        <a:ea typeface="+mj-ea"/>
                        <a:cs typeface="+mj-cs"/>
                        <a:sym typeface="Helvetica"/>
                      </a:endParaRPr>
                    </a:p>
                  </a:txBody>
                  <a:tcPr marL="45720" marR="45720" horzOverflow="overflow"/>
                </a:tc>
                <a:tc>
                  <a:txBody>
                    <a:bodyPr/>
                    <a:lstStyle/>
                    <a:p>
                      <a:pPr algn="l">
                        <a:defRPr sz="1800" b="0">
                          <a:solidFill>
                            <a:srgbClr val="000000"/>
                          </a:solidFill>
                          <a:effectLst/>
                        </a:defRPr>
                      </a:pPr>
                      <a:r>
                        <a:rPr sz="1600" b="1" dirty="0">
                          <a:solidFill>
                            <a:srgbClr val="FFFFFF"/>
                          </a:solidFill>
                          <a:sym typeface="Helvetica"/>
                        </a:rPr>
                        <a:t>WAF Name + Project URL</a:t>
                      </a:r>
                      <a:endParaRPr sz="1600" b="1" dirty="0">
                        <a:solidFill>
                          <a:srgbClr val="FFFFFF"/>
                        </a:solidFill>
                        <a:latin typeface="+mj-lt"/>
                        <a:ea typeface="+mj-ea"/>
                        <a:cs typeface="+mj-cs"/>
                        <a:sym typeface="Helvetica"/>
                      </a:endParaRPr>
                    </a:p>
                  </a:txBody>
                  <a:tcPr marL="45720" marR="45720" horzOverflow="overflow"/>
                </a:tc>
                <a:tc>
                  <a:txBody>
                    <a:bodyPr/>
                    <a:lstStyle/>
                    <a:p>
                      <a:pPr algn="l">
                        <a:defRPr sz="1800" b="0">
                          <a:solidFill>
                            <a:srgbClr val="000000"/>
                          </a:solidFill>
                          <a:effectLst/>
                        </a:defRPr>
                      </a:pPr>
                      <a:r>
                        <a:rPr sz="1600" b="1">
                          <a:solidFill>
                            <a:srgbClr val="FFFFFF"/>
                          </a:solidFill>
                          <a:sym typeface="Helvetica"/>
                        </a:rPr>
                        <a:t>Primary Language</a:t>
                      </a:r>
                      <a:endParaRPr sz="1600" b="1" dirty="0">
                        <a:solidFill>
                          <a:srgbClr val="FFFFFF"/>
                        </a:solidFill>
                        <a:latin typeface="+mj-lt"/>
                        <a:ea typeface="+mj-ea"/>
                        <a:cs typeface="+mj-cs"/>
                        <a:sym typeface="Helvetica"/>
                      </a:endParaRPr>
                    </a:p>
                  </a:txBody>
                  <a:tcPr marL="45720" marR="45720" horzOverflow="overflow"/>
                </a:tc>
                <a:tc>
                  <a:txBody>
                    <a:bodyPr/>
                    <a:lstStyle/>
                    <a:p>
                      <a:pPr algn="l">
                        <a:defRPr sz="1800" b="0">
                          <a:solidFill>
                            <a:srgbClr val="000000"/>
                          </a:solidFill>
                          <a:effectLst/>
                        </a:defRPr>
                      </a:pPr>
                      <a:r>
                        <a:rPr sz="1600" b="1" dirty="0">
                          <a:solidFill>
                            <a:srgbClr val="FFFFFF"/>
                          </a:solidFill>
                          <a:sym typeface="Helvetica"/>
                        </a:rPr>
                        <a:t>Typical Template Engine</a:t>
                      </a:r>
                      <a:endParaRPr sz="1600" b="1" dirty="0">
                        <a:solidFill>
                          <a:srgbClr val="FFFFFF"/>
                        </a:solidFill>
                        <a:latin typeface="+mj-lt"/>
                        <a:ea typeface="+mj-ea"/>
                        <a:cs typeface="+mj-cs"/>
                        <a:sym typeface="Helvetica"/>
                      </a:endParaRPr>
                    </a:p>
                  </a:txBody>
                  <a:tcPr marL="45720" marR="45720" horzOverflow="overflow"/>
                </a:tc>
                <a:tc>
                  <a:txBody>
                    <a:bodyPr/>
                    <a:lstStyle/>
                    <a:p>
                      <a:pPr algn="l">
                        <a:defRPr sz="1800" b="0">
                          <a:solidFill>
                            <a:srgbClr val="000000"/>
                          </a:solidFill>
                          <a:effectLst/>
                        </a:defRPr>
                      </a:pPr>
                      <a:r>
                        <a:rPr sz="1600" b="1" dirty="0">
                          <a:solidFill>
                            <a:srgbClr val="FFFFFF"/>
                          </a:solidFill>
                          <a:sym typeface="Helvetica"/>
                        </a:rPr>
                        <a:t>Popular Web App built with Framework</a:t>
                      </a:r>
                      <a:endParaRPr sz="1600" b="1" dirty="0">
                        <a:solidFill>
                          <a:srgbClr val="FFFFFF"/>
                        </a:solidFill>
                        <a:latin typeface="+mj-lt"/>
                        <a:ea typeface="+mj-ea"/>
                        <a:cs typeface="+mj-cs"/>
                        <a:sym typeface="Helvetica"/>
                      </a:endParaRPr>
                    </a:p>
                  </a:txBody>
                  <a:tcPr marL="45720" marR="45720" horzOverflow="overflow"/>
                </a:tc>
                <a:extLst>
                  <a:ext uri="{0D108BD9-81ED-4DB2-BD59-A6C34878D82A}">
                    <a16:rowId xmlns:a16="http://schemas.microsoft.com/office/drawing/2014/main" val="10000"/>
                  </a:ext>
                </a:extLst>
              </a:tr>
              <a:tr h="625743">
                <a:tc>
                  <a:txBody>
                    <a:bodyPr/>
                    <a:lstStyle/>
                    <a:p>
                      <a:pPr algn="l">
                        <a:defRPr sz="1800">
                          <a:solidFill>
                            <a:srgbClr val="000000"/>
                          </a:solidFill>
                          <a:effectLst/>
                        </a:defRPr>
                      </a:pPr>
                      <a:r>
                        <a:rPr sz="1600" dirty="0">
                          <a:solidFill>
                            <a:schemeClr val="accent1"/>
                          </a:solidFill>
                        </a:rPr>
                        <a:t>1</a:t>
                      </a:r>
                    </a:p>
                  </a:txBody>
                  <a:tcPr marL="45720" marR="45720" horzOverflow="overflow"/>
                </a:tc>
                <a:tc>
                  <a:txBody>
                    <a:bodyPr/>
                    <a:lstStyle/>
                    <a:p>
                      <a:pPr algn="l">
                        <a:defRPr sz="1600">
                          <a:effectLst/>
                        </a:defRPr>
                      </a:pPr>
                      <a:r>
                        <a:rPr dirty="0"/>
                        <a:t>Flask + </a:t>
                      </a:r>
                      <a:r>
                        <a:rPr u="sng" dirty="0">
                          <a:solidFill>
                            <a:srgbClr val="0000FF"/>
                          </a:solidFill>
                          <a:uFill>
                            <a:solidFill>
                              <a:srgbClr val="0000FF"/>
                            </a:solidFill>
                          </a:uFill>
                          <a:hlinkClick r:id="rId2"/>
                        </a:rPr>
                        <a:t>http://flask.pocoo.org/</a:t>
                      </a:r>
                      <a:r>
                        <a:rPr dirty="0"/>
                        <a:t> </a:t>
                      </a:r>
                    </a:p>
                  </a:txBody>
                  <a:tcPr marL="45720" marR="45720" horzOverflow="overflow"/>
                </a:tc>
                <a:tc>
                  <a:txBody>
                    <a:bodyPr/>
                    <a:lstStyle/>
                    <a:p>
                      <a:pPr algn="l">
                        <a:defRPr sz="1800">
                          <a:solidFill>
                            <a:srgbClr val="000000"/>
                          </a:solidFill>
                          <a:effectLst/>
                        </a:defRPr>
                      </a:pPr>
                      <a:r>
                        <a:rPr sz="1600" dirty="0">
                          <a:solidFill>
                            <a:schemeClr val="accent1"/>
                          </a:solidFill>
                        </a:rPr>
                        <a:t>Python</a:t>
                      </a:r>
                    </a:p>
                  </a:txBody>
                  <a:tcPr marL="45720" marR="45720" horzOverflow="overflow"/>
                </a:tc>
                <a:tc>
                  <a:txBody>
                    <a:bodyPr/>
                    <a:lstStyle/>
                    <a:p>
                      <a:pPr algn="l">
                        <a:defRPr sz="1800">
                          <a:solidFill>
                            <a:srgbClr val="000000"/>
                          </a:solidFill>
                          <a:effectLst/>
                        </a:defRPr>
                      </a:pPr>
                      <a:r>
                        <a:rPr sz="1600">
                          <a:solidFill>
                            <a:schemeClr val="accent1"/>
                          </a:solidFill>
                        </a:rPr>
                        <a:t>Jinja2</a:t>
                      </a:r>
                    </a:p>
                  </a:txBody>
                  <a:tcPr marL="45720" marR="45720" horzOverflow="overflow"/>
                </a:tc>
                <a:tc>
                  <a:txBody>
                    <a:bodyPr/>
                    <a:lstStyle/>
                    <a:p>
                      <a:pPr algn="l">
                        <a:defRPr sz="1600">
                          <a:effectLst/>
                        </a:defRPr>
                      </a:pPr>
                      <a:r>
                        <a:t>-Pinterest</a:t>
                      </a:r>
                    </a:p>
                    <a:p>
                      <a:pPr algn="l">
                        <a:defRPr sz="1600">
                          <a:effectLst/>
                        </a:defRPr>
                      </a:pPr>
                      <a:r>
                        <a:t>-Twilio</a:t>
                      </a:r>
                    </a:p>
                  </a:txBody>
                  <a:tcPr marL="45720" marR="45720" horzOverflow="overflow"/>
                </a:tc>
                <a:extLst>
                  <a:ext uri="{0D108BD9-81ED-4DB2-BD59-A6C34878D82A}">
                    <a16:rowId xmlns:a16="http://schemas.microsoft.com/office/drawing/2014/main" val="10001"/>
                  </a:ext>
                </a:extLst>
              </a:tr>
              <a:tr h="1679625">
                <a:tc>
                  <a:txBody>
                    <a:bodyPr/>
                    <a:lstStyle/>
                    <a:p>
                      <a:pPr algn="l">
                        <a:defRPr sz="1800">
                          <a:solidFill>
                            <a:srgbClr val="000000"/>
                          </a:solidFill>
                          <a:effectLst/>
                        </a:defRPr>
                      </a:pPr>
                      <a:r>
                        <a:rPr sz="1600" dirty="0">
                          <a:solidFill>
                            <a:schemeClr val="accent1"/>
                          </a:solidFill>
                        </a:rPr>
                        <a:t>2</a:t>
                      </a:r>
                    </a:p>
                  </a:txBody>
                  <a:tcPr marL="45720" marR="45720" horzOverflow="overflow"/>
                </a:tc>
                <a:tc>
                  <a:txBody>
                    <a:bodyPr/>
                    <a:lstStyle/>
                    <a:p>
                      <a:pPr algn="l">
                        <a:defRPr sz="1600">
                          <a:effectLst/>
                        </a:defRPr>
                      </a:pPr>
                      <a:r>
                        <a:t>Django + </a:t>
                      </a:r>
                      <a:r>
                        <a:rPr u="sng">
                          <a:solidFill>
                            <a:srgbClr val="0000FF"/>
                          </a:solidFill>
                          <a:uFill>
                            <a:solidFill>
                              <a:srgbClr val="0000FF"/>
                            </a:solidFill>
                          </a:uFill>
                          <a:hlinkClick r:id="rId3"/>
                        </a:rPr>
                        <a:t>https</a:t>
                      </a:r>
                      <a:r>
                        <a:rPr u="sng" dirty="0">
                          <a:solidFill>
                            <a:srgbClr val="0000FF"/>
                          </a:solidFill>
                          <a:uFill>
                            <a:solidFill>
                              <a:srgbClr val="0000FF"/>
                            </a:solidFill>
                          </a:uFill>
                          <a:hlinkClick r:id="rId3"/>
                        </a:rPr>
                        <a:t>://www.djangoproject.</a:t>
                      </a:r>
                      <a:r>
                        <a:rPr u="sng">
                          <a:solidFill>
                            <a:srgbClr val="0000FF"/>
                          </a:solidFill>
                          <a:uFill>
                            <a:solidFill>
                              <a:srgbClr val="0000FF"/>
                            </a:solidFill>
                          </a:uFill>
                          <a:hlinkClick r:id="rId3"/>
                        </a:rPr>
                        <a:t>com/</a:t>
                      </a:r>
                      <a:r>
                        <a:t> </a:t>
                      </a:r>
                      <a:endParaRPr dirty="0"/>
                    </a:p>
                  </a:txBody>
                  <a:tcPr marL="45720" marR="45720" horzOverflow="overflow"/>
                </a:tc>
                <a:tc>
                  <a:txBody>
                    <a:bodyPr/>
                    <a:lstStyle/>
                    <a:p>
                      <a:pPr algn="l">
                        <a:defRPr sz="1800">
                          <a:solidFill>
                            <a:srgbClr val="000000"/>
                          </a:solidFill>
                          <a:effectLst/>
                        </a:defRPr>
                      </a:pPr>
                      <a:r>
                        <a:rPr sz="1600">
                          <a:solidFill>
                            <a:schemeClr val="accent1"/>
                          </a:solidFill>
                        </a:rPr>
                        <a:t>Python</a:t>
                      </a:r>
                    </a:p>
                  </a:txBody>
                  <a:tcPr marL="45720" marR="45720" horzOverflow="overflow"/>
                </a:tc>
                <a:tc>
                  <a:txBody>
                    <a:bodyPr/>
                    <a:lstStyle/>
                    <a:p>
                      <a:pPr algn="l">
                        <a:defRPr sz="1600">
                          <a:effectLst/>
                        </a:defRPr>
                      </a:pPr>
                      <a:r>
                        <a:t>-Django Template Language (</a:t>
                      </a:r>
                      <a:r>
                        <a:rPr dirty="0"/>
                        <a:t>DTL)</a:t>
                      </a:r>
                    </a:p>
                    <a:p>
                      <a:pPr algn="l">
                        <a:defRPr sz="1600">
                          <a:effectLst/>
                        </a:defRPr>
                      </a:pPr>
                      <a:r>
                        <a:rPr dirty="0"/>
                        <a:t>-Jinja2</a:t>
                      </a:r>
                    </a:p>
                  </a:txBody>
                  <a:tcPr marL="45720" marR="45720" horzOverflow="overflow"/>
                </a:tc>
                <a:tc>
                  <a:txBody>
                    <a:bodyPr/>
                    <a:lstStyle/>
                    <a:p>
                      <a:pPr algn="l">
                        <a:defRPr sz="1600">
                          <a:effectLst/>
                        </a:defRPr>
                      </a:pPr>
                      <a:r>
                        <a:rPr dirty="0"/>
                        <a:t>-Instagram</a:t>
                      </a:r>
                    </a:p>
                    <a:p>
                      <a:pPr algn="l">
                        <a:defRPr sz="1600">
                          <a:effectLst/>
                        </a:defRPr>
                      </a:pPr>
                      <a:r>
                        <a:rPr dirty="0"/>
                        <a:t>-Disqus</a:t>
                      </a:r>
                    </a:p>
                    <a:p>
                      <a:pPr algn="l">
                        <a:defRPr sz="1600">
                          <a:effectLst/>
                        </a:defRPr>
                      </a:pPr>
                      <a:r>
                        <a:rPr dirty="0"/>
                        <a:t>-Pinterest</a:t>
                      </a:r>
                    </a:p>
                    <a:p>
                      <a:pPr algn="l">
                        <a:defRPr sz="1600">
                          <a:effectLst/>
                        </a:defRPr>
                      </a:pPr>
                      <a:r>
                        <a:t>-Washington Post</a:t>
                      </a:r>
                      <a:endParaRPr dirty="0"/>
                    </a:p>
                    <a:p>
                      <a:pPr algn="l">
                        <a:defRPr sz="1600">
                          <a:effectLst/>
                        </a:defRPr>
                      </a:pPr>
                      <a:r>
                        <a:rPr dirty="0"/>
                        <a:t>-Eventbrite</a:t>
                      </a:r>
                    </a:p>
                    <a:p>
                      <a:pPr algn="l">
                        <a:defRPr sz="1600">
                          <a:effectLst/>
                        </a:defRPr>
                      </a:pPr>
                      <a:r>
                        <a:rPr dirty="0"/>
                        <a:t>-Etc.</a:t>
                      </a:r>
                    </a:p>
                  </a:txBody>
                  <a:tcPr marL="45720" marR="45720" horzOverflow="overflow"/>
                </a:tc>
                <a:extLst>
                  <a:ext uri="{0D108BD9-81ED-4DB2-BD59-A6C34878D82A}">
                    <a16:rowId xmlns:a16="http://schemas.microsoft.com/office/drawing/2014/main" val="10002"/>
                  </a:ext>
                </a:extLst>
              </a:tr>
              <a:tr h="889213">
                <a:tc>
                  <a:txBody>
                    <a:bodyPr/>
                    <a:lstStyle/>
                    <a:p>
                      <a:pPr algn="l">
                        <a:defRPr sz="1800">
                          <a:solidFill>
                            <a:srgbClr val="000000"/>
                          </a:solidFill>
                          <a:effectLst/>
                        </a:defRPr>
                      </a:pPr>
                      <a:r>
                        <a:rPr sz="1600">
                          <a:solidFill>
                            <a:schemeClr val="accent1"/>
                          </a:solidFill>
                        </a:rPr>
                        <a:t>3</a:t>
                      </a:r>
                    </a:p>
                  </a:txBody>
                  <a:tcPr marL="45720" marR="45720" horzOverflow="overflow"/>
                </a:tc>
                <a:tc>
                  <a:txBody>
                    <a:bodyPr/>
                    <a:lstStyle/>
                    <a:p>
                      <a:pPr algn="l">
                        <a:defRPr sz="1600">
                          <a:effectLst/>
                        </a:defRPr>
                      </a:pPr>
                      <a:r>
                        <a:t>Zend + </a:t>
                      </a:r>
                      <a:r>
                        <a:rPr u="sng">
                          <a:solidFill>
                            <a:srgbClr val="0000FF"/>
                          </a:solidFill>
                          <a:uFill>
                            <a:solidFill>
                              <a:srgbClr val="0000FF"/>
                            </a:solidFill>
                          </a:uFill>
                          <a:hlinkClick r:id="rId4"/>
                        </a:rPr>
                        <a:t>https</a:t>
                      </a:r>
                      <a:r>
                        <a:rPr u="sng" dirty="0">
                          <a:solidFill>
                            <a:srgbClr val="0000FF"/>
                          </a:solidFill>
                          <a:uFill>
                            <a:solidFill>
                              <a:srgbClr val="0000FF"/>
                            </a:solidFill>
                          </a:uFill>
                          <a:hlinkClick r:id="rId4"/>
                        </a:rPr>
                        <a:t>://framework.zend.</a:t>
                      </a:r>
                      <a:r>
                        <a:rPr u="sng">
                          <a:solidFill>
                            <a:srgbClr val="0000FF"/>
                          </a:solidFill>
                          <a:uFill>
                            <a:solidFill>
                              <a:srgbClr val="0000FF"/>
                            </a:solidFill>
                          </a:uFill>
                          <a:hlinkClick r:id="rId4"/>
                        </a:rPr>
                        <a:t>com/</a:t>
                      </a:r>
                      <a:r>
                        <a:t> </a:t>
                      </a:r>
                      <a:endParaRPr dirty="0"/>
                    </a:p>
                  </a:txBody>
                  <a:tcPr marL="45720" marR="45720" horzOverflow="overflow"/>
                </a:tc>
                <a:tc>
                  <a:txBody>
                    <a:bodyPr/>
                    <a:lstStyle/>
                    <a:p>
                      <a:pPr algn="l">
                        <a:defRPr sz="1800">
                          <a:solidFill>
                            <a:srgbClr val="000000"/>
                          </a:solidFill>
                          <a:effectLst/>
                        </a:defRPr>
                      </a:pPr>
                      <a:r>
                        <a:rPr sz="1600">
                          <a:solidFill>
                            <a:schemeClr val="accent1"/>
                          </a:solidFill>
                        </a:rPr>
                        <a:t>PHP</a:t>
                      </a:r>
                    </a:p>
                  </a:txBody>
                  <a:tcPr marL="45720" marR="45720" horzOverflow="overflow"/>
                </a:tc>
                <a:tc>
                  <a:txBody>
                    <a:bodyPr/>
                    <a:lstStyle/>
                    <a:p>
                      <a:pPr algn="l">
                        <a:defRPr sz="1600">
                          <a:effectLst/>
                        </a:defRPr>
                      </a:pPr>
                      <a:r>
                        <a:t>-Zend view</a:t>
                      </a:r>
                      <a:endParaRPr dirty="0"/>
                    </a:p>
                    <a:p>
                      <a:pPr algn="l">
                        <a:defRPr sz="1600">
                          <a:effectLst/>
                        </a:defRPr>
                      </a:pPr>
                      <a:r>
                        <a:rPr dirty="0"/>
                        <a:t>-PHP</a:t>
                      </a:r>
                    </a:p>
                  </a:txBody>
                  <a:tcPr marL="45720" marR="45720" horzOverflow="overflow"/>
                </a:tc>
                <a:tc>
                  <a:txBody>
                    <a:bodyPr/>
                    <a:lstStyle/>
                    <a:p>
                      <a:pPr algn="l">
                        <a:defRPr sz="1800">
                          <a:solidFill>
                            <a:srgbClr val="000000"/>
                          </a:solidFill>
                          <a:effectLst/>
                        </a:defRPr>
                      </a:pPr>
                      <a:r>
                        <a:rPr sz="1600">
                          <a:solidFill>
                            <a:schemeClr val="accent1"/>
                          </a:solidFill>
                        </a:rPr>
                        <a:t>-Magento eCommerce solution</a:t>
                      </a:r>
                      <a:endParaRPr sz="1600" dirty="0">
                        <a:solidFill>
                          <a:schemeClr val="accent1"/>
                        </a:solidFill>
                      </a:endParaRPr>
                    </a:p>
                  </a:txBody>
                  <a:tcPr marL="45720" marR="45720" horzOverflow="overflow"/>
                </a:tc>
                <a:extLst>
                  <a:ext uri="{0D108BD9-81ED-4DB2-BD59-A6C34878D82A}">
                    <a16:rowId xmlns:a16="http://schemas.microsoft.com/office/drawing/2014/main" val="10003"/>
                  </a:ext>
                </a:extLst>
              </a:tr>
              <a:tr h="889213">
                <a:tc>
                  <a:txBody>
                    <a:bodyPr/>
                    <a:lstStyle/>
                    <a:p>
                      <a:pPr algn="l">
                        <a:defRPr sz="1800">
                          <a:solidFill>
                            <a:srgbClr val="000000"/>
                          </a:solidFill>
                          <a:effectLst/>
                        </a:defRPr>
                      </a:pPr>
                      <a:r>
                        <a:rPr sz="1600">
                          <a:solidFill>
                            <a:schemeClr val="accent1"/>
                          </a:solidFill>
                        </a:rPr>
                        <a:t>4</a:t>
                      </a:r>
                    </a:p>
                  </a:txBody>
                  <a:tcPr marL="45720" marR="45720" horzOverflow="overflow"/>
                </a:tc>
                <a:tc>
                  <a:txBody>
                    <a:bodyPr/>
                    <a:lstStyle/>
                    <a:p>
                      <a:pPr algn="l">
                        <a:defRPr sz="1600">
                          <a:effectLst/>
                        </a:defRPr>
                      </a:pPr>
                      <a:r>
                        <a:t>Symfony + </a:t>
                      </a:r>
                      <a:r>
                        <a:rPr u="sng">
                          <a:solidFill>
                            <a:srgbClr val="0000FF"/>
                          </a:solidFill>
                          <a:uFill>
                            <a:solidFill>
                              <a:srgbClr val="0000FF"/>
                            </a:solidFill>
                          </a:uFill>
                          <a:hlinkClick r:id="rId5"/>
                        </a:rPr>
                        <a:t>https</a:t>
                      </a:r>
                      <a:r>
                        <a:rPr u="sng" dirty="0">
                          <a:solidFill>
                            <a:srgbClr val="0000FF"/>
                          </a:solidFill>
                          <a:uFill>
                            <a:solidFill>
                              <a:srgbClr val="0000FF"/>
                            </a:solidFill>
                          </a:uFill>
                          <a:hlinkClick r:id="rId5"/>
                        </a:rPr>
                        <a:t>://symfony.</a:t>
                      </a:r>
                      <a:r>
                        <a:rPr u="sng">
                          <a:solidFill>
                            <a:srgbClr val="0000FF"/>
                          </a:solidFill>
                          <a:uFill>
                            <a:solidFill>
                              <a:srgbClr val="0000FF"/>
                            </a:solidFill>
                          </a:uFill>
                          <a:hlinkClick r:id="rId5"/>
                        </a:rPr>
                        <a:t>com/</a:t>
                      </a:r>
                      <a:r>
                        <a:t> </a:t>
                      </a:r>
                      <a:endParaRPr dirty="0"/>
                    </a:p>
                  </a:txBody>
                  <a:tcPr marL="45720" marR="45720" horzOverflow="overflow"/>
                </a:tc>
                <a:tc>
                  <a:txBody>
                    <a:bodyPr/>
                    <a:lstStyle/>
                    <a:p>
                      <a:pPr algn="l">
                        <a:defRPr sz="1800">
                          <a:solidFill>
                            <a:srgbClr val="000000"/>
                          </a:solidFill>
                          <a:effectLst/>
                        </a:defRPr>
                      </a:pPr>
                      <a:r>
                        <a:rPr sz="1600">
                          <a:solidFill>
                            <a:schemeClr val="accent1"/>
                          </a:solidFill>
                        </a:rPr>
                        <a:t>PHP</a:t>
                      </a:r>
                    </a:p>
                  </a:txBody>
                  <a:tcPr marL="45720" marR="45720" horzOverflow="overflow"/>
                </a:tc>
                <a:tc>
                  <a:txBody>
                    <a:bodyPr/>
                    <a:lstStyle/>
                    <a:p>
                      <a:pPr algn="l">
                        <a:defRPr sz="1600">
                          <a:effectLst/>
                        </a:defRPr>
                      </a:pPr>
                      <a:r>
                        <a:t>-Twig</a:t>
                      </a:r>
                    </a:p>
                    <a:p>
                      <a:pPr algn="l">
                        <a:defRPr sz="1600">
                          <a:effectLst/>
                        </a:defRPr>
                      </a:pPr>
                      <a:r>
                        <a:t>-PHP</a:t>
                      </a:r>
                    </a:p>
                  </a:txBody>
                  <a:tcPr marL="45720" marR="45720" horzOverflow="overflow"/>
                </a:tc>
                <a:tc>
                  <a:txBody>
                    <a:bodyPr/>
                    <a:lstStyle/>
                    <a:p>
                      <a:pPr algn="l">
                        <a:defRPr sz="1600">
                          <a:effectLst/>
                        </a:defRPr>
                      </a:pPr>
                      <a:r>
                        <a:t>-Drupal Content Management System</a:t>
                      </a:r>
                      <a:r>
                        <a:rPr dirty="0"/>
                        <a:t>,</a:t>
                      </a:r>
                    </a:p>
                    <a:p>
                      <a:pPr algn="l">
                        <a:defRPr sz="1600">
                          <a:effectLst/>
                        </a:defRPr>
                      </a:pPr>
                      <a:r>
                        <a:rPr dirty="0"/>
                        <a:t>Etc.</a:t>
                      </a:r>
                    </a:p>
                  </a:txBody>
                  <a:tcPr marL="45720" marR="45720" horzOverflow="overflow"/>
                </a:tc>
                <a:extLst>
                  <a:ext uri="{0D108BD9-81ED-4DB2-BD59-A6C34878D82A}">
                    <a16:rowId xmlns:a16="http://schemas.microsoft.com/office/drawing/2014/main" val="10004"/>
                  </a:ext>
                </a:extLst>
              </a:tr>
              <a:tr h="625743">
                <a:tc>
                  <a:txBody>
                    <a:bodyPr/>
                    <a:lstStyle/>
                    <a:p>
                      <a:pPr algn="l">
                        <a:defRPr sz="1800">
                          <a:solidFill>
                            <a:srgbClr val="000000"/>
                          </a:solidFill>
                          <a:effectLst/>
                        </a:defRPr>
                      </a:pPr>
                      <a:r>
                        <a:rPr lang="en-US" sz="1600" dirty="0">
                          <a:solidFill>
                            <a:schemeClr val="accent1"/>
                          </a:solidFill>
                        </a:rPr>
                        <a:t>5</a:t>
                      </a:r>
                      <a:endParaRPr sz="1600" dirty="0">
                        <a:solidFill>
                          <a:schemeClr val="accent1"/>
                        </a:solidFill>
                      </a:endParaRPr>
                    </a:p>
                  </a:txBody>
                  <a:tcPr marL="45720" marR="45720" horzOverflow="overflow"/>
                </a:tc>
                <a:tc>
                  <a:txBody>
                    <a:bodyPr/>
                    <a:lstStyle/>
                    <a:p>
                      <a:pPr algn="l">
                        <a:defRPr sz="1600">
                          <a:effectLst/>
                        </a:defRPr>
                      </a:pPr>
                      <a:r>
                        <a:rPr lang="en-US"/>
                        <a:t>Laravel + https</a:t>
                      </a:r>
                      <a:r>
                        <a:rPr lang="en-US" dirty="0"/>
                        <a:t>://</a:t>
                      </a:r>
                      <a:r>
                        <a:rPr lang="en-US" dirty="0" err="1"/>
                        <a:t>laravel.com</a:t>
                      </a:r>
                      <a:r>
                        <a:rPr lang="en-US" dirty="0"/>
                        <a:t>/</a:t>
                      </a:r>
                      <a:endParaRPr dirty="0"/>
                    </a:p>
                  </a:txBody>
                  <a:tcPr marL="45720" marR="45720" horzOverflow="overflow"/>
                </a:tc>
                <a:tc>
                  <a:txBody>
                    <a:bodyPr/>
                    <a:lstStyle/>
                    <a:p>
                      <a:pPr algn="l">
                        <a:defRPr sz="1800">
                          <a:solidFill>
                            <a:srgbClr val="000000"/>
                          </a:solidFill>
                          <a:effectLst/>
                        </a:defRPr>
                      </a:pPr>
                      <a:r>
                        <a:rPr lang="en-US" sz="1600" dirty="0">
                          <a:solidFill>
                            <a:schemeClr val="accent1"/>
                          </a:solidFill>
                        </a:rPr>
                        <a:t>PHP</a:t>
                      </a:r>
                      <a:endParaRPr sz="1600" dirty="0">
                        <a:solidFill>
                          <a:schemeClr val="accent1"/>
                        </a:solidFill>
                      </a:endParaRPr>
                    </a:p>
                  </a:txBody>
                  <a:tcPr marL="45720" marR="45720" horzOverflow="overflow"/>
                </a:tc>
                <a:tc>
                  <a:txBody>
                    <a:bodyPr/>
                    <a:lstStyle/>
                    <a:p>
                      <a:pPr algn="l">
                        <a:defRPr sz="1600">
                          <a:effectLst/>
                        </a:defRPr>
                      </a:pPr>
                      <a:r>
                        <a:rPr lang="en-US" dirty="0"/>
                        <a:t>-PHP</a:t>
                      </a:r>
                      <a:endParaRPr dirty="0"/>
                    </a:p>
                  </a:txBody>
                  <a:tcPr marL="45720" marR="45720" horzOverflow="overflow"/>
                </a:tc>
                <a:tc>
                  <a:txBody>
                    <a:bodyPr/>
                    <a:lstStyle/>
                    <a:p>
                      <a:pPr algn="l">
                        <a:defRPr sz="1600">
                          <a:effectLst/>
                        </a:defRPr>
                      </a:pPr>
                      <a:r>
                        <a:rPr lang="en-US" dirty="0"/>
                        <a:t>-Mastercard</a:t>
                      </a:r>
                    </a:p>
                    <a:p>
                      <a:pPr algn="l">
                        <a:defRPr sz="1600">
                          <a:effectLst/>
                        </a:defRPr>
                      </a:pPr>
                      <a:r>
                        <a:rPr lang="en-US" dirty="0"/>
                        <a:t>-etc.</a:t>
                      </a:r>
                      <a:endParaRPr dirty="0"/>
                    </a:p>
                  </a:txBody>
                  <a:tcPr marL="45720" marR="45720" horzOverflow="overflow"/>
                </a:tc>
                <a:extLst>
                  <a:ext uri="{0D108BD9-81ED-4DB2-BD59-A6C34878D82A}">
                    <a16:rowId xmlns:a16="http://schemas.microsoft.com/office/drawing/2014/main" val="569871849"/>
                  </a:ext>
                </a:extLst>
              </a:tr>
            </a:tbl>
          </a:graphicData>
        </a:graphic>
      </p:graphicFrame>
    </p:spTree>
    <p:extLst>
      <p:ext uri="{BB962C8B-B14F-4D97-AF65-F5344CB8AC3E}">
        <p14:creationId xmlns:p14="http://schemas.microsoft.com/office/powerpoint/2010/main" val="3536446742"/>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8D0F0-6B1A-6AA4-FDEF-E58AF0B4A5D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49AF679-9DCA-9652-CE30-F02CBBD74FB0}"/>
              </a:ext>
            </a:extLst>
          </p:cNvPr>
          <p:cNvSpPr>
            <a:spLocks noGrp="1"/>
          </p:cNvSpPr>
          <p:nvPr>
            <p:ph type="body" idx="1"/>
          </p:nvPr>
        </p:nvSpPr>
        <p:spPr/>
        <p:txBody>
          <a:bodyPr/>
          <a:lstStyle/>
          <a:p>
            <a:r>
              <a:rPr lang="en-US" dirty="0"/>
              <a:t>We need to persist the data from our Todo app, so let’s setup a database (PostgreSQL).</a:t>
            </a:r>
          </a:p>
          <a:p>
            <a:r>
              <a:rPr lang="en-US" dirty="0"/>
              <a:t>We’ll have our PostgreSQL database and </a:t>
            </a:r>
            <a:r>
              <a:rPr lang="en-US" dirty="0" err="1"/>
              <a:t>pgAdmin</a:t>
            </a:r>
            <a:r>
              <a:rPr lang="en-US" dirty="0"/>
              <a:t> both running in separate Docker container.</a:t>
            </a:r>
          </a:p>
          <a:p>
            <a:r>
              <a:rPr lang="en-US" dirty="0"/>
              <a:t>The </a:t>
            </a:r>
            <a:r>
              <a:rPr lang="en-US" dirty="0" err="1"/>
              <a:t>pgAdmin</a:t>
            </a:r>
            <a:r>
              <a:rPr lang="en-US" dirty="0"/>
              <a:t> is a graphical interface that allows you to interact with PostgreSQL databases.</a:t>
            </a:r>
          </a:p>
          <a:p>
            <a:r>
              <a:rPr lang="en-US" dirty="0"/>
              <a:t>Create a file called </a:t>
            </a:r>
            <a:r>
              <a:rPr lang="en-US" i="1" dirty="0"/>
              <a:t>docker-</a:t>
            </a:r>
            <a:r>
              <a:rPr lang="en-US" i="1" dirty="0" err="1"/>
              <a:t>compose.yml</a:t>
            </a:r>
            <a:r>
              <a:rPr lang="en-US" i="1" dirty="0"/>
              <a:t> </a:t>
            </a:r>
            <a:r>
              <a:rPr lang="en-US" dirty="0"/>
              <a:t>on the same level as </a:t>
            </a:r>
            <a:r>
              <a:rPr lang="en-US" i="1" dirty="0"/>
              <a:t>main.py</a:t>
            </a:r>
            <a:r>
              <a:rPr lang="en-US" dirty="0"/>
              <a:t>.</a:t>
            </a:r>
          </a:p>
        </p:txBody>
      </p:sp>
    </p:spTree>
    <p:extLst>
      <p:ext uri="{BB962C8B-B14F-4D97-AF65-F5344CB8AC3E}">
        <p14:creationId xmlns:p14="http://schemas.microsoft.com/office/powerpoint/2010/main" val="1834456538"/>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808EB-3D4E-B838-6FBB-719CBA13F21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3864B05-6310-EDD9-C67B-0499E4F6E03C}"/>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FEA3188F-9994-C162-6677-4968B2039ADE}"/>
              </a:ext>
            </a:extLst>
          </p:cNvPr>
          <p:cNvPicPr>
            <a:picLocks noChangeAspect="1"/>
          </p:cNvPicPr>
          <p:nvPr/>
        </p:nvPicPr>
        <p:blipFill>
          <a:blip r:embed="rId2"/>
          <a:stretch>
            <a:fillRect/>
          </a:stretch>
        </p:blipFill>
        <p:spPr>
          <a:xfrm>
            <a:off x="3657600" y="449051"/>
            <a:ext cx="8307297" cy="6104149"/>
          </a:xfrm>
          <a:prstGeom prst="rect">
            <a:avLst/>
          </a:prstGeom>
        </p:spPr>
      </p:pic>
    </p:spTree>
    <p:extLst>
      <p:ext uri="{BB962C8B-B14F-4D97-AF65-F5344CB8AC3E}">
        <p14:creationId xmlns:p14="http://schemas.microsoft.com/office/powerpoint/2010/main" val="3037053675"/>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777BF-F12C-839E-26F8-BEDD8FF7362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C3E16A8-DDD6-8B67-631D-19E5257E0EC0}"/>
              </a:ext>
            </a:extLst>
          </p:cNvPr>
          <p:cNvSpPr>
            <a:spLocks noGrp="1"/>
          </p:cNvSpPr>
          <p:nvPr>
            <p:ph type="body" idx="1"/>
          </p:nvPr>
        </p:nvSpPr>
        <p:spPr/>
        <p:txBody>
          <a:bodyPr>
            <a:normAutofit/>
          </a:bodyPr>
          <a:lstStyle/>
          <a:p>
            <a:r>
              <a:rPr lang="en-US" sz="2800" dirty="0">
                <a:latin typeface="Roboto" panose="02000000000000000000" pitchFamily="2" charset="0"/>
                <a:ea typeface="Roboto" panose="02000000000000000000" pitchFamily="2" charset="0"/>
                <a:cs typeface="Roboto" panose="02000000000000000000" pitchFamily="2" charset="0"/>
              </a:rPr>
              <a:t>Since we are making use of an SQL database we need a python package called </a:t>
            </a:r>
            <a:r>
              <a:rPr lang="en-US" sz="2800" dirty="0" err="1">
                <a:latin typeface="Roboto" panose="02000000000000000000" pitchFamily="2" charset="0"/>
                <a:ea typeface="Roboto" panose="02000000000000000000" pitchFamily="2" charset="0"/>
                <a:cs typeface="Roboto" panose="02000000000000000000" pitchFamily="2" charset="0"/>
              </a:rPr>
              <a:t>SQLModel</a:t>
            </a:r>
            <a:r>
              <a:rPr lang="en-US" sz="2800" dirty="0">
                <a:latin typeface="Roboto" panose="02000000000000000000" pitchFamily="2" charset="0"/>
                <a:ea typeface="Roboto" panose="02000000000000000000" pitchFamily="2" charset="0"/>
                <a:cs typeface="Roboto" panose="02000000000000000000" pitchFamily="2" charset="0"/>
              </a:rPr>
              <a:t>.</a:t>
            </a:r>
          </a:p>
          <a:p>
            <a:r>
              <a:rPr lang="en-US" sz="2800" b="1" i="0" dirty="0" err="1">
                <a:effectLst/>
                <a:latin typeface="Roboto" panose="02000000000000000000" pitchFamily="2" charset="0"/>
                <a:ea typeface="Roboto" panose="02000000000000000000" pitchFamily="2" charset="0"/>
                <a:cs typeface="Roboto" panose="02000000000000000000" pitchFamily="2" charset="0"/>
              </a:rPr>
              <a:t>SQLModel</a:t>
            </a:r>
            <a:r>
              <a:rPr lang="en-US" sz="2800" b="0" i="0" dirty="0">
                <a:effectLst/>
                <a:latin typeface="Roboto" panose="02000000000000000000" pitchFamily="2" charset="0"/>
                <a:ea typeface="Roboto" panose="02000000000000000000" pitchFamily="2" charset="0"/>
                <a:cs typeface="Roboto" panose="02000000000000000000" pitchFamily="2" charset="0"/>
              </a:rPr>
              <a:t> is built on top of </a:t>
            </a:r>
            <a:r>
              <a:rPr lang="en-US" sz="2800" b="0" i="0" u="none" strike="noStrike" dirty="0" err="1">
                <a:effectLst/>
                <a:latin typeface="Roboto" panose="02000000000000000000" pitchFamily="2" charset="0"/>
                <a:ea typeface="Roboto" panose="02000000000000000000" pitchFamily="2" charset="0"/>
                <a:cs typeface="Roboto" panose="02000000000000000000" pitchFamily="2" charset="0"/>
                <a:hlinkClick r:id="rId2"/>
              </a:rPr>
              <a:t>SQLAlchemy</a:t>
            </a:r>
            <a:r>
              <a:rPr lang="en-US" sz="2800" b="0" i="0" dirty="0">
                <a:effectLst/>
                <a:latin typeface="Roboto" panose="02000000000000000000" pitchFamily="2" charset="0"/>
                <a:ea typeface="Roboto" panose="02000000000000000000" pitchFamily="2" charset="0"/>
                <a:cs typeface="Roboto" panose="02000000000000000000" pitchFamily="2" charset="0"/>
              </a:rPr>
              <a:t> and </a:t>
            </a:r>
            <a:r>
              <a:rPr lang="en-US" sz="2800" b="0" i="0" dirty="0" err="1">
                <a:effectLst/>
                <a:latin typeface="Roboto" panose="02000000000000000000" pitchFamily="2" charset="0"/>
                <a:ea typeface="Roboto" panose="02000000000000000000" pitchFamily="2" charset="0"/>
                <a:cs typeface="Roboto" panose="02000000000000000000" pitchFamily="2" charset="0"/>
              </a:rPr>
              <a:t>Pydantic</a:t>
            </a:r>
            <a:r>
              <a:rPr lang="en-US" sz="2800" b="0" i="0" dirty="0">
                <a:effectLst/>
                <a:latin typeface="Roboto" panose="02000000000000000000" pitchFamily="2" charset="0"/>
                <a:ea typeface="Roboto" panose="02000000000000000000" pitchFamily="2" charset="0"/>
                <a:cs typeface="Roboto" panose="02000000000000000000" pitchFamily="2" charset="0"/>
              </a:rPr>
              <a:t>.</a:t>
            </a:r>
            <a:endParaRPr lang="en-US" sz="2800" dirty="0">
              <a:latin typeface="Roboto" panose="02000000000000000000" pitchFamily="2" charset="0"/>
              <a:ea typeface="Roboto" panose="02000000000000000000" pitchFamily="2" charset="0"/>
              <a:cs typeface="Roboto" panose="02000000000000000000" pitchFamily="2" charset="0"/>
            </a:endParaRPr>
          </a:p>
          <a:p>
            <a:r>
              <a:rPr lang="en-US" sz="2800" b="0" i="0" dirty="0">
                <a:effectLst/>
                <a:latin typeface="Roboto" panose="02000000000000000000" pitchFamily="2" charset="0"/>
              </a:rPr>
              <a:t>As </a:t>
            </a:r>
            <a:r>
              <a:rPr lang="en-US" sz="2800" b="0" i="0" dirty="0" err="1">
                <a:effectLst/>
                <a:latin typeface="Roboto" panose="02000000000000000000" pitchFamily="2" charset="0"/>
              </a:rPr>
              <a:t>SQLModel</a:t>
            </a:r>
            <a:r>
              <a:rPr lang="en-US" sz="2800" b="0" i="0" dirty="0">
                <a:effectLst/>
                <a:latin typeface="Roboto" panose="02000000000000000000" pitchFamily="2" charset="0"/>
              </a:rPr>
              <a:t> is based on </a:t>
            </a:r>
            <a:r>
              <a:rPr lang="en-US" sz="2800" b="0" i="0" dirty="0" err="1">
                <a:effectLst/>
                <a:latin typeface="Roboto" panose="02000000000000000000" pitchFamily="2" charset="0"/>
              </a:rPr>
              <a:t>SQLAlchemy</a:t>
            </a:r>
            <a:r>
              <a:rPr lang="en-US" sz="2800" b="0" i="0" dirty="0">
                <a:effectLst/>
                <a:latin typeface="Roboto" panose="02000000000000000000" pitchFamily="2" charset="0"/>
              </a:rPr>
              <a:t>, you can easily use </a:t>
            </a:r>
            <a:r>
              <a:rPr lang="en-US" sz="2800" b="1" i="0" dirty="0">
                <a:effectLst/>
                <a:latin typeface="Roboto" panose="02000000000000000000" pitchFamily="2" charset="0"/>
              </a:rPr>
              <a:t>any database supported</a:t>
            </a:r>
            <a:r>
              <a:rPr lang="en-US" sz="2800" b="0" i="0" dirty="0">
                <a:effectLst/>
                <a:latin typeface="Roboto" panose="02000000000000000000" pitchFamily="2" charset="0"/>
              </a:rPr>
              <a:t> by </a:t>
            </a:r>
            <a:r>
              <a:rPr lang="en-US" sz="2800" b="0" i="0" dirty="0" err="1">
                <a:effectLst/>
                <a:latin typeface="Roboto" panose="02000000000000000000" pitchFamily="2" charset="0"/>
              </a:rPr>
              <a:t>SQLAlchemy</a:t>
            </a:r>
            <a:r>
              <a:rPr lang="en-US" sz="2800" b="0" i="0" dirty="0">
                <a:effectLst/>
                <a:latin typeface="Roboto" panose="02000000000000000000" pitchFamily="2" charset="0"/>
              </a:rPr>
              <a:t> (which makes them also supported by </a:t>
            </a:r>
            <a:r>
              <a:rPr lang="en-US" sz="2800" b="0" i="0" dirty="0" err="1">
                <a:effectLst/>
                <a:latin typeface="Roboto" panose="02000000000000000000" pitchFamily="2" charset="0"/>
              </a:rPr>
              <a:t>SQLModel</a:t>
            </a:r>
            <a:r>
              <a:rPr lang="en-US" sz="2800" b="0" i="0" dirty="0">
                <a:effectLst/>
                <a:latin typeface="Roboto" panose="02000000000000000000" pitchFamily="2" charset="0"/>
              </a:rPr>
              <a:t>), like:</a:t>
            </a:r>
          </a:p>
          <a:p>
            <a:pPr lvl="1">
              <a:buFont typeface="Arial" panose="020B0604020202020204" pitchFamily="34" charset="0"/>
              <a:buChar char="•"/>
            </a:pPr>
            <a:r>
              <a:rPr lang="en-US" sz="2800" b="0" i="0" dirty="0">
                <a:effectLst/>
                <a:latin typeface="Roboto" panose="02000000000000000000" pitchFamily="2" charset="0"/>
              </a:rPr>
              <a:t>PostgreSQL</a:t>
            </a:r>
          </a:p>
          <a:p>
            <a:pPr lvl="1">
              <a:buFont typeface="Arial" panose="020B0604020202020204" pitchFamily="34" charset="0"/>
              <a:buChar char="•"/>
            </a:pPr>
            <a:r>
              <a:rPr lang="en-US" sz="2800" b="0" i="0" dirty="0">
                <a:effectLst/>
                <a:latin typeface="Roboto" panose="02000000000000000000" pitchFamily="2" charset="0"/>
              </a:rPr>
              <a:t>MySQL</a:t>
            </a:r>
          </a:p>
          <a:p>
            <a:pPr lvl="1">
              <a:buFont typeface="Arial" panose="020B0604020202020204" pitchFamily="34" charset="0"/>
              <a:buChar char="•"/>
            </a:pPr>
            <a:r>
              <a:rPr lang="en-US" sz="2800" b="0" i="0" dirty="0">
                <a:effectLst/>
                <a:latin typeface="Roboto" panose="02000000000000000000" pitchFamily="2" charset="0"/>
              </a:rPr>
              <a:t>SQLite</a:t>
            </a:r>
            <a:endParaRPr lang="en-US" sz="2800" dirty="0">
              <a:latin typeface="Roboto" panose="02000000000000000000" pitchFamily="2" charset="0"/>
              <a:ea typeface="Roboto" panose="02000000000000000000" pitchFamily="2" charset="0"/>
              <a:cs typeface="Roboto" panose="02000000000000000000" pitchFamily="2" charset="0"/>
            </a:endParaRPr>
          </a:p>
          <a:p>
            <a:pPr lvl="1">
              <a:buFont typeface="Arial" panose="020B0604020202020204" pitchFamily="34" charset="0"/>
              <a:buChar char="•"/>
            </a:pPr>
            <a:r>
              <a:rPr lang="en-US" sz="2800" b="0" i="0" dirty="0">
                <a:effectLst/>
                <a:latin typeface="Roboto" panose="02000000000000000000" pitchFamily="2" charset="0"/>
                <a:ea typeface="Roboto" panose="02000000000000000000" pitchFamily="2" charset="0"/>
                <a:cs typeface="Roboto" panose="02000000000000000000" pitchFamily="2" charset="0"/>
              </a:rPr>
              <a:t>Oracle (</a:t>
            </a:r>
            <a:r>
              <a:rPr lang="en-US" sz="2800" b="0" i="0" dirty="0" err="1">
                <a:effectLst/>
                <a:latin typeface="Roboto" panose="02000000000000000000" pitchFamily="2" charset="0"/>
                <a:ea typeface="Roboto" panose="02000000000000000000" pitchFamily="2" charset="0"/>
                <a:cs typeface="Roboto" panose="02000000000000000000" pitchFamily="2" charset="0"/>
              </a:rPr>
              <a:t>e.t.c</a:t>
            </a:r>
            <a:r>
              <a:rPr lang="en-US" sz="2800" b="0" i="0" dirty="0">
                <a:effectLst/>
                <a:latin typeface="Roboto" panose="02000000000000000000" pitchFamily="2" charset="0"/>
                <a:ea typeface="Roboto" panose="02000000000000000000" pitchFamily="2" charset="0"/>
                <a:cs typeface="Roboto" panose="02000000000000000000" pitchFamily="2" charset="0"/>
              </a:rPr>
              <a:t>.)</a:t>
            </a:r>
            <a:endParaRPr lang="en-US" sz="2800" b="0" i="0" dirty="0">
              <a:effectLst/>
              <a:latin typeface="Roboto" panose="02000000000000000000" pitchFamily="2" charset="0"/>
            </a:endParaRPr>
          </a:p>
        </p:txBody>
      </p:sp>
    </p:spTree>
    <p:extLst>
      <p:ext uri="{BB962C8B-B14F-4D97-AF65-F5344CB8AC3E}">
        <p14:creationId xmlns:p14="http://schemas.microsoft.com/office/powerpoint/2010/main" val="2069347935"/>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A9853-6648-1C44-D60E-425A8A315ED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D86B228-EC68-E1C0-49FC-DA95BC30706B}"/>
              </a:ext>
            </a:extLst>
          </p:cNvPr>
          <p:cNvSpPr>
            <a:spLocks noGrp="1"/>
          </p:cNvSpPr>
          <p:nvPr>
            <p:ph type="body" idx="1"/>
          </p:nvPr>
        </p:nvSpPr>
        <p:spPr/>
        <p:txBody>
          <a:bodyPr/>
          <a:lstStyle/>
          <a:p>
            <a:r>
              <a:rPr lang="en-US" dirty="0"/>
              <a:t>First make sure your virtual environment is activated, then install </a:t>
            </a:r>
            <a:r>
              <a:rPr lang="en-US" i="1" dirty="0" err="1"/>
              <a:t>sqlmodel</a:t>
            </a:r>
            <a:r>
              <a:rPr lang="en-US" dirty="0"/>
              <a:t>:</a:t>
            </a:r>
          </a:p>
          <a:p>
            <a:pPr lvl="1"/>
            <a:r>
              <a:rPr lang="en-US" dirty="0"/>
              <a:t>pip install </a:t>
            </a:r>
            <a:r>
              <a:rPr lang="en-US" dirty="0" err="1"/>
              <a:t>sqlmodel</a:t>
            </a:r>
            <a:endParaRPr lang="en-US" dirty="0"/>
          </a:p>
          <a:p>
            <a:r>
              <a:rPr lang="en-US" dirty="0"/>
              <a:t>We also need to install </a:t>
            </a:r>
            <a:r>
              <a:rPr lang="en-US" sz="2800" i="1" dirty="0"/>
              <a:t>psycopg2</a:t>
            </a:r>
            <a:r>
              <a:rPr lang="en-US" dirty="0"/>
              <a:t>, a database adapter for Python:</a:t>
            </a:r>
          </a:p>
          <a:p>
            <a:pPr lvl="1"/>
            <a:r>
              <a:rPr lang="en-US" dirty="0"/>
              <a:t>pip install psycopg2</a:t>
            </a:r>
          </a:p>
          <a:p>
            <a:r>
              <a:rPr lang="en-US" dirty="0"/>
              <a:t>We will create the simplest version of the app with a single </a:t>
            </a:r>
            <a:r>
              <a:rPr lang="en-US" dirty="0" err="1"/>
              <a:t>SQLModel</a:t>
            </a:r>
            <a:r>
              <a:rPr lang="en-US" dirty="0"/>
              <a:t> first.</a:t>
            </a:r>
          </a:p>
          <a:p>
            <a:r>
              <a:rPr lang="en-US" dirty="0"/>
              <a:t>Then we’ll add endpoints after.</a:t>
            </a:r>
          </a:p>
          <a:p>
            <a:pPr marL="0" indent="0">
              <a:buNone/>
            </a:pPr>
            <a:endParaRPr lang="en-US" dirty="0"/>
          </a:p>
        </p:txBody>
      </p:sp>
    </p:spTree>
    <p:extLst>
      <p:ext uri="{BB962C8B-B14F-4D97-AF65-F5344CB8AC3E}">
        <p14:creationId xmlns:p14="http://schemas.microsoft.com/office/powerpoint/2010/main" val="2645375811"/>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4825-8558-404A-7F13-59191D4A983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DF8BFF6-9A97-E6EF-3F58-652C6204D720}"/>
              </a:ext>
            </a:extLst>
          </p:cNvPr>
          <p:cNvSpPr>
            <a:spLocks noGrp="1"/>
          </p:cNvSpPr>
          <p:nvPr>
            <p:ph type="body" idx="1"/>
          </p:nvPr>
        </p:nvSpPr>
        <p:spPr/>
        <p:txBody>
          <a:bodyPr/>
          <a:lstStyle/>
          <a:p>
            <a:endParaRPr lang="en-US" dirty="0"/>
          </a:p>
        </p:txBody>
      </p:sp>
      <p:pic>
        <p:nvPicPr>
          <p:cNvPr id="7" name="Picture 6">
            <a:extLst>
              <a:ext uri="{FF2B5EF4-FFF2-40B4-BE49-F238E27FC236}">
                <a16:creationId xmlns:a16="http://schemas.microsoft.com/office/drawing/2014/main" id="{DF8BE288-DA6C-E435-D72F-0A4164183854}"/>
              </a:ext>
            </a:extLst>
          </p:cNvPr>
          <p:cNvPicPr>
            <a:picLocks noChangeAspect="1"/>
          </p:cNvPicPr>
          <p:nvPr/>
        </p:nvPicPr>
        <p:blipFill>
          <a:blip r:embed="rId2"/>
          <a:stretch>
            <a:fillRect/>
          </a:stretch>
        </p:blipFill>
        <p:spPr>
          <a:xfrm>
            <a:off x="3657600" y="609600"/>
            <a:ext cx="7570571" cy="5638799"/>
          </a:xfrm>
          <a:prstGeom prst="rect">
            <a:avLst/>
          </a:prstGeom>
        </p:spPr>
      </p:pic>
    </p:spTree>
    <p:extLst>
      <p:ext uri="{BB962C8B-B14F-4D97-AF65-F5344CB8AC3E}">
        <p14:creationId xmlns:p14="http://schemas.microsoft.com/office/powerpoint/2010/main" val="758881907"/>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5EFFC-47D6-1B12-F219-F97687E5D49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AF4547C-3B61-0886-03D7-737800FC5CFD}"/>
              </a:ext>
            </a:extLst>
          </p:cNvPr>
          <p:cNvSpPr>
            <a:spLocks noGrp="1"/>
          </p:cNvSpPr>
          <p:nvPr>
            <p:ph type="body" idx="1"/>
          </p:nvPr>
        </p:nvSpPr>
        <p:spPr/>
        <p:txBody>
          <a:bodyPr>
            <a:normAutofit/>
          </a:bodyPr>
          <a:lstStyle/>
          <a:p>
            <a:r>
              <a:rPr lang="en-US" dirty="0"/>
              <a:t>The </a:t>
            </a:r>
            <a:r>
              <a:rPr lang="en-US" i="1" dirty="0"/>
              <a:t>Todo</a:t>
            </a:r>
            <a:r>
              <a:rPr lang="en-US" dirty="0"/>
              <a:t> class is very similar to a </a:t>
            </a:r>
            <a:r>
              <a:rPr lang="en-US" dirty="0" err="1">
                <a:hlinkClick r:id="rId2"/>
              </a:rPr>
              <a:t>Pydantic</a:t>
            </a:r>
            <a:r>
              <a:rPr lang="en-US" dirty="0"/>
              <a:t> model.</a:t>
            </a:r>
          </a:p>
          <a:p>
            <a:r>
              <a:rPr lang="en-US" dirty="0"/>
              <a:t>There are a few differences:</a:t>
            </a:r>
          </a:p>
          <a:p>
            <a:pPr lvl="1"/>
            <a:r>
              <a:rPr lang="en-US" sz="2800" i="1" dirty="0"/>
              <a:t>table=True </a:t>
            </a:r>
            <a:r>
              <a:rPr lang="en-US" dirty="0"/>
              <a:t>tells </a:t>
            </a:r>
            <a:r>
              <a:rPr lang="en-US" dirty="0" err="1"/>
              <a:t>SQLModel</a:t>
            </a:r>
            <a:r>
              <a:rPr lang="en-US" dirty="0"/>
              <a:t> that this is a table model, it should represent a table in the SQL database, it's not just a data model (as would be any other regular </a:t>
            </a:r>
            <a:r>
              <a:rPr lang="en-US" dirty="0" err="1"/>
              <a:t>Pydantic</a:t>
            </a:r>
            <a:r>
              <a:rPr lang="en-US" dirty="0"/>
              <a:t> class).</a:t>
            </a:r>
          </a:p>
          <a:p>
            <a:pPr lvl="1"/>
            <a:r>
              <a:rPr lang="en-US" sz="2800" i="1" dirty="0"/>
              <a:t>Field(</a:t>
            </a:r>
            <a:r>
              <a:rPr lang="en-US" sz="2800" i="1" dirty="0" err="1"/>
              <a:t>primary_key</a:t>
            </a:r>
            <a:r>
              <a:rPr lang="en-US" sz="2800" i="1" dirty="0"/>
              <a:t>=True) </a:t>
            </a:r>
            <a:r>
              <a:rPr lang="en-US" dirty="0"/>
              <a:t>tells </a:t>
            </a:r>
            <a:r>
              <a:rPr lang="en-US" dirty="0" err="1"/>
              <a:t>SQLModel</a:t>
            </a:r>
            <a:r>
              <a:rPr lang="en-US" dirty="0"/>
              <a:t> that the id is the primary key in the SQL database. </a:t>
            </a:r>
          </a:p>
          <a:p>
            <a:pPr marL="457200" lvl="1" indent="0">
              <a:buNone/>
            </a:pPr>
            <a:r>
              <a:rPr lang="en-US" dirty="0"/>
              <a:t>	</a:t>
            </a:r>
          </a:p>
          <a:p>
            <a:pPr lvl="1"/>
            <a:endParaRPr lang="en-US" dirty="0"/>
          </a:p>
          <a:p>
            <a:pPr lvl="1"/>
            <a:endParaRPr lang="en-US" dirty="0"/>
          </a:p>
        </p:txBody>
      </p:sp>
    </p:spTree>
    <p:extLst>
      <p:ext uri="{BB962C8B-B14F-4D97-AF65-F5344CB8AC3E}">
        <p14:creationId xmlns:p14="http://schemas.microsoft.com/office/powerpoint/2010/main" val="3053123274"/>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8E655-14AA-A940-0157-AA0D8EFBDCD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0BE059D-801E-1E1F-93A8-A48423BB99CD}"/>
              </a:ext>
            </a:extLst>
          </p:cNvPr>
          <p:cNvSpPr>
            <a:spLocks noGrp="1"/>
          </p:cNvSpPr>
          <p:nvPr>
            <p:ph type="body" idx="1"/>
          </p:nvPr>
        </p:nvSpPr>
        <p:spPr/>
        <p:txBody>
          <a:bodyPr>
            <a:normAutofit fontScale="92500"/>
          </a:bodyPr>
          <a:lstStyle/>
          <a:p>
            <a:pPr lvl="1"/>
            <a:r>
              <a:rPr lang="en-US" dirty="0"/>
              <a:t>By having the type </a:t>
            </a:r>
            <a:r>
              <a:rPr lang="en-US" i="1" dirty="0"/>
              <a:t>id</a:t>
            </a:r>
            <a:r>
              <a:rPr lang="en-US" dirty="0"/>
              <a:t> as </a:t>
            </a:r>
            <a:r>
              <a:rPr lang="en-US" i="1" dirty="0"/>
              <a:t>int | None</a:t>
            </a:r>
            <a:r>
              <a:rPr lang="en-US" dirty="0"/>
              <a:t>, </a:t>
            </a:r>
            <a:r>
              <a:rPr lang="en-US" dirty="0" err="1"/>
              <a:t>SQLModel</a:t>
            </a:r>
            <a:r>
              <a:rPr lang="en-US" dirty="0"/>
              <a:t> will know that this column should be an INTEGER in 	the SQL database and that it should be NULLABLE</a:t>
            </a:r>
          </a:p>
          <a:p>
            <a:pPr lvl="1"/>
            <a:r>
              <a:rPr lang="en-US" sz="2800" i="1" dirty="0"/>
              <a:t>Field(index=True) </a:t>
            </a:r>
            <a:r>
              <a:rPr lang="en-US" dirty="0"/>
              <a:t>tells </a:t>
            </a:r>
            <a:r>
              <a:rPr lang="en-US" dirty="0" err="1"/>
              <a:t>SQLModel</a:t>
            </a:r>
            <a:r>
              <a:rPr lang="en-US" dirty="0"/>
              <a:t> that it should create a SQL index for this column, that would allow faster lookups in the database when reading data filtered by this column.</a:t>
            </a:r>
          </a:p>
          <a:p>
            <a:pPr lvl="1"/>
            <a:r>
              <a:rPr lang="en-US" dirty="0" err="1"/>
              <a:t>SQLModel</a:t>
            </a:r>
            <a:r>
              <a:rPr lang="en-US" dirty="0"/>
              <a:t> will know that something declared as </a:t>
            </a:r>
            <a:r>
              <a:rPr lang="en-US" i="1" dirty="0"/>
              <a:t>str</a:t>
            </a:r>
            <a:r>
              <a:rPr lang="en-US" dirty="0"/>
              <a:t> will be a SQL column of type TEXT (or VARCHAR, depending on the database).</a:t>
            </a:r>
          </a:p>
          <a:p>
            <a:pPr lvl="1"/>
            <a:endParaRPr lang="en-US" dirty="0"/>
          </a:p>
          <a:p>
            <a:pPr lvl="1"/>
            <a:endParaRPr lang="en-US" dirty="0"/>
          </a:p>
          <a:p>
            <a:pPr marL="457200" lvl="1" indent="0">
              <a:buNone/>
            </a:pPr>
            <a:endParaRPr lang="en-US" dirty="0"/>
          </a:p>
        </p:txBody>
      </p:sp>
    </p:spTree>
    <p:extLst>
      <p:ext uri="{BB962C8B-B14F-4D97-AF65-F5344CB8AC3E}">
        <p14:creationId xmlns:p14="http://schemas.microsoft.com/office/powerpoint/2010/main" val="2942342780"/>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79C82-F0E2-038C-D76D-E475772828A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1C65600-1E21-1EF5-EDCA-81D22E724178}"/>
              </a:ext>
            </a:extLst>
          </p:cNvPr>
          <p:cNvSpPr>
            <a:spLocks noGrp="1"/>
          </p:cNvSpPr>
          <p:nvPr>
            <p:ph type="body" idx="1"/>
          </p:nvPr>
        </p:nvSpPr>
        <p:spPr/>
        <p:txBody>
          <a:bodyPr/>
          <a:lstStyle/>
          <a:p>
            <a:r>
              <a:rPr lang="en-US" dirty="0"/>
              <a:t>Next, we need to create an </a:t>
            </a:r>
            <a:r>
              <a:rPr lang="en-US" dirty="0" err="1"/>
              <a:t>SQLModel</a:t>
            </a:r>
            <a:r>
              <a:rPr lang="en-US" dirty="0"/>
              <a:t> engine.</a:t>
            </a:r>
          </a:p>
          <a:p>
            <a:r>
              <a:rPr lang="en-US" dirty="0"/>
              <a:t>It is what holds the connections to the database.</a:t>
            </a:r>
          </a:p>
          <a:p>
            <a:r>
              <a:rPr lang="en-US" dirty="0"/>
              <a:t>You would have one single engine object for all your code to connect to the same database.</a:t>
            </a:r>
          </a:p>
          <a:p>
            <a:endParaRPr lang="en-US" dirty="0"/>
          </a:p>
        </p:txBody>
      </p:sp>
    </p:spTree>
    <p:extLst>
      <p:ext uri="{BB962C8B-B14F-4D97-AF65-F5344CB8AC3E}">
        <p14:creationId xmlns:p14="http://schemas.microsoft.com/office/powerpoint/2010/main" val="692440511"/>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54469-6217-6AA7-7012-1A406519DFF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9A18AFD-6327-B3CE-E298-191FDA29053D}"/>
              </a:ext>
            </a:extLst>
          </p:cNvPr>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Of course you should change the credentials</a:t>
            </a:r>
          </a:p>
        </p:txBody>
      </p:sp>
      <p:pic>
        <p:nvPicPr>
          <p:cNvPr id="5" name="Picture 4">
            <a:extLst>
              <a:ext uri="{FF2B5EF4-FFF2-40B4-BE49-F238E27FC236}">
                <a16:creationId xmlns:a16="http://schemas.microsoft.com/office/drawing/2014/main" id="{CC63FB43-3E27-13C8-4FDC-796EC5896E1D}"/>
              </a:ext>
            </a:extLst>
          </p:cNvPr>
          <p:cNvPicPr>
            <a:picLocks noChangeAspect="1"/>
          </p:cNvPicPr>
          <p:nvPr/>
        </p:nvPicPr>
        <p:blipFill>
          <a:blip r:embed="rId2"/>
          <a:stretch>
            <a:fillRect/>
          </a:stretch>
        </p:blipFill>
        <p:spPr>
          <a:xfrm>
            <a:off x="3657600" y="609600"/>
            <a:ext cx="8128000" cy="4465707"/>
          </a:xfrm>
          <a:prstGeom prst="rect">
            <a:avLst/>
          </a:prstGeom>
        </p:spPr>
      </p:pic>
    </p:spTree>
    <p:extLst>
      <p:ext uri="{BB962C8B-B14F-4D97-AF65-F5344CB8AC3E}">
        <p14:creationId xmlns:p14="http://schemas.microsoft.com/office/powerpoint/2010/main" val="1796258439"/>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37B0E-9756-78A3-7323-0D8AA44514E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E72FDC4-C795-4F9B-E809-E542CB8A3F7E}"/>
              </a:ext>
            </a:extLst>
          </p:cNvPr>
          <p:cNvSpPr>
            <a:spLocks noGrp="1"/>
          </p:cNvSpPr>
          <p:nvPr>
            <p:ph type="body" idx="1"/>
          </p:nvPr>
        </p:nvSpPr>
        <p:spPr/>
        <p:txBody>
          <a:bodyPr/>
          <a:lstStyle/>
          <a:p>
            <a:r>
              <a:rPr lang="en-US" dirty="0"/>
              <a:t>Next, we need to add a function that uses </a:t>
            </a:r>
            <a:r>
              <a:rPr lang="en-US" sz="2800" i="1" dirty="0" err="1"/>
              <a:t>SQLModel.metadata.create_all</a:t>
            </a:r>
            <a:r>
              <a:rPr lang="en-US" sz="2800" i="1" dirty="0"/>
              <a:t>(engine)</a:t>
            </a:r>
            <a:r>
              <a:rPr lang="en-US" sz="2800" dirty="0"/>
              <a:t> </a:t>
            </a:r>
            <a:r>
              <a:rPr lang="en-US" dirty="0"/>
              <a:t>to create the tables for all the table models.</a:t>
            </a:r>
          </a:p>
          <a:p>
            <a:r>
              <a:rPr lang="en-US" dirty="0"/>
              <a:t># Code above omitted 👆</a:t>
            </a:r>
          </a:p>
          <a:p>
            <a:endParaRPr lang="en-US" dirty="0"/>
          </a:p>
          <a:p>
            <a:r>
              <a:rPr lang="en-US" dirty="0"/>
              <a:t>def </a:t>
            </a:r>
            <a:r>
              <a:rPr lang="en-US" dirty="0" err="1"/>
              <a:t>create_tables</a:t>
            </a:r>
            <a:r>
              <a:rPr lang="en-US" dirty="0"/>
              <a:t>():</a:t>
            </a:r>
          </a:p>
          <a:p>
            <a:r>
              <a:rPr lang="en-US" dirty="0"/>
              <a:t>    </a:t>
            </a:r>
            <a:r>
              <a:rPr lang="en-US" dirty="0" err="1"/>
              <a:t>SQLModel.metadata.create_all</a:t>
            </a:r>
            <a:r>
              <a:rPr lang="en-US" dirty="0"/>
              <a:t>(engine)</a:t>
            </a:r>
          </a:p>
          <a:p>
            <a:endParaRPr lang="en-US" dirty="0"/>
          </a:p>
          <a:p>
            <a:r>
              <a:rPr lang="en-US" dirty="0"/>
              <a:t># Code below omitted 👇</a:t>
            </a:r>
          </a:p>
        </p:txBody>
      </p:sp>
    </p:spTree>
    <p:extLst>
      <p:ext uri="{BB962C8B-B14F-4D97-AF65-F5344CB8AC3E}">
        <p14:creationId xmlns:p14="http://schemas.microsoft.com/office/powerpoint/2010/main" val="136390048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46D860-A34B-87BF-FBAD-840D62FD2402}"/>
            </a:ext>
          </a:extLst>
        </p:cNvPr>
        <p:cNvGrpSpPr/>
        <p:nvPr/>
      </p:nvGrpSpPr>
      <p:grpSpPr>
        <a:xfrm>
          <a:off x="0" y="0"/>
          <a:ext cx="0" cy="0"/>
          <a:chOff x="0" y="0"/>
          <a:chExt cx="0" cy="0"/>
        </a:xfrm>
      </p:grpSpPr>
      <p:sp>
        <p:nvSpPr>
          <p:cNvPr id="148" name="Title 12">
            <a:extLst>
              <a:ext uri="{FF2B5EF4-FFF2-40B4-BE49-F238E27FC236}">
                <a16:creationId xmlns:a16="http://schemas.microsoft.com/office/drawing/2014/main" id="{D3B9889B-2B7F-2A96-9335-69A32F930166}"/>
              </a:ext>
            </a:extLst>
          </p:cNvPr>
          <p:cNvSpPr txBox="1">
            <a:spLocks noGrp="1"/>
          </p:cNvSpPr>
          <p:nvPr>
            <p:ph type="title"/>
          </p:nvPr>
        </p:nvSpPr>
        <p:spPr>
          <a:xfrm>
            <a:off x="530374" y="735724"/>
            <a:ext cx="2212826" cy="3276600"/>
          </a:xfrm>
          <a:prstGeom prst="rect">
            <a:avLst/>
          </a:prstGeom>
        </p:spPr>
        <p:txBody>
          <a:bodyPr/>
          <a:lstStyle>
            <a:lvl1pPr>
              <a:defRPr i="1"/>
            </a:lvl1pPr>
          </a:lstStyle>
          <a:p>
            <a:r>
              <a:rPr lang="en-US" dirty="0"/>
              <a:t>…</a:t>
            </a:r>
            <a:r>
              <a:rPr dirty="0"/>
              <a:t>Learning Outcomes</a:t>
            </a:r>
          </a:p>
        </p:txBody>
      </p:sp>
      <p:graphicFrame>
        <p:nvGraphicFramePr>
          <p:cNvPr id="2" name="Table">
            <a:extLst>
              <a:ext uri="{FF2B5EF4-FFF2-40B4-BE49-F238E27FC236}">
                <a16:creationId xmlns:a16="http://schemas.microsoft.com/office/drawing/2014/main" id="{2EDE05ED-F1B5-0D54-8D41-076D26CDD751}"/>
              </a:ext>
            </a:extLst>
          </p:cNvPr>
          <p:cNvGraphicFramePr/>
          <p:nvPr>
            <p:extLst>
              <p:ext uri="{D42A27DB-BD31-4B8C-83A1-F6EECF244321}">
                <p14:modId xmlns:p14="http://schemas.microsoft.com/office/powerpoint/2010/main" val="708695863"/>
              </p:ext>
            </p:extLst>
          </p:nvPr>
        </p:nvGraphicFramePr>
        <p:xfrm>
          <a:off x="4199860" y="472440"/>
          <a:ext cx="7240771" cy="5843299"/>
        </p:xfrm>
        <a:graphic>
          <a:graphicData uri="http://schemas.openxmlformats.org/drawingml/2006/table">
            <a:tbl>
              <a:tblPr firstRow="1" bandRow="1">
                <a:tableStyleId>{284E427A-3D55-4303-BF80-6455036E1DE7}</a:tableStyleId>
              </a:tblPr>
              <a:tblGrid>
                <a:gridCol w="601072">
                  <a:extLst>
                    <a:ext uri="{9D8B030D-6E8A-4147-A177-3AD203B41FA5}">
                      <a16:colId xmlns:a16="http://schemas.microsoft.com/office/drawing/2014/main" val="20000"/>
                    </a:ext>
                  </a:extLst>
                </a:gridCol>
                <a:gridCol w="2015891">
                  <a:extLst>
                    <a:ext uri="{9D8B030D-6E8A-4147-A177-3AD203B41FA5}">
                      <a16:colId xmlns:a16="http://schemas.microsoft.com/office/drawing/2014/main" val="20001"/>
                    </a:ext>
                  </a:extLst>
                </a:gridCol>
                <a:gridCol w="1274951">
                  <a:extLst>
                    <a:ext uri="{9D8B030D-6E8A-4147-A177-3AD203B41FA5}">
                      <a16:colId xmlns:a16="http://schemas.microsoft.com/office/drawing/2014/main" val="20002"/>
                    </a:ext>
                  </a:extLst>
                </a:gridCol>
                <a:gridCol w="1386953">
                  <a:extLst>
                    <a:ext uri="{9D8B030D-6E8A-4147-A177-3AD203B41FA5}">
                      <a16:colId xmlns:a16="http://schemas.microsoft.com/office/drawing/2014/main" val="20003"/>
                    </a:ext>
                  </a:extLst>
                </a:gridCol>
                <a:gridCol w="1961904">
                  <a:extLst>
                    <a:ext uri="{9D8B030D-6E8A-4147-A177-3AD203B41FA5}">
                      <a16:colId xmlns:a16="http://schemas.microsoft.com/office/drawing/2014/main" val="20004"/>
                    </a:ext>
                  </a:extLst>
                </a:gridCol>
              </a:tblGrid>
              <a:tr h="886343">
                <a:tc>
                  <a:txBody>
                    <a:bodyPr/>
                    <a:lstStyle/>
                    <a:p>
                      <a:pPr algn="l">
                        <a:defRPr sz="1800" b="0">
                          <a:solidFill>
                            <a:srgbClr val="000000"/>
                          </a:solidFill>
                          <a:effectLst/>
                        </a:defRPr>
                      </a:pPr>
                      <a:r>
                        <a:rPr sz="1600" b="1" dirty="0">
                          <a:solidFill>
                            <a:srgbClr val="FFFFFF"/>
                          </a:solidFill>
                          <a:sym typeface="Helvetica"/>
                        </a:rPr>
                        <a:t>S/N</a:t>
                      </a:r>
                      <a:endParaRPr sz="1600" b="1" dirty="0">
                        <a:solidFill>
                          <a:srgbClr val="FFFFFF"/>
                        </a:solidFill>
                        <a:latin typeface="+mj-lt"/>
                        <a:ea typeface="+mj-ea"/>
                        <a:cs typeface="+mj-cs"/>
                        <a:sym typeface="Helvetica"/>
                      </a:endParaRPr>
                    </a:p>
                  </a:txBody>
                  <a:tcPr marL="45720" marR="45720" horzOverflow="overflow"/>
                </a:tc>
                <a:tc>
                  <a:txBody>
                    <a:bodyPr/>
                    <a:lstStyle/>
                    <a:p>
                      <a:pPr algn="l">
                        <a:defRPr sz="1800" b="0">
                          <a:solidFill>
                            <a:srgbClr val="000000"/>
                          </a:solidFill>
                          <a:effectLst/>
                        </a:defRPr>
                      </a:pPr>
                      <a:r>
                        <a:rPr sz="1600" b="1" dirty="0">
                          <a:solidFill>
                            <a:srgbClr val="FFFFFF"/>
                          </a:solidFill>
                          <a:sym typeface="Helvetica"/>
                        </a:rPr>
                        <a:t>WAF Name + Project URL</a:t>
                      </a:r>
                      <a:endParaRPr sz="1600" b="1" dirty="0">
                        <a:solidFill>
                          <a:srgbClr val="FFFFFF"/>
                        </a:solidFill>
                        <a:latin typeface="+mj-lt"/>
                        <a:ea typeface="+mj-ea"/>
                        <a:cs typeface="+mj-cs"/>
                        <a:sym typeface="Helvetica"/>
                      </a:endParaRPr>
                    </a:p>
                  </a:txBody>
                  <a:tcPr marL="45720" marR="45720" horzOverflow="overflow"/>
                </a:tc>
                <a:tc>
                  <a:txBody>
                    <a:bodyPr/>
                    <a:lstStyle/>
                    <a:p>
                      <a:pPr algn="l">
                        <a:defRPr sz="1800" b="0">
                          <a:solidFill>
                            <a:srgbClr val="000000"/>
                          </a:solidFill>
                          <a:effectLst/>
                        </a:defRPr>
                      </a:pPr>
                      <a:r>
                        <a:rPr sz="1600" b="1">
                          <a:solidFill>
                            <a:srgbClr val="FFFFFF"/>
                          </a:solidFill>
                          <a:sym typeface="Helvetica"/>
                        </a:rPr>
                        <a:t>Primary Language</a:t>
                      </a:r>
                      <a:endParaRPr sz="1600" b="1" dirty="0">
                        <a:solidFill>
                          <a:srgbClr val="FFFFFF"/>
                        </a:solidFill>
                        <a:latin typeface="+mj-lt"/>
                        <a:ea typeface="+mj-ea"/>
                        <a:cs typeface="+mj-cs"/>
                        <a:sym typeface="Helvetica"/>
                      </a:endParaRPr>
                    </a:p>
                  </a:txBody>
                  <a:tcPr marL="45720" marR="45720" horzOverflow="overflow"/>
                </a:tc>
                <a:tc>
                  <a:txBody>
                    <a:bodyPr/>
                    <a:lstStyle/>
                    <a:p>
                      <a:pPr algn="l">
                        <a:defRPr sz="1800" b="0">
                          <a:solidFill>
                            <a:srgbClr val="000000"/>
                          </a:solidFill>
                          <a:effectLst/>
                        </a:defRPr>
                      </a:pPr>
                      <a:r>
                        <a:rPr sz="1600" b="1">
                          <a:solidFill>
                            <a:srgbClr val="FFFFFF"/>
                          </a:solidFill>
                          <a:sym typeface="Helvetica"/>
                        </a:rPr>
                        <a:t>Typical Template Engine</a:t>
                      </a:r>
                      <a:endParaRPr sz="1600" b="1" dirty="0">
                        <a:solidFill>
                          <a:srgbClr val="FFFFFF"/>
                        </a:solidFill>
                        <a:latin typeface="+mj-lt"/>
                        <a:ea typeface="+mj-ea"/>
                        <a:cs typeface="+mj-cs"/>
                        <a:sym typeface="Helvetica"/>
                      </a:endParaRPr>
                    </a:p>
                  </a:txBody>
                  <a:tcPr marL="45720" marR="45720" horzOverflow="overflow"/>
                </a:tc>
                <a:tc>
                  <a:txBody>
                    <a:bodyPr/>
                    <a:lstStyle/>
                    <a:p>
                      <a:pPr algn="l">
                        <a:defRPr sz="1800" b="0">
                          <a:solidFill>
                            <a:srgbClr val="000000"/>
                          </a:solidFill>
                          <a:effectLst/>
                        </a:defRPr>
                      </a:pPr>
                      <a:r>
                        <a:rPr sz="1600" b="1">
                          <a:solidFill>
                            <a:srgbClr val="FFFFFF"/>
                          </a:solidFill>
                          <a:sym typeface="Helvetica"/>
                        </a:rPr>
                        <a:t>Popular Web App built with Framework</a:t>
                      </a:r>
                      <a:endParaRPr sz="1600" b="1" dirty="0">
                        <a:solidFill>
                          <a:srgbClr val="FFFFFF"/>
                        </a:solidFill>
                        <a:latin typeface="+mj-lt"/>
                        <a:ea typeface="+mj-ea"/>
                        <a:cs typeface="+mj-cs"/>
                        <a:sym typeface="Helvetica"/>
                      </a:endParaRPr>
                    </a:p>
                  </a:txBody>
                  <a:tcPr marL="45720" marR="45720" horzOverflow="overflow"/>
                </a:tc>
                <a:extLst>
                  <a:ext uri="{0D108BD9-81ED-4DB2-BD59-A6C34878D82A}">
                    <a16:rowId xmlns:a16="http://schemas.microsoft.com/office/drawing/2014/main" val="10000"/>
                  </a:ext>
                </a:extLst>
              </a:tr>
              <a:tr h="886343">
                <a:tc>
                  <a:txBody>
                    <a:bodyPr/>
                    <a:lstStyle/>
                    <a:p>
                      <a:pPr algn="l">
                        <a:defRPr sz="1800">
                          <a:solidFill>
                            <a:srgbClr val="000000"/>
                          </a:solidFill>
                          <a:effectLst/>
                        </a:defRPr>
                      </a:pPr>
                      <a:r>
                        <a:rPr sz="1600">
                          <a:solidFill>
                            <a:schemeClr val="accent1"/>
                          </a:solidFill>
                        </a:rPr>
                        <a:t>1</a:t>
                      </a:r>
                    </a:p>
                  </a:txBody>
                  <a:tcPr marL="45720" marR="45720" horzOverflow="overflow"/>
                </a:tc>
                <a:tc>
                  <a:txBody>
                    <a:bodyPr/>
                    <a:lstStyle/>
                    <a:p>
                      <a:pPr algn="l">
                        <a:defRPr sz="1600">
                          <a:effectLst/>
                        </a:defRPr>
                      </a:pPr>
                      <a:r>
                        <a:t>Flask + </a:t>
                      </a:r>
                      <a:r>
                        <a:rPr u="sng">
                          <a:solidFill>
                            <a:srgbClr val="0000FF"/>
                          </a:solidFill>
                          <a:uFill>
                            <a:solidFill>
                              <a:srgbClr val="0000FF"/>
                            </a:solidFill>
                          </a:uFill>
                          <a:hlinkClick r:id="rId2"/>
                        </a:rPr>
                        <a:t>http</a:t>
                      </a:r>
                      <a:r>
                        <a:rPr u="sng" dirty="0">
                          <a:solidFill>
                            <a:srgbClr val="0000FF"/>
                          </a:solidFill>
                          <a:uFill>
                            <a:solidFill>
                              <a:srgbClr val="0000FF"/>
                            </a:solidFill>
                          </a:uFill>
                          <a:hlinkClick r:id="rId2"/>
                        </a:rPr>
                        <a:t>://flask.pocoo.</a:t>
                      </a:r>
                      <a:r>
                        <a:rPr u="sng">
                          <a:solidFill>
                            <a:srgbClr val="0000FF"/>
                          </a:solidFill>
                          <a:uFill>
                            <a:solidFill>
                              <a:srgbClr val="0000FF"/>
                            </a:solidFill>
                          </a:uFill>
                          <a:hlinkClick r:id="rId2"/>
                        </a:rPr>
                        <a:t>org/</a:t>
                      </a:r>
                      <a:r>
                        <a:t> </a:t>
                      </a:r>
                      <a:endParaRPr dirty="0"/>
                    </a:p>
                  </a:txBody>
                  <a:tcPr marL="45720" marR="45720" horzOverflow="overflow"/>
                </a:tc>
                <a:tc>
                  <a:txBody>
                    <a:bodyPr/>
                    <a:lstStyle/>
                    <a:p>
                      <a:pPr algn="l">
                        <a:defRPr sz="1800">
                          <a:solidFill>
                            <a:srgbClr val="000000"/>
                          </a:solidFill>
                          <a:effectLst/>
                        </a:defRPr>
                      </a:pPr>
                      <a:r>
                        <a:rPr sz="1600">
                          <a:solidFill>
                            <a:schemeClr val="accent1"/>
                          </a:solidFill>
                        </a:rPr>
                        <a:t>Python</a:t>
                      </a:r>
                    </a:p>
                  </a:txBody>
                  <a:tcPr marL="45720" marR="45720" horzOverflow="overflow"/>
                </a:tc>
                <a:tc>
                  <a:txBody>
                    <a:bodyPr/>
                    <a:lstStyle/>
                    <a:p>
                      <a:pPr algn="l">
                        <a:defRPr sz="1800">
                          <a:solidFill>
                            <a:srgbClr val="000000"/>
                          </a:solidFill>
                          <a:effectLst/>
                        </a:defRPr>
                      </a:pPr>
                      <a:r>
                        <a:rPr sz="1600">
                          <a:solidFill>
                            <a:schemeClr val="accent1"/>
                          </a:solidFill>
                        </a:rPr>
                        <a:t>Jinja2</a:t>
                      </a:r>
                    </a:p>
                  </a:txBody>
                  <a:tcPr marL="45720" marR="45720" horzOverflow="overflow"/>
                </a:tc>
                <a:tc>
                  <a:txBody>
                    <a:bodyPr/>
                    <a:lstStyle/>
                    <a:p>
                      <a:pPr algn="l">
                        <a:defRPr sz="1600">
                          <a:effectLst/>
                        </a:defRPr>
                      </a:pPr>
                      <a:r>
                        <a:t>-Pinterest</a:t>
                      </a:r>
                    </a:p>
                    <a:p>
                      <a:pPr algn="l">
                        <a:defRPr sz="1600">
                          <a:effectLst/>
                        </a:defRPr>
                      </a:pPr>
                      <a:r>
                        <a:t>-Twilio</a:t>
                      </a:r>
                    </a:p>
                  </a:txBody>
                  <a:tcPr marL="45720" marR="45720" horzOverflow="overflow"/>
                </a:tc>
                <a:extLst>
                  <a:ext uri="{0D108BD9-81ED-4DB2-BD59-A6C34878D82A}">
                    <a16:rowId xmlns:a16="http://schemas.microsoft.com/office/drawing/2014/main" val="10001"/>
                  </a:ext>
                </a:extLst>
              </a:tr>
              <a:tr h="1674204">
                <a:tc>
                  <a:txBody>
                    <a:bodyPr/>
                    <a:lstStyle/>
                    <a:p>
                      <a:pPr algn="l">
                        <a:defRPr sz="1800">
                          <a:solidFill>
                            <a:srgbClr val="000000"/>
                          </a:solidFill>
                          <a:effectLst/>
                        </a:defRPr>
                      </a:pPr>
                      <a:r>
                        <a:rPr sz="1600">
                          <a:solidFill>
                            <a:schemeClr val="accent1"/>
                          </a:solidFill>
                        </a:rPr>
                        <a:t>2*</a:t>
                      </a:r>
                    </a:p>
                  </a:txBody>
                  <a:tcPr marL="45720" marR="45720" horzOverflow="overflow"/>
                </a:tc>
                <a:tc>
                  <a:txBody>
                    <a:bodyPr/>
                    <a:lstStyle/>
                    <a:p>
                      <a:pPr algn="l">
                        <a:defRPr sz="1600">
                          <a:effectLst/>
                        </a:defRPr>
                      </a:pPr>
                      <a:r>
                        <a:t>Django + </a:t>
                      </a:r>
                      <a:r>
                        <a:rPr u="sng">
                          <a:solidFill>
                            <a:srgbClr val="0000FF"/>
                          </a:solidFill>
                          <a:uFill>
                            <a:solidFill>
                              <a:srgbClr val="0000FF"/>
                            </a:solidFill>
                          </a:uFill>
                          <a:hlinkClick r:id="rId3"/>
                        </a:rPr>
                        <a:t>https</a:t>
                      </a:r>
                      <a:r>
                        <a:rPr u="sng" dirty="0">
                          <a:solidFill>
                            <a:srgbClr val="0000FF"/>
                          </a:solidFill>
                          <a:uFill>
                            <a:solidFill>
                              <a:srgbClr val="0000FF"/>
                            </a:solidFill>
                          </a:uFill>
                          <a:hlinkClick r:id="rId3"/>
                        </a:rPr>
                        <a:t>://www.djangoproject.</a:t>
                      </a:r>
                      <a:r>
                        <a:rPr u="sng">
                          <a:solidFill>
                            <a:srgbClr val="0000FF"/>
                          </a:solidFill>
                          <a:uFill>
                            <a:solidFill>
                              <a:srgbClr val="0000FF"/>
                            </a:solidFill>
                          </a:uFill>
                          <a:hlinkClick r:id="rId3"/>
                        </a:rPr>
                        <a:t>com/</a:t>
                      </a:r>
                      <a:r>
                        <a:t> </a:t>
                      </a:r>
                      <a:endParaRPr dirty="0"/>
                    </a:p>
                  </a:txBody>
                  <a:tcPr marL="45720" marR="45720" horzOverflow="overflow"/>
                </a:tc>
                <a:tc>
                  <a:txBody>
                    <a:bodyPr/>
                    <a:lstStyle/>
                    <a:p>
                      <a:pPr algn="l">
                        <a:defRPr sz="1800">
                          <a:solidFill>
                            <a:srgbClr val="000000"/>
                          </a:solidFill>
                          <a:effectLst/>
                        </a:defRPr>
                      </a:pPr>
                      <a:r>
                        <a:rPr sz="1600">
                          <a:solidFill>
                            <a:schemeClr val="accent1"/>
                          </a:solidFill>
                        </a:rPr>
                        <a:t>Python</a:t>
                      </a:r>
                    </a:p>
                  </a:txBody>
                  <a:tcPr marL="45720" marR="45720" horzOverflow="overflow"/>
                </a:tc>
                <a:tc>
                  <a:txBody>
                    <a:bodyPr/>
                    <a:lstStyle/>
                    <a:p>
                      <a:pPr algn="l">
                        <a:defRPr sz="1600">
                          <a:effectLst/>
                        </a:defRPr>
                      </a:pPr>
                      <a:r>
                        <a:t>-Django Template Language (</a:t>
                      </a:r>
                      <a:r>
                        <a:rPr dirty="0"/>
                        <a:t>DTL)</a:t>
                      </a:r>
                    </a:p>
                    <a:p>
                      <a:pPr algn="l">
                        <a:defRPr sz="1600">
                          <a:effectLst/>
                        </a:defRPr>
                      </a:pPr>
                      <a:r>
                        <a:rPr dirty="0"/>
                        <a:t>-Jinja2</a:t>
                      </a:r>
                    </a:p>
                  </a:txBody>
                  <a:tcPr marL="45720" marR="45720" horzOverflow="overflow"/>
                </a:tc>
                <a:tc>
                  <a:txBody>
                    <a:bodyPr/>
                    <a:lstStyle/>
                    <a:p>
                      <a:pPr algn="l">
                        <a:defRPr sz="1600">
                          <a:effectLst/>
                        </a:defRPr>
                      </a:pPr>
                      <a:r>
                        <a:rPr dirty="0"/>
                        <a:t>-Instagram</a:t>
                      </a:r>
                    </a:p>
                    <a:p>
                      <a:pPr algn="l">
                        <a:defRPr sz="1600">
                          <a:effectLst/>
                        </a:defRPr>
                      </a:pPr>
                      <a:r>
                        <a:rPr dirty="0"/>
                        <a:t>-Disqus</a:t>
                      </a:r>
                    </a:p>
                    <a:p>
                      <a:pPr algn="l">
                        <a:defRPr sz="1600">
                          <a:effectLst/>
                        </a:defRPr>
                      </a:pPr>
                      <a:r>
                        <a:rPr dirty="0"/>
                        <a:t>-Pinterest</a:t>
                      </a:r>
                    </a:p>
                    <a:p>
                      <a:pPr algn="l">
                        <a:defRPr sz="1600">
                          <a:effectLst/>
                        </a:defRPr>
                      </a:pPr>
                      <a:r>
                        <a:t>-Washington Post</a:t>
                      </a:r>
                      <a:endParaRPr dirty="0"/>
                    </a:p>
                    <a:p>
                      <a:pPr algn="l">
                        <a:defRPr sz="1600">
                          <a:effectLst/>
                        </a:defRPr>
                      </a:pPr>
                      <a:r>
                        <a:rPr dirty="0"/>
                        <a:t>-Eventbrite</a:t>
                      </a:r>
                    </a:p>
                    <a:p>
                      <a:pPr algn="l">
                        <a:defRPr sz="1600">
                          <a:effectLst/>
                        </a:defRPr>
                      </a:pPr>
                      <a:r>
                        <a:rPr dirty="0"/>
                        <a:t>-Etc.</a:t>
                      </a:r>
                    </a:p>
                  </a:txBody>
                  <a:tcPr marL="45720" marR="45720" horzOverflow="overflow"/>
                </a:tc>
                <a:extLst>
                  <a:ext uri="{0D108BD9-81ED-4DB2-BD59-A6C34878D82A}">
                    <a16:rowId xmlns:a16="http://schemas.microsoft.com/office/drawing/2014/main" val="10002"/>
                  </a:ext>
                </a:extLst>
              </a:tr>
              <a:tr h="886343">
                <a:tc>
                  <a:txBody>
                    <a:bodyPr/>
                    <a:lstStyle/>
                    <a:p>
                      <a:pPr algn="l">
                        <a:defRPr sz="1800">
                          <a:solidFill>
                            <a:srgbClr val="000000"/>
                          </a:solidFill>
                          <a:effectLst/>
                        </a:defRPr>
                      </a:pPr>
                      <a:r>
                        <a:rPr sz="1600">
                          <a:solidFill>
                            <a:schemeClr val="accent1"/>
                          </a:solidFill>
                        </a:rPr>
                        <a:t>3</a:t>
                      </a:r>
                    </a:p>
                  </a:txBody>
                  <a:tcPr marL="45720" marR="45720" horzOverflow="overflow"/>
                </a:tc>
                <a:tc>
                  <a:txBody>
                    <a:bodyPr/>
                    <a:lstStyle/>
                    <a:p>
                      <a:pPr algn="l">
                        <a:defRPr sz="1600">
                          <a:effectLst/>
                        </a:defRPr>
                      </a:pPr>
                      <a:r>
                        <a:t>Zend + </a:t>
                      </a:r>
                      <a:r>
                        <a:rPr u="sng">
                          <a:solidFill>
                            <a:srgbClr val="0000FF"/>
                          </a:solidFill>
                          <a:uFill>
                            <a:solidFill>
                              <a:srgbClr val="0000FF"/>
                            </a:solidFill>
                          </a:uFill>
                          <a:hlinkClick r:id="rId4"/>
                        </a:rPr>
                        <a:t>https</a:t>
                      </a:r>
                      <a:r>
                        <a:rPr u="sng" dirty="0">
                          <a:solidFill>
                            <a:srgbClr val="0000FF"/>
                          </a:solidFill>
                          <a:uFill>
                            <a:solidFill>
                              <a:srgbClr val="0000FF"/>
                            </a:solidFill>
                          </a:uFill>
                          <a:hlinkClick r:id="rId4"/>
                        </a:rPr>
                        <a:t>://framework.zend.</a:t>
                      </a:r>
                      <a:r>
                        <a:rPr u="sng">
                          <a:solidFill>
                            <a:srgbClr val="0000FF"/>
                          </a:solidFill>
                          <a:uFill>
                            <a:solidFill>
                              <a:srgbClr val="0000FF"/>
                            </a:solidFill>
                          </a:uFill>
                          <a:hlinkClick r:id="rId4"/>
                        </a:rPr>
                        <a:t>com/</a:t>
                      </a:r>
                      <a:r>
                        <a:t> </a:t>
                      </a:r>
                      <a:endParaRPr dirty="0"/>
                    </a:p>
                  </a:txBody>
                  <a:tcPr marL="45720" marR="45720" horzOverflow="overflow"/>
                </a:tc>
                <a:tc>
                  <a:txBody>
                    <a:bodyPr/>
                    <a:lstStyle/>
                    <a:p>
                      <a:pPr algn="l">
                        <a:defRPr sz="1800">
                          <a:solidFill>
                            <a:srgbClr val="000000"/>
                          </a:solidFill>
                          <a:effectLst/>
                        </a:defRPr>
                      </a:pPr>
                      <a:r>
                        <a:rPr sz="1600">
                          <a:solidFill>
                            <a:schemeClr val="accent1"/>
                          </a:solidFill>
                        </a:rPr>
                        <a:t>PHP</a:t>
                      </a:r>
                    </a:p>
                  </a:txBody>
                  <a:tcPr marL="45720" marR="45720" horzOverflow="overflow"/>
                </a:tc>
                <a:tc>
                  <a:txBody>
                    <a:bodyPr/>
                    <a:lstStyle/>
                    <a:p>
                      <a:pPr algn="l">
                        <a:defRPr sz="1600">
                          <a:effectLst/>
                        </a:defRPr>
                      </a:pPr>
                      <a:r>
                        <a:t>-Zend view</a:t>
                      </a:r>
                      <a:endParaRPr dirty="0"/>
                    </a:p>
                    <a:p>
                      <a:pPr algn="l">
                        <a:defRPr sz="1600">
                          <a:effectLst/>
                        </a:defRPr>
                      </a:pPr>
                      <a:r>
                        <a:rPr dirty="0"/>
                        <a:t>-PHP</a:t>
                      </a:r>
                    </a:p>
                  </a:txBody>
                  <a:tcPr marL="45720" marR="45720" horzOverflow="overflow"/>
                </a:tc>
                <a:tc>
                  <a:txBody>
                    <a:bodyPr/>
                    <a:lstStyle/>
                    <a:p>
                      <a:pPr algn="l">
                        <a:defRPr sz="1800">
                          <a:solidFill>
                            <a:srgbClr val="000000"/>
                          </a:solidFill>
                          <a:effectLst/>
                        </a:defRPr>
                      </a:pPr>
                      <a:r>
                        <a:rPr sz="1600">
                          <a:solidFill>
                            <a:schemeClr val="accent1"/>
                          </a:solidFill>
                        </a:rPr>
                        <a:t>-Magento eCommerce solution</a:t>
                      </a:r>
                      <a:endParaRPr sz="1600" dirty="0">
                        <a:solidFill>
                          <a:schemeClr val="accent1"/>
                        </a:solidFill>
                      </a:endParaRPr>
                    </a:p>
                  </a:txBody>
                  <a:tcPr marL="45720" marR="45720" horzOverflow="overflow"/>
                </a:tc>
                <a:extLst>
                  <a:ext uri="{0D108BD9-81ED-4DB2-BD59-A6C34878D82A}">
                    <a16:rowId xmlns:a16="http://schemas.microsoft.com/office/drawing/2014/main" val="10003"/>
                  </a:ext>
                </a:extLst>
              </a:tr>
              <a:tr h="886343">
                <a:tc>
                  <a:txBody>
                    <a:bodyPr/>
                    <a:lstStyle/>
                    <a:p>
                      <a:pPr algn="l">
                        <a:defRPr sz="1800">
                          <a:solidFill>
                            <a:srgbClr val="000000"/>
                          </a:solidFill>
                          <a:effectLst/>
                        </a:defRPr>
                      </a:pPr>
                      <a:r>
                        <a:rPr sz="1600">
                          <a:solidFill>
                            <a:schemeClr val="accent1"/>
                          </a:solidFill>
                        </a:rPr>
                        <a:t>4</a:t>
                      </a:r>
                    </a:p>
                  </a:txBody>
                  <a:tcPr marL="45720" marR="45720" horzOverflow="overflow"/>
                </a:tc>
                <a:tc>
                  <a:txBody>
                    <a:bodyPr/>
                    <a:lstStyle/>
                    <a:p>
                      <a:pPr algn="l">
                        <a:defRPr sz="1600">
                          <a:effectLst/>
                        </a:defRPr>
                      </a:pPr>
                      <a:r>
                        <a:t>Symfony + </a:t>
                      </a:r>
                      <a:r>
                        <a:rPr u="sng">
                          <a:solidFill>
                            <a:srgbClr val="0000FF"/>
                          </a:solidFill>
                          <a:uFill>
                            <a:solidFill>
                              <a:srgbClr val="0000FF"/>
                            </a:solidFill>
                          </a:uFill>
                          <a:hlinkClick r:id="rId5"/>
                        </a:rPr>
                        <a:t>https</a:t>
                      </a:r>
                      <a:r>
                        <a:rPr u="sng" dirty="0">
                          <a:solidFill>
                            <a:srgbClr val="0000FF"/>
                          </a:solidFill>
                          <a:uFill>
                            <a:solidFill>
                              <a:srgbClr val="0000FF"/>
                            </a:solidFill>
                          </a:uFill>
                          <a:hlinkClick r:id="rId5"/>
                        </a:rPr>
                        <a:t>://symfony.</a:t>
                      </a:r>
                      <a:r>
                        <a:rPr u="sng">
                          <a:solidFill>
                            <a:srgbClr val="0000FF"/>
                          </a:solidFill>
                          <a:uFill>
                            <a:solidFill>
                              <a:srgbClr val="0000FF"/>
                            </a:solidFill>
                          </a:uFill>
                          <a:hlinkClick r:id="rId5"/>
                        </a:rPr>
                        <a:t>com/</a:t>
                      </a:r>
                      <a:r>
                        <a:t> </a:t>
                      </a:r>
                      <a:endParaRPr dirty="0"/>
                    </a:p>
                  </a:txBody>
                  <a:tcPr marL="45720" marR="45720" horzOverflow="overflow"/>
                </a:tc>
                <a:tc>
                  <a:txBody>
                    <a:bodyPr/>
                    <a:lstStyle/>
                    <a:p>
                      <a:pPr algn="l">
                        <a:defRPr sz="1800">
                          <a:solidFill>
                            <a:srgbClr val="000000"/>
                          </a:solidFill>
                          <a:effectLst/>
                        </a:defRPr>
                      </a:pPr>
                      <a:r>
                        <a:rPr sz="1600">
                          <a:solidFill>
                            <a:schemeClr val="accent1"/>
                          </a:solidFill>
                        </a:rPr>
                        <a:t>PHP</a:t>
                      </a:r>
                    </a:p>
                  </a:txBody>
                  <a:tcPr marL="45720" marR="45720" horzOverflow="overflow"/>
                </a:tc>
                <a:tc>
                  <a:txBody>
                    <a:bodyPr/>
                    <a:lstStyle/>
                    <a:p>
                      <a:pPr algn="l">
                        <a:defRPr sz="1600">
                          <a:effectLst/>
                        </a:defRPr>
                      </a:pPr>
                      <a:r>
                        <a:t>-Twig</a:t>
                      </a:r>
                    </a:p>
                    <a:p>
                      <a:pPr algn="l">
                        <a:defRPr sz="1600">
                          <a:effectLst/>
                        </a:defRPr>
                      </a:pPr>
                      <a:r>
                        <a:t>-PHP</a:t>
                      </a:r>
                    </a:p>
                  </a:txBody>
                  <a:tcPr marL="45720" marR="45720" horzOverflow="overflow"/>
                </a:tc>
                <a:tc>
                  <a:txBody>
                    <a:bodyPr/>
                    <a:lstStyle/>
                    <a:p>
                      <a:pPr algn="l">
                        <a:defRPr sz="1600">
                          <a:effectLst/>
                        </a:defRPr>
                      </a:pPr>
                      <a:r>
                        <a:t>-Drupal Content Management System</a:t>
                      </a:r>
                      <a:r>
                        <a:rPr dirty="0"/>
                        <a:t>,</a:t>
                      </a:r>
                    </a:p>
                    <a:p>
                      <a:pPr algn="l">
                        <a:defRPr sz="1600">
                          <a:effectLst/>
                        </a:defRPr>
                      </a:pPr>
                      <a:r>
                        <a:rPr dirty="0"/>
                        <a:t>Etc.</a:t>
                      </a:r>
                    </a:p>
                  </a:txBody>
                  <a:tcPr marL="45720" marR="45720" horzOverflow="overflow"/>
                </a:tc>
                <a:extLst>
                  <a:ext uri="{0D108BD9-81ED-4DB2-BD59-A6C34878D82A}">
                    <a16:rowId xmlns:a16="http://schemas.microsoft.com/office/drawing/2014/main" val="10004"/>
                  </a:ext>
                </a:extLst>
              </a:tr>
              <a:tr h="623723">
                <a:tc>
                  <a:txBody>
                    <a:bodyPr/>
                    <a:lstStyle/>
                    <a:p>
                      <a:pPr algn="l">
                        <a:defRPr sz="1800">
                          <a:solidFill>
                            <a:srgbClr val="000000"/>
                          </a:solidFill>
                          <a:effectLst/>
                        </a:defRPr>
                      </a:pPr>
                      <a:r>
                        <a:rPr lang="en-US" sz="1600" dirty="0">
                          <a:solidFill>
                            <a:schemeClr val="accent1"/>
                          </a:solidFill>
                        </a:rPr>
                        <a:t>5</a:t>
                      </a:r>
                      <a:endParaRPr sz="1600" dirty="0">
                        <a:solidFill>
                          <a:schemeClr val="accent1"/>
                        </a:solidFill>
                      </a:endParaRPr>
                    </a:p>
                  </a:txBody>
                  <a:tcPr marL="45720" marR="45720" horzOverflow="overflow"/>
                </a:tc>
                <a:tc>
                  <a:txBody>
                    <a:bodyPr/>
                    <a:lstStyle/>
                    <a:p>
                      <a:pPr algn="l">
                        <a:defRPr sz="1600">
                          <a:effectLst/>
                        </a:defRPr>
                      </a:pPr>
                      <a:r>
                        <a:rPr lang="en-US"/>
                        <a:t>Laravel + https</a:t>
                      </a:r>
                      <a:r>
                        <a:rPr lang="en-US" dirty="0"/>
                        <a:t>://</a:t>
                      </a:r>
                      <a:r>
                        <a:rPr lang="en-US" dirty="0" err="1"/>
                        <a:t>laravel.com</a:t>
                      </a:r>
                      <a:r>
                        <a:rPr lang="en-US" dirty="0"/>
                        <a:t>/</a:t>
                      </a:r>
                      <a:endParaRPr dirty="0"/>
                    </a:p>
                  </a:txBody>
                  <a:tcPr marL="45720" marR="45720" horzOverflow="overflow"/>
                </a:tc>
                <a:tc>
                  <a:txBody>
                    <a:bodyPr/>
                    <a:lstStyle/>
                    <a:p>
                      <a:pPr algn="l">
                        <a:defRPr sz="1800">
                          <a:solidFill>
                            <a:srgbClr val="000000"/>
                          </a:solidFill>
                          <a:effectLst/>
                        </a:defRPr>
                      </a:pPr>
                      <a:r>
                        <a:rPr lang="en-US" sz="1600" dirty="0">
                          <a:solidFill>
                            <a:schemeClr val="accent1"/>
                          </a:solidFill>
                        </a:rPr>
                        <a:t>PHP</a:t>
                      </a:r>
                      <a:endParaRPr sz="1600" dirty="0">
                        <a:solidFill>
                          <a:schemeClr val="accent1"/>
                        </a:solidFill>
                      </a:endParaRPr>
                    </a:p>
                  </a:txBody>
                  <a:tcPr marL="45720" marR="45720" horzOverflow="overflow"/>
                </a:tc>
                <a:tc>
                  <a:txBody>
                    <a:bodyPr/>
                    <a:lstStyle/>
                    <a:p>
                      <a:pPr algn="l">
                        <a:defRPr sz="1600">
                          <a:effectLst/>
                        </a:defRPr>
                      </a:pPr>
                      <a:r>
                        <a:rPr lang="en-US" dirty="0"/>
                        <a:t>-PHP</a:t>
                      </a:r>
                      <a:endParaRPr dirty="0"/>
                    </a:p>
                  </a:txBody>
                  <a:tcPr marL="45720" marR="45720" horzOverflow="overflow"/>
                </a:tc>
                <a:tc>
                  <a:txBody>
                    <a:bodyPr/>
                    <a:lstStyle/>
                    <a:p>
                      <a:pPr algn="l">
                        <a:defRPr sz="1600">
                          <a:effectLst/>
                        </a:defRPr>
                      </a:pPr>
                      <a:r>
                        <a:rPr lang="en-US" dirty="0"/>
                        <a:t>-Mastercard</a:t>
                      </a:r>
                    </a:p>
                    <a:p>
                      <a:pPr algn="l">
                        <a:defRPr sz="1600">
                          <a:effectLst/>
                        </a:defRPr>
                      </a:pPr>
                      <a:r>
                        <a:rPr lang="en-US" dirty="0"/>
                        <a:t>-etc.</a:t>
                      </a:r>
                      <a:endParaRPr dirty="0"/>
                    </a:p>
                  </a:txBody>
                  <a:tcPr marL="45720" marR="45720" horzOverflow="overflow"/>
                </a:tc>
                <a:extLst>
                  <a:ext uri="{0D108BD9-81ED-4DB2-BD59-A6C34878D82A}">
                    <a16:rowId xmlns:a16="http://schemas.microsoft.com/office/drawing/2014/main" val="569871849"/>
                  </a:ext>
                </a:extLst>
              </a:tr>
            </a:tbl>
          </a:graphicData>
        </a:graphic>
      </p:graphicFrame>
    </p:spTree>
    <p:extLst>
      <p:ext uri="{BB962C8B-B14F-4D97-AF65-F5344CB8AC3E}">
        <p14:creationId xmlns:p14="http://schemas.microsoft.com/office/powerpoint/2010/main" val="2534448125"/>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BA884-B5D7-8E9F-BE27-7C1A0038DF6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A818A22-AC99-7526-7E9C-F6471B84862C}"/>
              </a:ext>
            </a:extLst>
          </p:cNvPr>
          <p:cNvSpPr>
            <a:spLocks noGrp="1"/>
          </p:cNvSpPr>
          <p:nvPr>
            <p:ph type="body" idx="1"/>
          </p:nvPr>
        </p:nvSpPr>
        <p:spPr/>
        <p:txBody>
          <a:bodyPr>
            <a:normAutofit lnSpcReduction="10000"/>
          </a:bodyPr>
          <a:lstStyle/>
          <a:p>
            <a:r>
              <a:rPr lang="en-US" dirty="0"/>
              <a:t>Next, we need to create a </a:t>
            </a:r>
            <a:r>
              <a:rPr lang="en-US" sz="2800" i="1" dirty="0"/>
              <a:t>Session</a:t>
            </a:r>
            <a:r>
              <a:rPr lang="en-US" dirty="0"/>
              <a:t> dependency.</a:t>
            </a:r>
          </a:p>
          <a:p>
            <a:r>
              <a:rPr lang="en-US" dirty="0"/>
              <a:t>A </a:t>
            </a:r>
            <a:r>
              <a:rPr lang="en-US" i="1" dirty="0"/>
              <a:t>Session</a:t>
            </a:r>
            <a:r>
              <a:rPr lang="en-US" dirty="0"/>
              <a:t> is what stores the objects in memory and keeps track of any changes needed in the data, then it uses the engine to communicate with the database.</a:t>
            </a:r>
          </a:p>
          <a:p>
            <a:r>
              <a:rPr lang="en-US" dirty="0"/>
              <a:t>We will create a </a:t>
            </a:r>
            <a:r>
              <a:rPr lang="en-US" dirty="0" err="1"/>
              <a:t>FastAPI</a:t>
            </a:r>
            <a:r>
              <a:rPr lang="en-US" dirty="0"/>
              <a:t> dependency with </a:t>
            </a:r>
            <a:r>
              <a:rPr lang="en-US" sz="2800" i="1" dirty="0"/>
              <a:t>yield</a:t>
            </a:r>
            <a:r>
              <a:rPr lang="en-US" dirty="0"/>
              <a:t> that will provide a new </a:t>
            </a:r>
            <a:r>
              <a:rPr lang="en-US" sz="2800" i="1" dirty="0"/>
              <a:t>Session</a:t>
            </a:r>
            <a:r>
              <a:rPr lang="en-US" dirty="0"/>
              <a:t> for each request. This is what ensures that we use a single session per request. </a:t>
            </a:r>
          </a:p>
          <a:p>
            <a:r>
              <a:rPr lang="en-US" dirty="0"/>
              <a:t>Then we create an </a:t>
            </a:r>
            <a:r>
              <a:rPr lang="en-US" sz="2800" i="1" dirty="0"/>
              <a:t>Annotated</a:t>
            </a:r>
            <a:r>
              <a:rPr lang="en-US" dirty="0"/>
              <a:t> dependency </a:t>
            </a:r>
            <a:r>
              <a:rPr lang="en-US" sz="2800" i="1" dirty="0" err="1"/>
              <a:t>SessionDep</a:t>
            </a:r>
            <a:r>
              <a:rPr lang="en-US" dirty="0"/>
              <a:t> to simplify the rest of the code that will use this dependency.</a:t>
            </a:r>
          </a:p>
          <a:p>
            <a:endParaRPr lang="en-US" dirty="0"/>
          </a:p>
          <a:p>
            <a:endParaRPr lang="en-US" dirty="0"/>
          </a:p>
          <a:p>
            <a:endParaRPr lang="en-US" dirty="0"/>
          </a:p>
        </p:txBody>
      </p:sp>
    </p:spTree>
    <p:extLst>
      <p:ext uri="{BB962C8B-B14F-4D97-AF65-F5344CB8AC3E}">
        <p14:creationId xmlns:p14="http://schemas.microsoft.com/office/powerpoint/2010/main" val="1699601101"/>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3E614-3B2B-6B09-CD1B-53B5293B879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1094C60-5677-5958-2C87-B42552BAC956}"/>
              </a:ext>
            </a:extLst>
          </p:cNvPr>
          <p:cNvSpPr>
            <a:spLocks noGrp="1"/>
          </p:cNvSpPr>
          <p:nvPr>
            <p:ph type="body" idx="1"/>
          </p:nvPr>
        </p:nvSpPr>
        <p:spPr/>
        <p:txBody>
          <a:bodyPr>
            <a:normAutofit lnSpcReduction="10000"/>
          </a:bodyPr>
          <a:lstStyle/>
          <a:p>
            <a:r>
              <a:rPr lang="en-US" dirty="0"/>
              <a:t># Code above omitted 👆</a:t>
            </a:r>
          </a:p>
          <a:p>
            <a:endParaRPr lang="en-US" dirty="0"/>
          </a:p>
          <a:p>
            <a:r>
              <a:rPr lang="en-US" dirty="0"/>
              <a:t>def </a:t>
            </a:r>
            <a:r>
              <a:rPr lang="en-US" dirty="0" err="1"/>
              <a:t>get_session</a:t>
            </a:r>
            <a:r>
              <a:rPr lang="en-US" dirty="0"/>
              <a:t>():</a:t>
            </a:r>
          </a:p>
          <a:p>
            <a:r>
              <a:rPr lang="en-US" dirty="0"/>
              <a:t>    with Session(engine) as session:</a:t>
            </a:r>
          </a:p>
          <a:p>
            <a:r>
              <a:rPr lang="en-US" dirty="0"/>
              <a:t>        yield session</a:t>
            </a:r>
          </a:p>
          <a:p>
            <a:endParaRPr lang="en-US" dirty="0"/>
          </a:p>
          <a:p>
            <a:endParaRPr lang="en-US" dirty="0"/>
          </a:p>
          <a:p>
            <a:r>
              <a:rPr lang="en-US" dirty="0" err="1"/>
              <a:t>SessionDep</a:t>
            </a:r>
            <a:r>
              <a:rPr lang="en-US" dirty="0"/>
              <a:t> = Annotated[Session, Depends(</a:t>
            </a:r>
            <a:r>
              <a:rPr lang="en-US" dirty="0" err="1"/>
              <a:t>get_session</a:t>
            </a:r>
            <a:r>
              <a:rPr lang="en-US" dirty="0"/>
              <a:t>)]</a:t>
            </a:r>
          </a:p>
          <a:p>
            <a:endParaRPr lang="en-US" dirty="0"/>
          </a:p>
          <a:p>
            <a:r>
              <a:rPr lang="en-US" dirty="0"/>
              <a:t># Code below omitted 👇</a:t>
            </a:r>
          </a:p>
        </p:txBody>
      </p:sp>
    </p:spTree>
    <p:extLst>
      <p:ext uri="{BB962C8B-B14F-4D97-AF65-F5344CB8AC3E}">
        <p14:creationId xmlns:p14="http://schemas.microsoft.com/office/powerpoint/2010/main" val="1284252139"/>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8EDA-AF2C-5476-88C5-B5C0205D29A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5BA9ABF-E042-61A7-8B0E-C980EF962DD6}"/>
              </a:ext>
            </a:extLst>
          </p:cNvPr>
          <p:cNvSpPr>
            <a:spLocks noGrp="1"/>
          </p:cNvSpPr>
          <p:nvPr>
            <p:ph type="body" idx="1"/>
          </p:nvPr>
        </p:nvSpPr>
        <p:spPr/>
        <p:txBody>
          <a:bodyPr>
            <a:normAutofit fontScale="92500" lnSpcReduction="20000"/>
          </a:bodyPr>
          <a:lstStyle/>
          <a:p>
            <a:r>
              <a:rPr lang="en-US" dirty="0"/>
              <a:t>We will create the database tables when the application starts.</a:t>
            </a:r>
          </a:p>
          <a:p>
            <a:r>
              <a:rPr lang="en-US" dirty="0"/>
              <a:t># Code above omitted 👆</a:t>
            </a:r>
          </a:p>
          <a:p>
            <a:endParaRPr lang="en-US" dirty="0"/>
          </a:p>
          <a:p>
            <a:pPr>
              <a:buNone/>
            </a:pPr>
            <a:r>
              <a:rPr lang="en-US" dirty="0"/>
              <a:t>	@asynccontextmanager </a:t>
            </a:r>
          </a:p>
          <a:p>
            <a:pPr>
              <a:buNone/>
            </a:pPr>
            <a:r>
              <a:rPr lang="en-US" dirty="0"/>
              <a:t>	async def lifespan(app: </a:t>
            </a:r>
            <a:r>
              <a:rPr lang="en-US" dirty="0" err="1"/>
              <a:t>FastAPI</a:t>
            </a:r>
            <a:r>
              <a:rPr lang="en-US" dirty="0"/>
              <a:t>): </a:t>
            </a:r>
          </a:p>
          <a:p>
            <a:pPr>
              <a:buNone/>
            </a:pPr>
            <a:r>
              <a:rPr lang="en-US" dirty="0"/>
              <a:t>		# Initialize the database connection here </a:t>
            </a:r>
          </a:p>
          <a:p>
            <a:pPr>
              <a:buNone/>
            </a:pPr>
            <a:r>
              <a:rPr lang="en-US" dirty="0"/>
              <a:t>		</a:t>
            </a:r>
            <a:r>
              <a:rPr lang="en-US" dirty="0" err="1"/>
              <a:t>create_tables</a:t>
            </a:r>
            <a:r>
              <a:rPr lang="en-US" dirty="0"/>
              <a:t>() </a:t>
            </a:r>
          </a:p>
          <a:p>
            <a:pPr>
              <a:buNone/>
            </a:pPr>
            <a:r>
              <a:rPr lang="en-US" dirty="0"/>
              <a:t>		yield </a:t>
            </a:r>
          </a:p>
          <a:p>
            <a:pPr>
              <a:buNone/>
            </a:pPr>
            <a:r>
              <a:rPr lang="en-US" dirty="0"/>
              <a:t>		# Close the database connection here </a:t>
            </a:r>
          </a:p>
          <a:p>
            <a:pPr marL="457200" lvl="1" indent="0">
              <a:buNone/>
            </a:pPr>
            <a:r>
              <a:rPr lang="en-US" dirty="0"/>
              <a:t>	</a:t>
            </a:r>
            <a:r>
              <a:rPr lang="en-US" dirty="0" err="1"/>
              <a:t>engine.dispose</a:t>
            </a:r>
            <a:r>
              <a:rPr lang="en-US" dirty="0"/>
              <a:t>()</a:t>
            </a:r>
          </a:p>
          <a:p>
            <a:endParaRPr lang="en-US" dirty="0"/>
          </a:p>
          <a:p>
            <a:r>
              <a:rPr lang="en-US" dirty="0"/>
              <a:t># Code below omitted 👇</a:t>
            </a:r>
          </a:p>
        </p:txBody>
      </p:sp>
    </p:spTree>
    <p:extLst>
      <p:ext uri="{BB962C8B-B14F-4D97-AF65-F5344CB8AC3E}">
        <p14:creationId xmlns:p14="http://schemas.microsoft.com/office/powerpoint/2010/main" val="1807328653"/>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D819E-8B38-851C-697D-427A0BDB077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ACD0F76-87D1-CCAE-AAAF-88BF4E52B5B7}"/>
              </a:ext>
            </a:extLst>
          </p:cNvPr>
          <p:cNvSpPr>
            <a:spLocks noGrp="1"/>
          </p:cNvSpPr>
          <p:nvPr>
            <p:ph type="body" idx="1"/>
          </p:nvPr>
        </p:nvSpPr>
        <p:spPr/>
        <p:txBody>
          <a:bodyPr/>
          <a:lstStyle/>
          <a:p>
            <a:r>
              <a:rPr lang="en-US" dirty="0"/>
              <a:t>We created the tables before the application starts and dispose the database connection when after the application has finished. </a:t>
            </a:r>
          </a:p>
          <a:p>
            <a:r>
              <a:rPr lang="en-US" dirty="0"/>
              <a:t>For production you would probably use a migration script that runs before you start your app.</a:t>
            </a:r>
          </a:p>
          <a:p>
            <a:endParaRPr lang="en-US" dirty="0"/>
          </a:p>
        </p:txBody>
      </p:sp>
    </p:spTree>
    <p:extLst>
      <p:ext uri="{BB962C8B-B14F-4D97-AF65-F5344CB8AC3E}">
        <p14:creationId xmlns:p14="http://schemas.microsoft.com/office/powerpoint/2010/main" val="1989546278"/>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F9256-23DF-1154-B79A-D031160EE40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3B1F1C2-3FF3-9907-C7F5-3225B94C57BC}"/>
              </a:ext>
            </a:extLst>
          </p:cNvPr>
          <p:cNvSpPr>
            <a:spLocks noGrp="1"/>
          </p:cNvSpPr>
          <p:nvPr>
            <p:ph type="body" idx="1"/>
          </p:nvPr>
        </p:nvSpPr>
        <p:spPr/>
        <p:txBody>
          <a:bodyPr/>
          <a:lstStyle/>
          <a:p>
            <a:r>
              <a:rPr lang="en-US" dirty="0"/>
              <a:t>Let’s perform CRUD operations on the Todo model, but before we do that, let’s move our </a:t>
            </a:r>
            <a:r>
              <a:rPr lang="en-US" i="1" dirty="0"/>
              <a:t>DATABASE_URL</a:t>
            </a:r>
            <a:r>
              <a:rPr lang="en-US" dirty="0"/>
              <a:t> to a .env file to protect our database credentials.</a:t>
            </a:r>
          </a:p>
          <a:p>
            <a:r>
              <a:rPr lang="en-US" dirty="0"/>
              <a:t>Create a </a:t>
            </a:r>
            <a:r>
              <a:rPr lang="en-US" i="1" dirty="0"/>
              <a:t>.env</a:t>
            </a:r>
            <a:r>
              <a:rPr lang="en-US" dirty="0"/>
              <a:t> file on the same level as your </a:t>
            </a:r>
            <a:r>
              <a:rPr lang="en-US" i="1" dirty="0"/>
              <a:t>main.py</a:t>
            </a:r>
            <a:r>
              <a:rPr lang="en-US" dirty="0"/>
              <a:t> file.</a:t>
            </a:r>
          </a:p>
          <a:p>
            <a:r>
              <a:rPr lang="en-US" dirty="0"/>
              <a:t>Move the DATABASE_URL to the .env file</a:t>
            </a:r>
          </a:p>
          <a:p>
            <a:endParaRPr lang="en-US" dirty="0"/>
          </a:p>
          <a:p>
            <a:endParaRPr lang="en-US" dirty="0"/>
          </a:p>
        </p:txBody>
      </p:sp>
      <p:pic>
        <p:nvPicPr>
          <p:cNvPr id="5" name="Picture 4">
            <a:extLst>
              <a:ext uri="{FF2B5EF4-FFF2-40B4-BE49-F238E27FC236}">
                <a16:creationId xmlns:a16="http://schemas.microsoft.com/office/drawing/2014/main" id="{B1DBF8FD-2FC1-1568-42CD-19505D3B715C}"/>
              </a:ext>
            </a:extLst>
          </p:cNvPr>
          <p:cNvPicPr>
            <a:picLocks noChangeAspect="1"/>
          </p:cNvPicPr>
          <p:nvPr/>
        </p:nvPicPr>
        <p:blipFill>
          <a:blip r:embed="rId2"/>
          <a:stretch>
            <a:fillRect/>
          </a:stretch>
        </p:blipFill>
        <p:spPr>
          <a:xfrm>
            <a:off x="4040794" y="4620249"/>
            <a:ext cx="6096528" cy="1196444"/>
          </a:xfrm>
          <a:prstGeom prst="rect">
            <a:avLst/>
          </a:prstGeom>
        </p:spPr>
      </p:pic>
    </p:spTree>
    <p:extLst>
      <p:ext uri="{BB962C8B-B14F-4D97-AF65-F5344CB8AC3E}">
        <p14:creationId xmlns:p14="http://schemas.microsoft.com/office/powerpoint/2010/main" val="2541319218"/>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0B2AF-1E2D-1272-6681-E4FEB8145FE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72A927C-F010-635A-90E0-ABE65E5335A9}"/>
              </a:ext>
            </a:extLst>
          </p:cNvPr>
          <p:cNvSpPr>
            <a:spLocks noGrp="1"/>
          </p:cNvSpPr>
          <p:nvPr>
            <p:ph type="body" idx="1"/>
          </p:nvPr>
        </p:nvSpPr>
        <p:spPr/>
        <p:txBody>
          <a:bodyPr>
            <a:normAutofit lnSpcReduction="10000"/>
          </a:bodyPr>
          <a:lstStyle/>
          <a:p>
            <a:r>
              <a:rPr lang="en-US" dirty="0"/>
              <a:t>We need a module called </a:t>
            </a:r>
            <a:r>
              <a:rPr lang="en-US" i="1" dirty="0"/>
              <a:t>python-</a:t>
            </a:r>
            <a:r>
              <a:rPr lang="en-US" i="1" dirty="0" err="1"/>
              <a:t>dotenv</a:t>
            </a:r>
            <a:r>
              <a:rPr lang="en-US" dirty="0"/>
              <a:t> to manage environment variables.</a:t>
            </a:r>
          </a:p>
          <a:p>
            <a:r>
              <a:rPr lang="en-US" dirty="0"/>
              <a:t>Install it using:</a:t>
            </a:r>
          </a:p>
          <a:p>
            <a:pPr lvl="1"/>
            <a:r>
              <a:rPr lang="en-US" dirty="0"/>
              <a:t>pip install python-</a:t>
            </a:r>
            <a:r>
              <a:rPr lang="en-US" dirty="0" err="1"/>
              <a:t>dotenv</a:t>
            </a:r>
            <a:endParaRPr lang="en-US" dirty="0"/>
          </a:p>
          <a:p>
            <a:r>
              <a:rPr lang="en-US" dirty="0"/>
              <a:t>Then add these to main.py after the imports:</a:t>
            </a:r>
          </a:p>
          <a:p>
            <a:pPr lvl="1">
              <a:buNone/>
            </a:pPr>
            <a:r>
              <a:rPr lang="en-US" sz="2000" dirty="0"/>
              <a:t>from </a:t>
            </a:r>
            <a:r>
              <a:rPr lang="en-US" sz="2000" dirty="0" err="1"/>
              <a:t>dotenv</a:t>
            </a:r>
            <a:r>
              <a:rPr lang="en-US" sz="2000" dirty="0"/>
              <a:t> import </a:t>
            </a:r>
            <a:r>
              <a:rPr lang="en-US" sz="2000" dirty="0" err="1"/>
              <a:t>load_dotenv</a:t>
            </a:r>
            <a:r>
              <a:rPr lang="en-US" sz="2000" dirty="0"/>
              <a:t> </a:t>
            </a:r>
          </a:p>
          <a:p>
            <a:pPr lvl="1">
              <a:buNone/>
            </a:pPr>
            <a:r>
              <a:rPr lang="en-US" sz="2000" dirty="0"/>
              <a:t>import </a:t>
            </a:r>
            <a:r>
              <a:rPr lang="en-US" sz="2000" dirty="0" err="1"/>
              <a:t>os</a:t>
            </a:r>
            <a:r>
              <a:rPr lang="en-US" sz="2000" dirty="0"/>
              <a:t> </a:t>
            </a:r>
          </a:p>
          <a:p>
            <a:pPr lvl="1">
              <a:buNone/>
            </a:pPr>
            <a:r>
              <a:rPr lang="en-US" sz="2000" dirty="0" err="1"/>
              <a:t>load_dotenv</a:t>
            </a:r>
            <a:r>
              <a:rPr lang="en-US" sz="2000" dirty="0"/>
              <a:t>() </a:t>
            </a:r>
          </a:p>
          <a:p>
            <a:pPr lvl="1">
              <a:buNone/>
            </a:pPr>
            <a:r>
              <a:rPr lang="en-US" sz="2000" dirty="0"/>
              <a:t># ======================= </a:t>
            </a:r>
          </a:p>
          <a:p>
            <a:pPr lvl="1">
              <a:buNone/>
            </a:pPr>
            <a:r>
              <a:rPr lang="en-US" sz="2000" dirty="0"/>
              <a:t># DATABASE CONFIGURATION </a:t>
            </a:r>
          </a:p>
          <a:p>
            <a:pPr lvl="1">
              <a:buNone/>
            </a:pPr>
            <a:r>
              <a:rPr lang="en-US" sz="2000" dirty="0"/>
              <a:t># ======================= </a:t>
            </a:r>
          </a:p>
          <a:p>
            <a:pPr lvl="1">
              <a:buNone/>
            </a:pPr>
            <a:r>
              <a:rPr lang="en-US" sz="2000" dirty="0"/>
              <a:t>DATABASE_URL = </a:t>
            </a:r>
            <a:r>
              <a:rPr lang="en-US" sz="2000" dirty="0" err="1"/>
              <a:t>os.getenv</a:t>
            </a:r>
            <a:r>
              <a:rPr lang="en-US" sz="2000" dirty="0"/>
              <a:t>('DATABASE_URL') </a:t>
            </a:r>
          </a:p>
          <a:p>
            <a:pPr lvl="1"/>
            <a:r>
              <a:rPr lang="en-US" sz="2000" dirty="0"/>
              <a:t>engine = </a:t>
            </a:r>
            <a:r>
              <a:rPr lang="en-US" sz="2000" dirty="0" err="1"/>
              <a:t>create_engine</a:t>
            </a:r>
            <a:r>
              <a:rPr lang="en-US" sz="2000" dirty="0"/>
              <a:t>(DATABASE_URL, echo=True)</a:t>
            </a:r>
          </a:p>
          <a:p>
            <a:endParaRPr lang="en-US" dirty="0"/>
          </a:p>
        </p:txBody>
      </p:sp>
    </p:spTree>
    <p:extLst>
      <p:ext uri="{BB962C8B-B14F-4D97-AF65-F5344CB8AC3E}">
        <p14:creationId xmlns:p14="http://schemas.microsoft.com/office/powerpoint/2010/main" val="1406701506"/>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C2437-9286-4668-2017-51AE5412C57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DEADEEC-E45F-7C5C-0080-371F0E1CFFE5}"/>
              </a:ext>
            </a:extLst>
          </p:cNvPr>
          <p:cNvSpPr>
            <a:spLocks noGrp="1"/>
          </p:cNvSpPr>
          <p:nvPr>
            <p:ph type="body" idx="1"/>
          </p:nvPr>
        </p:nvSpPr>
        <p:spPr/>
        <p:txBody>
          <a:bodyPr/>
          <a:lstStyle/>
          <a:p>
            <a:r>
              <a:rPr lang="en-US" dirty="0"/>
              <a:t>We also need to create a validation schema.</a:t>
            </a:r>
          </a:p>
          <a:p>
            <a:r>
              <a:rPr lang="en-US" dirty="0"/>
              <a:t>This schema would be used to:</a:t>
            </a:r>
          </a:p>
          <a:p>
            <a:pPr lvl="1"/>
            <a:r>
              <a:rPr lang="en-US" dirty="0"/>
              <a:t>Validate incoming JSON data when creating new </a:t>
            </a:r>
            <a:r>
              <a:rPr lang="en-US" dirty="0" err="1"/>
              <a:t>todos</a:t>
            </a:r>
            <a:endParaRPr lang="en-US" dirty="0"/>
          </a:p>
          <a:p>
            <a:pPr lvl="1"/>
            <a:r>
              <a:rPr lang="en-US" dirty="0"/>
              <a:t>Provide automatic API documentation</a:t>
            </a:r>
          </a:p>
          <a:p>
            <a:pPr lvl="1"/>
            <a:r>
              <a:rPr lang="en-US" dirty="0"/>
              <a:t>Enable type checking at runtime</a:t>
            </a:r>
          </a:p>
        </p:txBody>
      </p:sp>
    </p:spTree>
    <p:extLst>
      <p:ext uri="{BB962C8B-B14F-4D97-AF65-F5344CB8AC3E}">
        <p14:creationId xmlns:p14="http://schemas.microsoft.com/office/powerpoint/2010/main" val="1463553492"/>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3D5BF-7A13-C32F-E7EE-26BEB7C4A53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76D9837-5454-C083-BB4D-50456ADA7B43}"/>
              </a:ext>
            </a:extLst>
          </p:cNvPr>
          <p:cNvSpPr>
            <a:spLocks noGrp="1"/>
          </p:cNvSpPr>
          <p:nvPr>
            <p:ph type="body" idx="1"/>
          </p:nvPr>
        </p:nvSpPr>
        <p:spPr/>
        <p:txBody>
          <a:bodyPr/>
          <a:lstStyle/>
          <a:p>
            <a:r>
              <a:rPr lang="en-US" dirty="0"/>
              <a:t>Add this after the </a:t>
            </a:r>
            <a:r>
              <a:rPr lang="en-US" i="1" dirty="0"/>
              <a:t>Todo</a:t>
            </a:r>
            <a:r>
              <a:rPr lang="en-US" dirty="0"/>
              <a:t> class in </a:t>
            </a:r>
            <a:r>
              <a:rPr lang="en-US" i="1" dirty="0"/>
              <a:t>main.py</a:t>
            </a:r>
            <a:r>
              <a:rPr lang="en-US" dirty="0"/>
              <a:t>:</a:t>
            </a:r>
          </a:p>
          <a:p>
            <a:pPr marL="892629" lvl="2" indent="0">
              <a:buNone/>
            </a:pPr>
            <a:r>
              <a:rPr lang="en-US" sz="2800" dirty="0"/>
              <a:t>class </a:t>
            </a:r>
            <a:r>
              <a:rPr lang="en-US" sz="2800" dirty="0" err="1"/>
              <a:t>TodoCreate</a:t>
            </a:r>
            <a:r>
              <a:rPr lang="en-US" sz="2800" dirty="0"/>
              <a:t>(</a:t>
            </a:r>
            <a:r>
              <a:rPr lang="en-US" sz="2800" dirty="0" err="1"/>
              <a:t>BaseModel</a:t>
            </a:r>
            <a:r>
              <a:rPr lang="en-US" sz="2800" dirty="0"/>
              <a:t>):</a:t>
            </a:r>
          </a:p>
          <a:p>
            <a:pPr marL="892629" lvl="2" indent="0">
              <a:buNone/>
            </a:pPr>
            <a:r>
              <a:rPr lang="en-US" sz="2800" dirty="0"/>
              <a:t>	name: str</a:t>
            </a:r>
          </a:p>
          <a:p>
            <a:pPr marL="892629" lvl="2" indent="0">
              <a:buNone/>
            </a:pPr>
            <a:r>
              <a:rPr lang="en-US" sz="2800" dirty="0"/>
              <a:t>	description: str</a:t>
            </a:r>
          </a:p>
          <a:p>
            <a:pPr marL="892629" lvl="2" indent="0">
              <a:buNone/>
            </a:pPr>
            <a:r>
              <a:rPr lang="en-US" sz="2800" dirty="0"/>
              <a:t>	</a:t>
            </a:r>
            <a:r>
              <a:rPr lang="en-US" sz="2800" dirty="0" err="1"/>
              <a:t>start_time</a:t>
            </a:r>
            <a:r>
              <a:rPr lang="en-US" sz="2800" dirty="0"/>
              <a:t>: datetime</a:t>
            </a:r>
          </a:p>
          <a:p>
            <a:pPr marL="892629" lvl="2" indent="0">
              <a:buNone/>
            </a:pPr>
            <a:r>
              <a:rPr lang="en-US" sz="2800" dirty="0"/>
              <a:t>	</a:t>
            </a:r>
            <a:r>
              <a:rPr lang="en-US" sz="2800" dirty="0" err="1"/>
              <a:t>end_time</a:t>
            </a:r>
            <a:r>
              <a:rPr lang="en-US" sz="2800" dirty="0"/>
              <a:t>: datetime</a:t>
            </a:r>
          </a:p>
          <a:p>
            <a:r>
              <a:rPr lang="en-US" dirty="0"/>
              <a:t>Add this to your imports in </a:t>
            </a:r>
            <a:r>
              <a:rPr lang="en-US" i="1" dirty="0"/>
              <a:t>main.py</a:t>
            </a:r>
            <a:r>
              <a:rPr lang="en-US" dirty="0"/>
              <a:t>:</a:t>
            </a:r>
          </a:p>
          <a:p>
            <a:pPr marL="892629" lvl="2" indent="0">
              <a:buNone/>
            </a:pPr>
            <a:r>
              <a:rPr lang="en-US" sz="2800" dirty="0"/>
              <a:t>from </a:t>
            </a:r>
            <a:r>
              <a:rPr lang="en-US" sz="2800" dirty="0" err="1"/>
              <a:t>pydantic</a:t>
            </a:r>
            <a:r>
              <a:rPr lang="en-US" sz="2800" dirty="0"/>
              <a:t> import </a:t>
            </a:r>
            <a:r>
              <a:rPr lang="en-US" sz="2800" dirty="0" err="1"/>
              <a:t>BaseModel</a:t>
            </a:r>
            <a:endParaRPr lang="en-US" sz="2800" dirty="0"/>
          </a:p>
          <a:p>
            <a:pPr marL="457200" lvl="1" indent="0">
              <a:buNone/>
            </a:pPr>
            <a:endParaRPr lang="en-US" dirty="0"/>
          </a:p>
        </p:txBody>
      </p:sp>
    </p:spTree>
    <p:extLst>
      <p:ext uri="{BB962C8B-B14F-4D97-AF65-F5344CB8AC3E}">
        <p14:creationId xmlns:p14="http://schemas.microsoft.com/office/powerpoint/2010/main" val="1177825664"/>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777E8-3F89-C736-D059-33ADFC3BB51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AC9BB01-4CE5-5583-8655-084BF7E1CA69}"/>
              </a:ext>
            </a:extLst>
          </p:cNvPr>
          <p:cNvSpPr>
            <a:spLocks noGrp="1"/>
          </p:cNvSpPr>
          <p:nvPr>
            <p:ph type="body" idx="1"/>
          </p:nvPr>
        </p:nvSpPr>
        <p:spPr/>
        <p:txBody>
          <a:bodyPr/>
          <a:lstStyle/>
          <a:p>
            <a:pPr>
              <a:buNone/>
            </a:pPr>
            <a:r>
              <a:rPr lang="en-US" dirty="0"/>
              <a:t>Since we're building a fullstack Todo app, we need a user interface.</a:t>
            </a:r>
          </a:p>
          <a:p>
            <a:pPr>
              <a:buNone/>
            </a:pPr>
            <a:r>
              <a:rPr lang="en-US" dirty="0"/>
              <a:t>To achieve this, we’ll integrate template rendering.</a:t>
            </a:r>
          </a:p>
          <a:p>
            <a:pPr>
              <a:buNone/>
            </a:pPr>
            <a:r>
              <a:rPr lang="en-US" dirty="0"/>
              <a:t>Templates in </a:t>
            </a:r>
            <a:r>
              <a:rPr lang="en-US" dirty="0" err="1"/>
              <a:t>FastAPI</a:t>
            </a:r>
            <a:r>
              <a:rPr lang="en-US" dirty="0"/>
              <a:t> allow us to dynamically generate HTML by combining static layouts with real-time data.</a:t>
            </a:r>
          </a:p>
          <a:p>
            <a:r>
              <a:rPr lang="en-US" dirty="0" err="1"/>
              <a:t>FastAPI</a:t>
            </a:r>
            <a:r>
              <a:rPr lang="en-US" dirty="0"/>
              <a:t> supports templating through third-party libraries like Jinja2, one of the most popular and powerful templating engines in Python.</a:t>
            </a:r>
          </a:p>
          <a:p>
            <a:endParaRPr lang="en-US" dirty="0"/>
          </a:p>
        </p:txBody>
      </p:sp>
    </p:spTree>
    <p:extLst>
      <p:ext uri="{BB962C8B-B14F-4D97-AF65-F5344CB8AC3E}">
        <p14:creationId xmlns:p14="http://schemas.microsoft.com/office/powerpoint/2010/main" val="3367927630"/>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84BBF-8908-B7DE-7463-605065E59EC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D1E2037-A29A-8E2F-A070-31D936C0944A}"/>
              </a:ext>
            </a:extLst>
          </p:cNvPr>
          <p:cNvSpPr>
            <a:spLocks noGrp="1"/>
          </p:cNvSpPr>
          <p:nvPr>
            <p:ph type="body" idx="1"/>
          </p:nvPr>
        </p:nvSpPr>
        <p:spPr/>
        <p:txBody>
          <a:bodyPr/>
          <a:lstStyle/>
          <a:p>
            <a:r>
              <a:rPr lang="en-US" dirty="0"/>
              <a:t>Install Jinja2:</a:t>
            </a:r>
          </a:p>
          <a:p>
            <a:pPr lvl="1"/>
            <a:r>
              <a:rPr lang="en-US" dirty="0"/>
              <a:t>pip install jinja2</a:t>
            </a:r>
          </a:p>
          <a:p>
            <a:r>
              <a:rPr lang="en-US" dirty="0"/>
              <a:t>Create a directory name ‘</a:t>
            </a:r>
            <a:r>
              <a:rPr lang="en-US" i="1" dirty="0"/>
              <a:t>templates</a:t>
            </a:r>
            <a:r>
              <a:rPr lang="en-US" dirty="0"/>
              <a:t>’ in your project (on the same level as </a:t>
            </a:r>
            <a:r>
              <a:rPr lang="en-US" i="1" dirty="0"/>
              <a:t>main.py</a:t>
            </a:r>
            <a:r>
              <a:rPr lang="en-US" dirty="0"/>
              <a:t>)</a:t>
            </a:r>
          </a:p>
          <a:p>
            <a:r>
              <a:rPr lang="en-US" dirty="0"/>
              <a:t>Your HTML files will live in the </a:t>
            </a:r>
            <a:r>
              <a:rPr lang="en-US" i="1" dirty="0"/>
              <a:t>templates</a:t>
            </a:r>
            <a:r>
              <a:rPr lang="en-US" dirty="0"/>
              <a:t> directory.</a:t>
            </a:r>
          </a:p>
          <a:p>
            <a:r>
              <a:rPr lang="en-US" dirty="0"/>
              <a:t>Next, we use Jinja2Templates class from </a:t>
            </a:r>
            <a:r>
              <a:rPr lang="en-US" dirty="0" err="1"/>
              <a:t>fastapi.templating</a:t>
            </a:r>
            <a:r>
              <a:rPr lang="en-US" dirty="0"/>
              <a:t>  to configure the templates directory:</a:t>
            </a:r>
          </a:p>
        </p:txBody>
      </p:sp>
    </p:spTree>
    <p:extLst>
      <p:ext uri="{BB962C8B-B14F-4D97-AF65-F5344CB8AC3E}">
        <p14:creationId xmlns:p14="http://schemas.microsoft.com/office/powerpoint/2010/main" val="298004404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00C57-36D6-05D5-22A3-23C9A7ADBAC4}"/>
            </a:ext>
          </a:extLst>
        </p:cNvPr>
        <p:cNvGrpSpPr/>
        <p:nvPr/>
      </p:nvGrpSpPr>
      <p:grpSpPr>
        <a:xfrm>
          <a:off x="0" y="0"/>
          <a:ext cx="0" cy="0"/>
          <a:chOff x="0" y="0"/>
          <a:chExt cx="0" cy="0"/>
        </a:xfrm>
      </p:grpSpPr>
      <p:sp>
        <p:nvSpPr>
          <p:cNvPr id="148" name="Title 12">
            <a:extLst>
              <a:ext uri="{FF2B5EF4-FFF2-40B4-BE49-F238E27FC236}">
                <a16:creationId xmlns:a16="http://schemas.microsoft.com/office/drawing/2014/main" id="{F7906819-6C16-8DE9-A616-0D945C0B6AAA}"/>
              </a:ext>
            </a:extLst>
          </p:cNvPr>
          <p:cNvSpPr txBox="1">
            <a:spLocks noGrp="1"/>
          </p:cNvSpPr>
          <p:nvPr>
            <p:ph type="title"/>
          </p:nvPr>
        </p:nvSpPr>
        <p:spPr>
          <a:xfrm>
            <a:off x="530373" y="735723"/>
            <a:ext cx="2574333" cy="4846369"/>
          </a:xfrm>
          <a:prstGeom prst="rect">
            <a:avLst/>
          </a:prstGeom>
        </p:spPr>
        <p:txBody>
          <a:bodyPr>
            <a:normAutofit/>
          </a:bodyPr>
          <a:lstStyle>
            <a:lvl1pPr>
              <a:defRPr i="1"/>
            </a:lvl1pPr>
          </a:lstStyle>
          <a:p>
            <a:r>
              <a:rPr lang="en-US" i="1" dirty="0"/>
              <a:t>…Overview of Platforms</a:t>
            </a:r>
            <a:br>
              <a:rPr lang="en-US" i="1" dirty="0"/>
            </a:br>
            <a:br>
              <a:rPr lang="en-US" i="1" dirty="0"/>
            </a:br>
            <a:r>
              <a:rPr lang="en-US" i="1" dirty="0"/>
              <a:t>…Web</a:t>
            </a:r>
            <a:br>
              <a:rPr lang="en-US" i="1" dirty="0"/>
            </a:br>
            <a:br>
              <a:rPr lang="en-US" dirty="0"/>
            </a:br>
            <a:r>
              <a:rPr lang="en-US" dirty="0"/>
              <a:t>…Content Management Systems (CMS)</a:t>
            </a:r>
            <a:endParaRPr dirty="0"/>
          </a:p>
        </p:txBody>
      </p:sp>
      <p:sp>
        <p:nvSpPr>
          <p:cNvPr id="149" name="Content Placeholder 13">
            <a:extLst>
              <a:ext uri="{FF2B5EF4-FFF2-40B4-BE49-F238E27FC236}">
                <a16:creationId xmlns:a16="http://schemas.microsoft.com/office/drawing/2014/main" id="{8CED0D3B-8CEA-4212-A308-78085724C09D}"/>
              </a:ext>
            </a:extLst>
          </p:cNvPr>
          <p:cNvSpPr txBox="1">
            <a:spLocks noGrp="1"/>
          </p:cNvSpPr>
          <p:nvPr>
            <p:ph type="body" idx="1"/>
          </p:nvPr>
        </p:nvSpPr>
        <p:spPr>
          <a:xfrm>
            <a:off x="3531476" y="325820"/>
            <a:ext cx="8313683" cy="6362059"/>
          </a:xfrm>
          <a:prstGeom prst="rect">
            <a:avLst/>
          </a:prstGeom>
        </p:spPr>
        <p:txBody>
          <a:bodyPr>
            <a:noAutofit/>
          </a:bodyPr>
          <a:lstStyle/>
          <a:p>
            <a:pPr>
              <a:lnSpc>
                <a:spcPct val="90000"/>
              </a:lnSpc>
              <a:buBlip>
                <a:blip r:embed="rId2"/>
              </a:buBlip>
            </a:pPr>
            <a:r>
              <a:rPr lang="en-US" sz="3600" dirty="0"/>
              <a:t>Software designed to create and manage digital content.</a:t>
            </a:r>
          </a:p>
          <a:p>
            <a:pPr>
              <a:lnSpc>
                <a:spcPct val="90000"/>
              </a:lnSpc>
              <a:buBlip>
                <a:blip r:embed="rId2"/>
              </a:buBlip>
            </a:pPr>
            <a:r>
              <a:rPr lang="en-US" sz="3600" dirty="0"/>
              <a:t>Web-based Content Management Systems (CMS) enable quick creation of dynamic web pages.</a:t>
            </a:r>
          </a:p>
          <a:p>
            <a:pPr>
              <a:lnSpc>
                <a:spcPct val="90000"/>
              </a:lnSpc>
              <a:buBlip>
                <a:blip r:embed="rId2"/>
              </a:buBlip>
            </a:pPr>
            <a:r>
              <a:rPr lang="en-US" sz="3600" dirty="0"/>
              <a:t>Can ship with application modules out-of-the-box</a:t>
            </a:r>
          </a:p>
          <a:p>
            <a:pPr>
              <a:lnSpc>
                <a:spcPct val="90000"/>
              </a:lnSpc>
              <a:buBlip>
                <a:blip r:embed="rId2"/>
              </a:buBlip>
              <a:defRPr>
                <a:solidFill>
                  <a:srgbClr val="FF0000"/>
                </a:solidFill>
              </a:defRPr>
            </a:pPr>
            <a:r>
              <a:rPr lang="en-US" sz="3600" dirty="0"/>
              <a:t>Software coding not required for use out-of-the-box</a:t>
            </a:r>
            <a:r>
              <a:rPr lang="en-US" sz="3600" dirty="0">
                <a:solidFill>
                  <a:srgbClr val="00102F"/>
                </a:solidFill>
              </a:rPr>
              <a:t>.</a:t>
            </a:r>
          </a:p>
          <a:p>
            <a:pPr>
              <a:lnSpc>
                <a:spcPct val="90000"/>
              </a:lnSpc>
              <a:buBlip>
                <a:blip r:embed="rId2"/>
              </a:buBlip>
            </a:pPr>
            <a:r>
              <a:rPr lang="en-US" sz="3600" dirty="0"/>
              <a:t>Less flexible for software coding than WAF.</a:t>
            </a:r>
          </a:p>
          <a:p>
            <a:pPr marL="216027" indent="-216027" defTabSz="576072">
              <a:spcBef>
                <a:spcPts val="400"/>
              </a:spcBef>
              <a:defRPr sz="2016"/>
            </a:pPr>
            <a:endParaRPr lang="en-US" sz="2400" dirty="0"/>
          </a:p>
        </p:txBody>
      </p:sp>
    </p:spTree>
    <p:extLst>
      <p:ext uri="{BB962C8B-B14F-4D97-AF65-F5344CB8AC3E}">
        <p14:creationId xmlns:p14="http://schemas.microsoft.com/office/powerpoint/2010/main" val="1491389813"/>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61F8-9AEC-2E1F-3CCF-5965367B89E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C2DB5FD-B981-8219-F296-832D08F5137C}"/>
              </a:ext>
            </a:extLst>
          </p:cNvPr>
          <p:cNvSpPr>
            <a:spLocks noGrp="1"/>
          </p:cNvSpPr>
          <p:nvPr>
            <p:ph type="body" idx="1"/>
          </p:nvPr>
        </p:nvSpPr>
        <p:spPr/>
        <p:txBody>
          <a:bodyPr/>
          <a:lstStyle/>
          <a:p>
            <a:r>
              <a:rPr lang="en-US" dirty="0"/>
              <a:t># Code above omitted 👆</a:t>
            </a:r>
          </a:p>
          <a:p>
            <a:endParaRPr lang="en-US" dirty="0"/>
          </a:p>
          <a:p>
            <a:r>
              <a:rPr lang="en-US" dirty="0"/>
              <a:t>from </a:t>
            </a:r>
            <a:r>
              <a:rPr lang="en-US" dirty="0" err="1"/>
              <a:t>fastapi.templating</a:t>
            </a:r>
            <a:r>
              <a:rPr lang="en-US" dirty="0"/>
              <a:t> import Jinja2Templates</a:t>
            </a:r>
          </a:p>
          <a:p>
            <a:endParaRPr lang="en-US" dirty="0"/>
          </a:p>
          <a:p>
            <a:r>
              <a:rPr lang="en-US" dirty="0"/>
              <a:t>templates = Jinja2Templates(directory="templates")</a:t>
            </a:r>
          </a:p>
          <a:p>
            <a:endParaRPr lang="en-US" dirty="0"/>
          </a:p>
          <a:p>
            <a:r>
              <a:rPr lang="en-US" dirty="0"/>
              <a:t># Code below omitted 👆</a:t>
            </a:r>
          </a:p>
          <a:p>
            <a:endParaRPr lang="en-US" dirty="0"/>
          </a:p>
        </p:txBody>
      </p:sp>
    </p:spTree>
    <p:extLst>
      <p:ext uri="{BB962C8B-B14F-4D97-AF65-F5344CB8AC3E}">
        <p14:creationId xmlns:p14="http://schemas.microsoft.com/office/powerpoint/2010/main" val="3353213477"/>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10193-14D3-50A4-B1B0-FC1EB6FA111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390E785-D038-7449-CCB4-4A76C052648E}"/>
              </a:ext>
            </a:extLst>
          </p:cNvPr>
          <p:cNvSpPr>
            <a:spLocks noGrp="1"/>
          </p:cNvSpPr>
          <p:nvPr>
            <p:ph type="body" idx="1"/>
          </p:nvPr>
        </p:nvSpPr>
        <p:spPr/>
        <p:txBody>
          <a:bodyPr/>
          <a:lstStyle/>
          <a:p>
            <a:r>
              <a:rPr lang="en-US" dirty="0"/>
              <a:t>Let’s create a base template that contains the shared structure of our interface. It will use placeholders (blocks) for dynamic content that child templates can override.</a:t>
            </a:r>
          </a:p>
          <a:p>
            <a:r>
              <a:rPr lang="en-US" dirty="0"/>
              <a:t>Create </a:t>
            </a:r>
            <a:r>
              <a:rPr lang="en-US" i="1" dirty="0"/>
              <a:t>base.html</a:t>
            </a:r>
            <a:r>
              <a:rPr lang="en-US" dirty="0"/>
              <a:t> in </a:t>
            </a:r>
            <a:r>
              <a:rPr lang="en-US" i="1" dirty="0"/>
              <a:t>templates</a:t>
            </a:r>
            <a:r>
              <a:rPr lang="en-US" dirty="0"/>
              <a:t> directory.</a:t>
            </a:r>
          </a:p>
        </p:txBody>
      </p:sp>
    </p:spTree>
    <p:extLst>
      <p:ext uri="{BB962C8B-B14F-4D97-AF65-F5344CB8AC3E}">
        <p14:creationId xmlns:p14="http://schemas.microsoft.com/office/powerpoint/2010/main" val="3632368293"/>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D6A2E-9097-BEFB-1D4F-AC9F2576F46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69AD181-83E9-2EAD-C439-AA277B199A20}"/>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804E4723-975A-880D-BD1E-3E1D260B87CE}"/>
              </a:ext>
            </a:extLst>
          </p:cNvPr>
          <p:cNvPicPr>
            <a:picLocks noChangeAspect="1"/>
          </p:cNvPicPr>
          <p:nvPr/>
        </p:nvPicPr>
        <p:blipFill>
          <a:blip r:embed="rId2"/>
          <a:stretch>
            <a:fillRect/>
          </a:stretch>
        </p:blipFill>
        <p:spPr>
          <a:xfrm>
            <a:off x="3657599" y="609600"/>
            <a:ext cx="8127999" cy="5943598"/>
          </a:xfrm>
          <a:prstGeom prst="rect">
            <a:avLst/>
          </a:prstGeom>
        </p:spPr>
      </p:pic>
    </p:spTree>
    <p:extLst>
      <p:ext uri="{BB962C8B-B14F-4D97-AF65-F5344CB8AC3E}">
        <p14:creationId xmlns:p14="http://schemas.microsoft.com/office/powerpoint/2010/main" val="2913225497"/>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E32A1-0D2E-BAF7-6028-137BD8D20F7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645DC4A-3C87-B7F4-B996-9885F7D28BC7}"/>
              </a:ext>
            </a:extLst>
          </p:cNvPr>
          <p:cNvSpPr>
            <a:spLocks noGrp="1"/>
          </p:cNvSpPr>
          <p:nvPr>
            <p:ph type="body" idx="1"/>
          </p:nvPr>
        </p:nvSpPr>
        <p:spPr/>
        <p:txBody>
          <a:bodyPr/>
          <a:lstStyle/>
          <a:p>
            <a:r>
              <a:rPr lang="en-US" dirty="0"/>
              <a:t>{% block title %} and {% block content %} are placeholders for child templates to override.</a:t>
            </a:r>
          </a:p>
          <a:p>
            <a:r>
              <a:rPr lang="en-US" dirty="0"/>
              <a:t>The header and footer are shared across all pages.</a:t>
            </a:r>
          </a:p>
          <a:p>
            <a:r>
              <a:rPr lang="en-US" dirty="0"/>
              <a:t>Next, we create a child template that inherits from the base template and overrides specific blocks to provide page-specific content.</a:t>
            </a:r>
          </a:p>
          <a:p>
            <a:r>
              <a:rPr lang="en-US" dirty="0"/>
              <a:t>Create a </a:t>
            </a:r>
            <a:r>
              <a:rPr lang="en-US" i="1" dirty="0"/>
              <a:t>index.html</a:t>
            </a:r>
            <a:r>
              <a:rPr lang="en-US" dirty="0"/>
              <a:t> in the </a:t>
            </a:r>
            <a:r>
              <a:rPr lang="en-US" i="1" dirty="0"/>
              <a:t>templates</a:t>
            </a:r>
            <a:r>
              <a:rPr lang="en-US" dirty="0"/>
              <a:t> directory</a:t>
            </a:r>
          </a:p>
        </p:txBody>
      </p:sp>
    </p:spTree>
    <p:extLst>
      <p:ext uri="{BB962C8B-B14F-4D97-AF65-F5344CB8AC3E}">
        <p14:creationId xmlns:p14="http://schemas.microsoft.com/office/powerpoint/2010/main" val="555735916"/>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15EDB-DB75-C600-B21B-58DF19B32C9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E23A8F4-8587-6FC9-E496-790BE75C9487}"/>
              </a:ext>
            </a:extLst>
          </p:cNvPr>
          <p:cNvSpPr>
            <a:spLocks noGrp="1"/>
          </p:cNvSpPr>
          <p:nvPr>
            <p:ph type="body" idx="1"/>
          </p:nvPr>
        </p:nvSpPr>
        <p:spPr/>
        <p:txBody>
          <a:bodyPr/>
          <a:lstStyle/>
          <a:p>
            <a:endParaRPr lang="en-US" dirty="0"/>
          </a:p>
          <a:p>
            <a:endParaRPr lang="en-US" dirty="0"/>
          </a:p>
          <a:p>
            <a:endParaRPr lang="en-US" dirty="0"/>
          </a:p>
          <a:p>
            <a:endParaRPr lang="en-US" dirty="0"/>
          </a:p>
          <a:p>
            <a:endParaRPr lang="en-US" dirty="0"/>
          </a:p>
          <a:p>
            <a:r>
              <a:rPr lang="en-US" dirty="0"/>
              <a:t>{% extends "base.html" %} specifies that this template inherits from base.html.</a:t>
            </a:r>
          </a:p>
          <a:p>
            <a:r>
              <a:rPr lang="en-US" dirty="0"/>
              <a:t>The title and content blocks are overridden with page-specific content</a:t>
            </a:r>
          </a:p>
        </p:txBody>
      </p:sp>
      <p:pic>
        <p:nvPicPr>
          <p:cNvPr id="5" name="Picture 4">
            <a:extLst>
              <a:ext uri="{FF2B5EF4-FFF2-40B4-BE49-F238E27FC236}">
                <a16:creationId xmlns:a16="http://schemas.microsoft.com/office/drawing/2014/main" id="{14FB1160-DB81-B8D9-841E-34B77466CC0E}"/>
              </a:ext>
            </a:extLst>
          </p:cNvPr>
          <p:cNvPicPr>
            <a:picLocks noChangeAspect="1"/>
          </p:cNvPicPr>
          <p:nvPr/>
        </p:nvPicPr>
        <p:blipFill>
          <a:blip r:embed="rId2"/>
          <a:stretch>
            <a:fillRect/>
          </a:stretch>
        </p:blipFill>
        <p:spPr>
          <a:xfrm>
            <a:off x="4040153" y="609600"/>
            <a:ext cx="4749885" cy="2347163"/>
          </a:xfrm>
          <a:prstGeom prst="rect">
            <a:avLst/>
          </a:prstGeom>
        </p:spPr>
      </p:pic>
    </p:spTree>
    <p:extLst>
      <p:ext uri="{BB962C8B-B14F-4D97-AF65-F5344CB8AC3E}">
        <p14:creationId xmlns:p14="http://schemas.microsoft.com/office/powerpoint/2010/main" val="96486990"/>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4CF1D-3011-11FD-27EA-DBCFF2E40CA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78CAB37-EAFF-F8A9-F270-DFD64C9C735F}"/>
              </a:ext>
            </a:extLst>
          </p:cNvPr>
          <p:cNvSpPr>
            <a:spLocks noGrp="1"/>
          </p:cNvSpPr>
          <p:nvPr>
            <p:ph type="body" idx="1"/>
          </p:nvPr>
        </p:nvSpPr>
        <p:spPr/>
        <p:txBody>
          <a:bodyPr/>
          <a:lstStyle/>
          <a:p>
            <a:r>
              <a:rPr lang="en-US" dirty="0"/>
              <a:t>Next, we’ll use the </a:t>
            </a:r>
            <a:r>
              <a:rPr lang="en-US" i="1" dirty="0"/>
              <a:t>Jinja2Templates</a:t>
            </a:r>
            <a:r>
              <a:rPr lang="en-US" dirty="0"/>
              <a:t> class to render the templates in your route handlers.</a:t>
            </a:r>
          </a:p>
          <a:p>
            <a:r>
              <a:rPr lang="en-US" dirty="0"/>
              <a:t>Update the base route in main.py to:</a:t>
            </a:r>
          </a:p>
          <a:p>
            <a:pPr marL="457200" lvl="1" indent="0">
              <a:buNone/>
            </a:pPr>
            <a:r>
              <a:rPr lang="en-US" sz="2400" dirty="0"/>
              <a:t>@app.get("/", </a:t>
            </a:r>
            <a:r>
              <a:rPr lang="en-US" sz="2400" dirty="0" err="1"/>
              <a:t>response_class</a:t>
            </a:r>
            <a:r>
              <a:rPr lang="en-US" sz="2400" dirty="0"/>
              <a:t>=</a:t>
            </a:r>
            <a:r>
              <a:rPr lang="en-US" sz="2400" dirty="0" err="1"/>
              <a:t>HTMLResponse</a:t>
            </a:r>
            <a:r>
              <a:rPr lang="en-US" sz="2400" dirty="0"/>
              <a:t>)</a:t>
            </a:r>
          </a:p>
          <a:p>
            <a:pPr marL="457200" lvl="1" indent="0">
              <a:buNone/>
            </a:pPr>
            <a:r>
              <a:rPr lang="en-US" sz="2400" dirty="0"/>
              <a:t>async def home(request: Request):</a:t>
            </a:r>
          </a:p>
          <a:p>
            <a:pPr marL="457200" lvl="1" indent="0">
              <a:buNone/>
            </a:pPr>
            <a:r>
              <a:rPr lang="en-US" sz="2400" dirty="0"/>
              <a:t>    return </a:t>
            </a:r>
            <a:r>
              <a:rPr lang="en-US" sz="2400" dirty="0" err="1"/>
              <a:t>templates.TemplateResponse</a:t>
            </a:r>
            <a:r>
              <a:rPr lang="en-US" sz="2400" dirty="0"/>
              <a:t>("home.html", {"request": request})</a:t>
            </a:r>
          </a:p>
        </p:txBody>
      </p:sp>
    </p:spTree>
    <p:extLst>
      <p:ext uri="{BB962C8B-B14F-4D97-AF65-F5344CB8AC3E}">
        <p14:creationId xmlns:p14="http://schemas.microsoft.com/office/powerpoint/2010/main" val="2163900770"/>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FE96-5293-1543-F30B-C2C07E2B672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B5A9E7B-B623-4075-8E8B-86DAF523E6C2}"/>
              </a:ext>
            </a:extLst>
          </p:cNvPr>
          <p:cNvSpPr>
            <a:spLocks noGrp="1"/>
          </p:cNvSpPr>
          <p:nvPr>
            <p:ph type="body" idx="1"/>
          </p:nvPr>
        </p:nvSpPr>
        <p:spPr/>
        <p:txBody>
          <a:bodyPr>
            <a:normAutofit/>
          </a:bodyPr>
          <a:lstStyle/>
          <a:p>
            <a:r>
              <a:rPr lang="en-US" dirty="0"/>
              <a:t>We can now go ahead with creating endpoints for CRUD operations:</a:t>
            </a:r>
          </a:p>
          <a:p>
            <a:r>
              <a:rPr lang="en-US" dirty="0"/>
              <a:t>For Create:</a:t>
            </a:r>
          </a:p>
          <a:p>
            <a:pPr marL="0" indent="0">
              <a:buNone/>
            </a:pPr>
            <a:r>
              <a:rPr lang="en-US" dirty="0"/>
              <a:t>	</a:t>
            </a:r>
            <a:r>
              <a:rPr lang="en-US" sz="2600" dirty="0"/>
              <a:t>@app.post('/todo/create’, </a:t>
            </a:r>
            <a:r>
              <a:rPr lang="en-US" sz="2600" dirty="0" err="1"/>
              <a:t>response_model</a:t>
            </a:r>
            <a:r>
              <a:rPr lang="en-US" sz="2600" dirty="0"/>
              <a:t>=Todo)</a:t>
            </a:r>
          </a:p>
          <a:p>
            <a:pPr marL="0" indent="0">
              <a:buNone/>
            </a:pPr>
            <a:r>
              <a:rPr lang="en-US" sz="2600" dirty="0"/>
              <a:t>	def </a:t>
            </a:r>
            <a:r>
              <a:rPr lang="en-US" sz="2600" dirty="0" err="1"/>
              <a:t>create_todo</a:t>
            </a:r>
            <a:r>
              <a:rPr lang="en-US" sz="2600" dirty="0"/>
              <a:t>(</a:t>
            </a:r>
          </a:p>
          <a:p>
            <a:pPr marL="0" indent="0">
              <a:buNone/>
            </a:pPr>
            <a:r>
              <a:rPr lang="en-US" sz="2600" dirty="0"/>
              <a:t>	</a:t>
            </a:r>
            <a:r>
              <a:rPr lang="en-US" sz="2600" dirty="0" err="1"/>
              <a:t>todo_data</a:t>
            </a:r>
            <a:r>
              <a:rPr lang="en-US" sz="2600" dirty="0"/>
              <a:t>: </a:t>
            </a:r>
            <a:r>
              <a:rPr lang="en-US" sz="2600" dirty="0" err="1"/>
              <a:t>TodoCreate</a:t>
            </a:r>
            <a:r>
              <a:rPr lang="en-US" sz="2600" dirty="0"/>
              <a:t>, session: 	</a:t>
            </a:r>
            <a:r>
              <a:rPr lang="en-US" sz="2600" dirty="0" err="1"/>
              <a:t>SessionDep</a:t>
            </a:r>
            <a:r>
              <a:rPr lang="en-US" sz="2600" dirty="0"/>
              <a:t>):</a:t>
            </a:r>
          </a:p>
          <a:p>
            <a:pPr marL="0" indent="0">
              <a:buNone/>
            </a:pPr>
            <a:r>
              <a:rPr lang="en-US" sz="2600" dirty="0"/>
              <a:t>    		</a:t>
            </a:r>
            <a:r>
              <a:rPr lang="en-US" sz="2600" dirty="0" err="1"/>
              <a:t>todo</a:t>
            </a:r>
            <a:r>
              <a:rPr lang="en-US" sz="2600" dirty="0"/>
              <a:t> = Todo(**</a:t>
            </a:r>
            <a:r>
              <a:rPr lang="en-US" sz="2600" dirty="0" err="1"/>
              <a:t>todo_data.model_dump</a:t>
            </a:r>
            <a:r>
              <a:rPr lang="en-US" sz="2600" dirty="0"/>
              <a:t>())</a:t>
            </a:r>
          </a:p>
          <a:p>
            <a:pPr marL="0" indent="0">
              <a:buNone/>
            </a:pPr>
            <a:r>
              <a:rPr lang="en-US" sz="2600" dirty="0"/>
              <a:t>    		</a:t>
            </a:r>
            <a:r>
              <a:rPr lang="en-US" sz="2600" dirty="0" err="1"/>
              <a:t>session.add</a:t>
            </a:r>
            <a:r>
              <a:rPr lang="en-US" sz="2600" dirty="0"/>
              <a:t>(</a:t>
            </a:r>
            <a:r>
              <a:rPr lang="en-US" sz="2600" dirty="0" err="1"/>
              <a:t>todo</a:t>
            </a:r>
            <a:r>
              <a:rPr lang="en-US" sz="2600" dirty="0"/>
              <a:t>)</a:t>
            </a:r>
          </a:p>
          <a:p>
            <a:pPr marL="1394460" lvl="3" indent="0">
              <a:buNone/>
            </a:pPr>
            <a:r>
              <a:rPr lang="en-US" sz="2600" dirty="0"/>
              <a:t>    	</a:t>
            </a:r>
            <a:r>
              <a:rPr lang="en-US" sz="2600" dirty="0" err="1"/>
              <a:t>session.commit</a:t>
            </a:r>
            <a:r>
              <a:rPr lang="en-US" sz="2600" dirty="0"/>
              <a:t>()</a:t>
            </a:r>
          </a:p>
          <a:p>
            <a:pPr marL="1394460" lvl="3" indent="0">
              <a:buNone/>
            </a:pPr>
            <a:r>
              <a:rPr lang="en-US" sz="2600" dirty="0"/>
              <a:t>    	</a:t>
            </a:r>
            <a:r>
              <a:rPr lang="en-US" sz="2600" dirty="0" err="1"/>
              <a:t>session.refresh</a:t>
            </a:r>
            <a:r>
              <a:rPr lang="en-US" sz="2600" dirty="0"/>
              <a:t>(</a:t>
            </a:r>
            <a:r>
              <a:rPr lang="en-US" sz="2600" dirty="0" err="1"/>
              <a:t>todo</a:t>
            </a:r>
            <a:r>
              <a:rPr lang="en-US" sz="2600" dirty="0"/>
              <a:t>)</a:t>
            </a:r>
          </a:p>
          <a:p>
            <a:pPr marL="1394460" lvl="3" indent="0">
              <a:buNone/>
            </a:pPr>
            <a:r>
              <a:rPr lang="en-US" sz="2600" dirty="0"/>
              <a:t>    	return </a:t>
            </a:r>
            <a:r>
              <a:rPr lang="en-US" sz="2600" dirty="0" err="1"/>
              <a:t>todo</a:t>
            </a:r>
            <a:endParaRPr lang="en-US" sz="2600" dirty="0"/>
          </a:p>
          <a:p>
            <a:pPr marL="0" indent="0">
              <a:buNone/>
            </a:pPr>
            <a:endParaRPr lang="en-US" dirty="0"/>
          </a:p>
          <a:p>
            <a:pPr lvl="1"/>
            <a:endParaRPr lang="en-US" dirty="0"/>
          </a:p>
        </p:txBody>
      </p:sp>
    </p:spTree>
    <p:extLst>
      <p:ext uri="{BB962C8B-B14F-4D97-AF65-F5344CB8AC3E}">
        <p14:creationId xmlns:p14="http://schemas.microsoft.com/office/powerpoint/2010/main" val="2149885378"/>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0FB27-2CDE-F4A2-8DB2-45F002BA649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1CBAC57-B192-2CFB-C9B8-8E997E777B9F}"/>
              </a:ext>
            </a:extLst>
          </p:cNvPr>
          <p:cNvSpPr>
            <a:spLocks noGrp="1"/>
          </p:cNvSpPr>
          <p:nvPr>
            <p:ph type="body" idx="1"/>
          </p:nvPr>
        </p:nvSpPr>
        <p:spPr/>
        <p:txBody>
          <a:bodyPr>
            <a:normAutofit fontScale="92500" lnSpcReduction="10000"/>
          </a:bodyPr>
          <a:lstStyle/>
          <a:p>
            <a:r>
              <a:rPr lang="en-US" dirty="0"/>
              <a:t>The code on the previous page defines a </a:t>
            </a:r>
            <a:r>
              <a:rPr lang="en-US" dirty="0" err="1"/>
              <a:t>FastAPI</a:t>
            </a:r>
            <a:r>
              <a:rPr lang="en-US" dirty="0"/>
              <a:t> route handler function, </a:t>
            </a:r>
            <a:r>
              <a:rPr lang="en-US" i="1" dirty="0" err="1"/>
              <a:t>create_todo</a:t>
            </a:r>
            <a:r>
              <a:rPr lang="en-US" dirty="0"/>
              <a:t>, which is responsible for creating a new "to-do" item in the database. Here's a breakdown of its functionality:</a:t>
            </a:r>
          </a:p>
          <a:p>
            <a:pPr marL="0" indent="0">
              <a:buNone/>
            </a:pPr>
            <a:endParaRPr lang="en-US" dirty="0"/>
          </a:p>
          <a:p>
            <a:r>
              <a:rPr lang="en-US" b="1" dirty="0"/>
              <a:t>Route Definition</a:t>
            </a:r>
            <a:r>
              <a:rPr lang="en-US" dirty="0"/>
              <a:t>: The </a:t>
            </a:r>
            <a:r>
              <a:rPr lang="en-US" i="1" dirty="0"/>
              <a:t>@app.post('/todo/create', </a:t>
            </a:r>
            <a:r>
              <a:rPr lang="en-US" i="1" dirty="0" err="1"/>
              <a:t>response_model</a:t>
            </a:r>
            <a:r>
              <a:rPr lang="en-US" i="1" dirty="0"/>
              <a:t>=Todo) </a:t>
            </a:r>
            <a:r>
              <a:rPr lang="en-US" dirty="0"/>
              <a:t>decorator registers this function as a POST endpoint at the </a:t>
            </a:r>
            <a:r>
              <a:rPr lang="en-US" i="1" dirty="0"/>
              <a:t>/</a:t>
            </a:r>
            <a:r>
              <a:rPr lang="en-US" i="1" dirty="0" err="1"/>
              <a:t>todo</a:t>
            </a:r>
            <a:r>
              <a:rPr lang="en-US" i="1" dirty="0"/>
              <a:t>/create</a:t>
            </a:r>
            <a:r>
              <a:rPr lang="en-US" dirty="0"/>
              <a:t> URL. The </a:t>
            </a:r>
            <a:r>
              <a:rPr lang="en-US" dirty="0" err="1"/>
              <a:t>response_model</a:t>
            </a:r>
            <a:r>
              <a:rPr lang="en-US" dirty="0"/>
              <a:t>=Todo parameter specifies that the response returned by this endpoint will conform to the Todo model. This ensures that the API response is validated and serialized according to the Todo schema.</a:t>
            </a:r>
          </a:p>
          <a:p>
            <a:endParaRPr lang="en-US" dirty="0"/>
          </a:p>
        </p:txBody>
      </p:sp>
    </p:spTree>
    <p:extLst>
      <p:ext uri="{BB962C8B-B14F-4D97-AF65-F5344CB8AC3E}">
        <p14:creationId xmlns:p14="http://schemas.microsoft.com/office/powerpoint/2010/main" val="1845176312"/>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907FA-645F-0B62-1068-CDD8B861278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CE7604F-B729-A7E9-66FE-E8EBECBA528F}"/>
              </a:ext>
            </a:extLst>
          </p:cNvPr>
          <p:cNvSpPr>
            <a:spLocks noGrp="1"/>
          </p:cNvSpPr>
          <p:nvPr>
            <p:ph type="body" idx="1"/>
          </p:nvPr>
        </p:nvSpPr>
        <p:spPr/>
        <p:txBody>
          <a:bodyPr>
            <a:normAutofit fontScale="92500" lnSpcReduction="20000"/>
          </a:bodyPr>
          <a:lstStyle/>
          <a:p>
            <a:r>
              <a:rPr lang="en-US" dirty="0"/>
              <a:t>Function Parameters:</a:t>
            </a:r>
          </a:p>
          <a:p>
            <a:endParaRPr lang="en-US" dirty="0"/>
          </a:p>
          <a:p>
            <a:r>
              <a:rPr lang="en-US" sz="3000" i="1" dirty="0" err="1"/>
              <a:t>todo_data</a:t>
            </a:r>
            <a:r>
              <a:rPr lang="en-US" sz="3000" i="1" dirty="0"/>
              <a:t>: </a:t>
            </a:r>
            <a:r>
              <a:rPr lang="en-US" sz="3000" i="1" dirty="0" err="1"/>
              <a:t>TodoCreate</a:t>
            </a:r>
            <a:r>
              <a:rPr lang="en-US" dirty="0"/>
              <a:t>: This parameter expects a request body that matches the </a:t>
            </a:r>
            <a:r>
              <a:rPr lang="en-US" dirty="0" err="1"/>
              <a:t>TodoCreate</a:t>
            </a:r>
            <a:r>
              <a:rPr lang="en-US" dirty="0"/>
              <a:t> schema. </a:t>
            </a:r>
            <a:r>
              <a:rPr lang="en-US" dirty="0" err="1"/>
              <a:t>FastAPI</a:t>
            </a:r>
            <a:r>
              <a:rPr lang="en-US" dirty="0"/>
              <a:t> automatically validates the incoming JSON payload against this schema, ensuring that required fields like name, description, </a:t>
            </a:r>
            <a:r>
              <a:rPr lang="en-US" dirty="0" err="1"/>
              <a:t>start_time</a:t>
            </a:r>
            <a:r>
              <a:rPr lang="en-US" dirty="0"/>
              <a:t>, and </a:t>
            </a:r>
            <a:r>
              <a:rPr lang="en-US" dirty="0" err="1"/>
              <a:t>end_time</a:t>
            </a:r>
            <a:r>
              <a:rPr lang="en-US" dirty="0"/>
              <a:t> are provided and correctly formatted.</a:t>
            </a:r>
          </a:p>
          <a:p>
            <a:endParaRPr lang="en-US" dirty="0"/>
          </a:p>
          <a:p>
            <a:r>
              <a:rPr lang="en-US" sz="3000" i="1" dirty="0"/>
              <a:t>session: </a:t>
            </a:r>
            <a:r>
              <a:rPr lang="en-US" sz="3000" i="1" dirty="0" err="1"/>
              <a:t>SessionDep</a:t>
            </a:r>
            <a:r>
              <a:rPr lang="en-US" dirty="0"/>
              <a:t>: This parameter is a dependency injection for a database session. It allows the function to interact with the database, such as adding or querying records.</a:t>
            </a:r>
          </a:p>
          <a:p>
            <a:endParaRPr lang="en-US" dirty="0"/>
          </a:p>
        </p:txBody>
      </p:sp>
    </p:spTree>
    <p:extLst>
      <p:ext uri="{BB962C8B-B14F-4D97-AF65-F5344CB8AC3E}">
        <p14:creationId xmlns:p14="http://schemas.microsoft.com/office/powerpoint/2010/main" val="3878052498"/>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96E13-0A3E-D02A-7FF0-A33571E142B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172B2C5-5257-ABDE-C8BD-84F5C5157A02}"/>
              </a:ext>
            </a:extLst>
          </p:cNvPr>
          <p:cNvSpPr>
            <a:spLocks noGrp="1"/>
          </p:cNvSpPr>
          <p:nvPr>
            <p:ph type="body" idx="1"/>
          </p:nvPr>
        </p:nvSpPr>
        <p:spPr/>
        <p:txBody>
          <a:bodyPr>
            <a:normAutofit/>
          </a:bodyPr>
          <a:lstStyle/>
          <a:p>
            <a:r>
              <a:rPr lang="en-US" dirty="0"/>
              <a:t>Inside the function, a new Todo instance is created using the </a:t>
            </a:r>
            <a:r>
              <a:rPr lang="en-US" dirty="0" err="1"/>
              <a:t>TodoCreate</a:t>
            </a:r>
            <a:r>
              <a:rPr lang="en-US" dirty="0"/>
              <a:t> data. The </a:t>
            </a:r>
            <a:r>
              <a:rPr lang="en-US" dirty="0" err="1"/>
              <a:t>todo_data.model_dump</a:t>
            </a:r>
            <a:r>
              <a:rPr lang="en-US" dirty="0"/>
              <a:t>() method (from </a:t>
            </a:r>
            <a:r>
              <a:rPr lang="en-US" dirty="0" err="1"/>
              <a:t>Pydantic</a:t>
            </a:r>
            <a:r>
              <a:rPr lang="en-US" dirty="0"/>
              <a:t>) converts the </a:t>
            </a:r>
            <a:r>
              <a:rPr lang="en-US" dirty="0" err="1"/>
              <a:t>TodoCreate</a:t>
            </a:r>
            <a:r>
              <a:rPr lang="en-US" dirty="0"/>
              <a:t> object into a dictionary, which is then unpacked (**) to populate the fields of the Todo model. This step bridges the gap between the input data (</a:t>
            </a:r>
            <a:r>
              <a:rPr lang="en-US" dirty="0" err="1"/>
              <a:t>TodoCreate</a:t>
            </a:r>
            <a:r>
              <a:rPr lang="en-US" dirty="0"/>
              <a:t>) and the database model (Todo).</a:t>
            </a:r>
          </a:p>
          <a:p>
            <a:endParaRPr lang="en-US" dirty="0"/>
          </a:p>
          <a:p>
            <a:endParaRPr lang="en-US" dirty="0"/>
          </a:p>
        </p:txBody>
      </p:sp>
    </p:spTree>
    <p:extLst>
      <p:ext uri="{BB962C8B-B14F-4D97-AF65-F5344CB8AC3E}">
        <p14:creationId xmlns:p14="http://schemas.microsoft.com/office/powerpoint/2010/main" val="131390760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C112A8-CC12-1571-850E-E92039E7F25C}"/>
            </a:ext>
          </a:extLst>
        </p:cNvPr>
        <p:cNvGrpSpPr/>
        <p:nvPr/>
      </p:nvGrpSpPr>
      <p:grpSpPr>
        <a:xfrm>
          <a:off x="0" y="0"/>
          <a:ext cx="0" cy="0"/>
          <a:chOff x="0" y="0"/>
          <a:chExt cx="0" cy="0"/>
        </a:xfrm>
      </p:grpSpPr>
      <p:sp>
        <p:nvSpPr>
          <p:cNvPr id="148" name="Title 12">
            <a:extLst>
              <a:ext uri="{FF2B5EF4-FFF2-40B4-BE49-F238E27FC236}">
                <a16:creationId xmlns:a16="http://schemas.microsoft.com/office/drawing/2014/main" id="{D4FFD605-8006-8690-171A-C34EE8B9AAE2}"/>
              </a:ext>
            </a:extLst>
          </p:cNvPr>
          <p:cNvSpPr txBox="1">
            <a:spLocks noGrp="1"/>
          </p:cNvSpPr>
          <p:nvPr>
            <p:ph type="title"/>
          </p:nvPr>
        </p:nvSpPr>
        <p:spPr>
          <a:xfrm>
            <a:off x="530373" y="735723"/>
            <a:ext cx="2574333" cy="4846369"/>
          </a:xfrm>
          <a:prstGeom prst="rect">
            <a:avLst/>
          </a:prstGeom>
        </p:spPr>
        <p:txBody>
          <a:bodyPr>
            <a:normAutofit/>
          </a:bodyPr>
          <a:lstStyle>
            <a:lvl1pPr>
              <a:defRPr i="1"/>
            </a:lvl1pPr>
          </a:lstStyle>
          <a:p>
            <a:r>
              <a:rPr lang="en-US" i="1" dirty="0"/>
              <a:t>…Overview of Platforms</a:t>
            </a:r>
            <a:br>
              <a:rPr lang="en-US" i="1" dirty="0"/>
            </a:br>
            <a:br>
              <a:rPr lang="en-US" i="1" dirty="0"/>
            </a:br>
            <a:r>
              <a:rPr lang="en-US" i="1" dirty="0"/>
              <a:t>…Web</a:t>
            </a:r>
            <a:br>
              <a:rPr lang="en-US" i="1" dirty="0"/>
            </a:br>
            <a:br>
              <a:rPr lang="en-US" dirty="0"/>
            </a:br>
            <a:r>
              <a:rPr lang="en-US" dirty="0"/>
              <a:t>…Content Management Systems (CMS)</a:t>
            </a:r>
            <a:endParaRPr dirty="0"/>
          </a:p>
        </p:txBody>
      </p:sp>
      <p:graphicFrame>
        <p:nvGraphicFramePr>
          <p:cNvPr id="4" name="Table">
            <a:extLst>
              <a:ext uri="{FF2B5EF4-FFF2-40B4-BE49-F238E27FC236}">
                <a16:creationId xmlns:a16="http://schemas.microsoft.com/office/drawing/2014/main" id="{C9ACBE3C-7CE3-77D0-96BF-F63C4ADB9D71}"/>
              </a:ext>
            </a:extLst>
          </p:cNvPr>
          <p:cNvGraphicFramePr/>
          <p:nvPr>
            <p:extLst>
              <p:ext uri="{D42A27DB-BD31-4B8C-83A1-F6EECF244321}">
                <p14:modId xmlns:p14="http://schemas.microsoft.com/office/powerpoint/2010/main" val="956909390"/>
              </p:ext>
            </p:extLst>
          </p:nvPr>
        </p:nvGraphicFramePr>
        <p:xfrm>
          <a:off x="3846696" y="527828"/>
          <a:ext cx="7814931" cy="5622338"/>
        </p:xfrm>
        <a:graphic>
          <a:graphicData uri="http://schemas.openxmlformats.org/drawingml/2006/table">
            <a:tbl>
              <a:tblPr firstRow="1" bandRow="1">
                <a:tableStyleId>{284E427A-3D55-4303-BF80-6455036E1DE7}</a:tableStyleId>
              </a:tblPr>
              <a:tblGrid>
                <a:gridCol w="580429">
                  <a:extLst>
                    <a:ext uri="{9D8B030D-6E8A-4147-A177-3AD203B41FA5}">
                      <a16:colId xmlns:a16="http://schemas.microsoft.com/office/drawing/2014/main" val="20000"/>
                    </a:ext>
                  </a:extLst>
                </a:gridCol>
                <a:gridCol w="3361005">
                  <a:extLst>
                    <a:ext uri="{9D8B030D-6E8A-4147-A177-3AD203B41FA5}">
                      <a16:colId xmlns:a16="http://schemas.microsoft.com/office/drawing/2014/main" val="20001"/>
                    </a:ext>
                  </a:extLst>
                </a:gridCol>
                <a:gridCol w="1425447">
                  <a:extLst>
                    <a:ext uri="{9D8B030D-6E8A-4147-A177-3AD203B41FA5}">
                      <a16:colId xmlns:a16="http://schemas.microsoft.com/office/drawing/2014/main" val="20002"/>
                    </a:ext>
                  </a:extLst>
                </a:gridCol>
                <a:gridCol w="2448050">
                  <a:extLst>
                    <a:ext uri="{9D8B030D-6E8A-4147-A177-3AD203B41FA5}">
                      <a16:colId xmlns:a16="http://schemas.microsoft.com/office/drawing/2014/main" val="20003"/>
                    </a:ext>
                  </a:extLst>
                </a:gridCol>
              </a:tblGrid>
              <a:tr h="641430">
                <a:tc>
                  <a:txBody>
                    <a:bodyPr/>
                    <a:lstStyle/>
                    <a:p>
                      <a:pPr algn="l">
                        <a:defRPr sz="1800" b="0">
                          <a:solidFill>
                            <a:srgbClr val="000000"/>
                          </a:solidFill>
                          <a:effectLst/>
                        </a:defRPr>
                      </a:pPr>
                      <a:r>
                        <a:rPr sz="1700" b="1" dirty="0">
                          <a:solidFill>
                            <a:srgbClr val="FFFFFF"/>
                          </a:solidFill>
                          <a:sym typeface="Helvetica"/>
                        </a:rPr>
                        <a:t>S/N</a:t>
                      </a:r>
                      <a:endParaRPr sz="1700" b="1" dirty="0">
                        <a:solidFill>
                          <a:srgbClr val="FFFFFF"/>
                        </a:solidFill>
                        <a:latin typeface="+mj-lt"/>
                        <a:ea typeface="+mj-ea"/>
                        <a:cs typeface="+mj-cs"/>
                        <a:sym typeface="Helvetica"/>
                      </a:endParaRPr>
                    </a:p>
                  </a:txBody>
                  <a:tcPr marL="45720" marR="45720" horzOverflow="overflow"/>
                </a:tc>
                <a:tc>
                  <a:txBody>
                    <a:bodyPr/>
                    <a:lstStyle/>
                    <a:p>
                      <a:pPr algn="l">
                        <a:defRPr sz="1800" b="0">
                          <a:solidFill>
                            <a:srgbClr val="000000"/>
                          </a:solidFill>
                          <a:effectLst/>
                        </a:defRPr>
                      </a:pPr>
                      <a:r>
                        <a:rPr sz="1700" b="1" dirty="0">
                          <a:solidFill>
                            <a:srgbClr val="FFFFFF"/>
                          </a:solidFill>
                          <a:sym typeface="Helvetica"/>
                        </a:rPr>
                        <a:t>CMS Name + Project URL</a:t>
                      </a:r>
                      <a:endParaRPr sz="1700" b="1" dirty="0">
                        <a:solidFill>
                          <a:srgbClr val="FFFFFF"/>
                        </a:solidFill>
                        <a:latin typeface="+mj-lt"/>
                        <a:ea typeface="+mj-ea"/>
                        <a:cs typeface="+mj-cs"/>
                        <a:sym typeface="Helvetica"/>
                      </a:endParaRPr>
                    </a:p>
                  </a:txBody>
                  <a:tcPr marL="45720" marR="45720" horzOverflow="overflow"/>
                </a:tc>
                <a:tc>
                  <a:txBody>
                    <a:bodyPr/>
                    <a:lstStyle/>
                    <a:p>
                      <a:pPr algn="l">
                        <a:defRPr sz="1800" b="0">
                          <a:solidFill>
                            <a:srgbClr val="000000"/>
                          </a:solidFill>
                          <a:effectLst/>
                        </a:defRPr>
                      </a:pPr>
                      <a:r>
                        <a:rPr sz="1700" b="1">
                          <a:solidFill>
                            <a:srgbClr val="FFFFFF"/>
                          </a:solidFill>
                          <a:sym typeface="Helvetica"/>
                        </a:rPr>
                        <a:t>Primary Language</a:t>
                      </a:r>
                      <a:endParaRPr sz="1700" b="1" dirty="0">
                        <a:solidFill>
                          <a:srgbClr val="FFFFFF"/>
                        </a:solidFill>
                        <a:latin typeface="+mj-lt"/>
                        <a:ea typeface="+mj-ea"/>
                        <a:cs typeface="+mj-cs"/>
                        <a:sym typeface="Helvetica"/>
                      </a:endParaRPr>
                    </a:p>
                  </a:txBody>
                  <a:tcPr marL="45720" marR="45720" horzOverflow="overflow"/>
                </a:tc>
                <a:tc>
                  <a:txBody>
                    <a:bodyPr/>
                    <a:lstStyle/>
                    <a:p>
                      <a:pPr algn="l">
                        <a:defRPr sz="1800" b="0">
                          <a:solidFill>
                            <a:srgbClr val="000000"/>
                          </a:solidFill>
                          <a:effectLst/>
                        </a:defRPr>
                      </a:pPr>
                      <a:r>
                        <a:rPr sz="1700" b="1">
                          <a:solidFill>
                            <a:srgbClr val="FFFFFF"/>
                          </a:solidFill>
                          <a:sym typeface="Helvetica"/>
                        </a:rPr>
                        <a:t>Popular Web App built with CMS</a:t>
                      </a:r>
                      <a:endParaRPr sz="1700" b="1" dirty="0">
                        <a:solidFill>
                          <a:srgbClr val="FFFFFF"/>
                        </a:solidFill>
                        <a:latin typeface="+mj-lt"/>
                        <a:ea typeface="+mj-ea"/>
                        <a:cs typeface="+mj-cs"/>
                        <a:sym typeface="Helvetica"/>
                      </a:endParaRPr>
                    </a:p>
                  </a:txBody>
                  <a:tcPr marL="45720" marR="45720" horzOverflow="overflow"/>
                </a:tc>
                <a:extLst>
                  <a:ext uri="{0D108BD9-81ED-4DB2-BD59-A6C34878D82A}">
                    <a16:rowId xmlns:a16="http://schemas.microsoft.com/office/drawing/2014/main" val="10000"/>
                  </a:ext>
                </a:extLst>
              </a:tr>
              <a:tr h="636608">
                <a:tc>
                  <a:txBody>
                    <a:bodyPr/>
                    <a:lstStyle/>
                    <a:p>
                      <a:pPr algn="l">
                        <a:defRPr sz="1800">
                          <a:solidFill>
                            <a:srgbClr val="000000"/>
                          </a:solidFill>
                          <a:effectLst/>
                        </a:defRPr>
                      </a:pPr>
                      <a:r>
                        <a:rPr sz="1700">
                          <a:solidFill>
                            <a:schemeClr val="accent1"/>
                          </a:solidFill>
                        </a:rPr>
                        <a:t>1.*</a:t>
                      </a:r>
                    </a:p>
                  </a:txBody>
                  <a:tcPr marL="45720" marR="45720" horzOverflow="overflow"/>
                </a:tc>
                <a:tc>
                  <a:txBody>
                    <a:bodyPr/>
                    <a:lstStyle/>
                    <a:p>
                      <a:pPr algn="l">
                        <a:defRPr sz="1700">
                          <a:effectLst/>
                        </a:defRPr>
                      </a:pPr>
                      <a:r>
                        <a:t>Odoo + </a:t>
                      </a:r>
                      <a:endParaRPr dirty="0"/>
                    </a:p>
                    <a:p>
                      <a:pPr algn="l">
                        <a:defRPr sz="1700" u="sng">
                          <a:solidFill>
                            <a:srgbClr val="DB5353"/>
                          </a:solidFill>
                          <a:effectLst/>
                          <a:uFill>
                            <a:solidFill>
                              <a:srgbClr val="DB5353"/>
                            </a:solidFill>
                          </a:uFill>
                        </a:defRPr>
                      </a:pPr>
                      <a:r>
                        <a:rPr dirty="0">
                          <a:solidFill>
                            <a:srgbClr val="0000FF"/>
                          </a:solidFill>
                          <a:uFill>
                            <a:solidFill>
                              <a:srgbClr val="0000FF"/>
                            </a:solidFill>
                          </a:uFill>
                          <a:hlinkClick r:id="rId2"/>
                        </a:rPr>
                        <a:t>https://www.odoo.</a:t>
                      </a:r>
                      <a:r>
                        <a:rPr>
                          <a:solidFill>
                            <a:srgbClr val="0000FF"/>
                          </a:solidFill>
                          <a:uFill>
                            <a:solidFill>
                              <a:srgbClr val="0000FF"/>
                            </a:solidFill>
                          </a:uFill>
                          <a:hlinkClick r:id="rId2"/>
                        </a:rPr>
                        <a:t>com/</a:t>
                      </a:r>
                      <a:r>
                        <a:rPr u="none">
                          <a:solidFill>
                            <a:schemeClr val="accent1"/>
                          </a:solidFill>
                          <a:uFillTx/>
                        </a:rPr>
                        <a:t> </a:t>
                      </a:r>
                      <a:endParaRPr u="none" dirty="0">
                        <a:solidFill>
                          <a:schemeClr val="accent1"/>
                        </a:solidFill>
                        <a:uFillTx/>
                      </a:endParaRPr>
                    </a:p>
                  </a:txBody>
                  <a:tcPr marL="45720" marR="45720" horzOverflow="overflow"/>
                </a:tc>
                <a:tc>
                  <a:txBody>
                    <a:bodyPr/>
                    <a:lstStyle/>
                    <a:p>
                      <a:pPr algn="l">
                        <a:defRPr sz="1800">
                          <a:solidFill>
                            <a:srgbClr val="000000"/>
                          </a:solidFill>
                          <a:effectLst/>
                        </a:defRPr>
                      </a:pPr>
                      <a:r>
                        <a:rPr sz="1700">
                          <a:solidFill>
                            <a:schemeClr val="accent1"/>
                          </a:solidFill>
                        </a:rPr>
                        <a:t>Python</a:t>
                      </a:r>
                    </a:p>
                  </a:txBody>
                  <a:tcPr marL="45720" marR="45720" horzOverflow="overflow"/>
                </a:tc>
                <a:tc>
                  <a:txBody>
                    <a:bodyPr/>
                    <a:lstStyle/>
                    <a:p>
                      <a:pPr algn="l">
                        <a:defRPr sz="1800">
                          <a:solidFill>
                            <a:srgbClr val="000000"/>
                          </a:solidFill>
                          <a:effectLst/>
                        </a:defRPr>
                      </a:pPr>
                      <a:r>
                        <a:rPr sz="1700" dirty="0">
                          <a:solidFill>
                            <a:schemeClr val="accent1"/>
                          </a:solidFill>
                        </a:rPr>
                        <a:t>SIMS</a:t>
                      </a:r>
                    </a:p>
                  </a:txBody>
                  <a:tcPr marL="45720" marR="45720" horzOverflow="overflow"/>
                </a:tc>
                <a:extLst>
                  <a:ext uri="{0D108BD9-81ED-4DB2-BD59-A6C34878D82A}">
                    <a16:rowId xmlns:a16="http://schemas.microsoft.com/office/drawing/2014/main" val="10001"/>
                  </a:ext>
                </a:extLst>
              </a:tr>
              <a:tr h="729205">
                <a:tc>
                  <a:txBody>
                    <a:bodyPr/>
                    <a:lstStyle/>
                    <a:p>
                      <a:pPr algn="l">
                        <a:defRPr sz="1800">
                          <a:solidFill>
                            <a:srgbClr val="000000"/>
                          </a:solidFill>
                          <a:effectLst/>
                        </a:defRPr>
                      </a:pPr>
                      <a:r>
                        <a:rPr lang="en-US" sz="1700" dirty="0">
                          <a:solidFill>
                            <a:schemeClr val="accent1"/>
                          </a:solidFill>
                        </a:rPr>
                        <a:t>2.*</a:t>
                      </a:r>
                      <a:endParaRPr sz="1700" dirty="0">
                        <a:solidFill>
                          <a:schemeClr val="accent1"/>
                        </a:solidFill>
                      </a:endParaRPr>
                    </a:p>
                  </a:txBody>
                  <a:tcPr marL="45720" marR="45720" horzOverflow="overflow"/>
                </a:tc>
                <a:tc>
                  <a:txBody>
                    <a:bodyPr/>
                    <a:lstStyle/>
                    <a:p>
                      <a:pPr algn="l">
                        <a:defRPr sz="1700" u="sng">
                          <a:solidFill>
                            <a:srgbClr val="DB5353"/>
                          </a:solidFill>
                          <a:effectLst/>
                          <a:uFill>
                            <a:solidFill>
                              <a:srgbClr val="DB5353"/>
                            </a:solidFill>
                          </a:uFill>
                        </a:defRPr>
                      </a:pPr>
                      <a:r>
                        <a:rPr lang="en-US" u="none">
                          <a:solidFill>
                            <a:schemeClr val="accent1"/>
                          </a:solidFill>
                          <a:uFillTx/>
                        </a:rPr>
                        <a:t>ERPNext + </a:t>
                      </a:r>
                      <a:r>
                        <a:rPr lang="en-US" u="none">
                          <a:solidFill>
                            <a:schemeClr val="accent1"/>
                          </a:solidFill>
                          <a:uFillTx/>
                          <a:hlinkClick r:id="rId3"/>
                        </a:rPr>
                        <a:t>https</a:t>
                      </a:r>
                      <a:r>
                        <a:rPr lang="en-US" u="none" dirty="0">
                          <a:solidFill>
                            <a:schemeClr val="accent1"/>
                          </a:solidFill>
                          <a:uFillTx/>
                          <a:hlinkClick r:id="rId3"/>
                        </a:rPr>
                        <a:t>://erpnext.org/</a:t>
                      </a:r>
                      <a:endParaRPr u="none" dirty="0">
                        <a:solidFill>
                          <a:schemeClr val="accent1"/>
                        </a:solidFill>
                        <a:uFillTx/>
                      </a:endParaRPr>
                    </a:p>
                  </a:txBody>
                  <a:tcPr marL="45720" marR="45720" horzOverflow="overflow"/>
                </a:tc>
                <a:tc>
                  <a:txBody>
                    <a:bodyPr/>
                    <a:lstStyle/>
                    <a:p>
                      <a:pPr algn="l">
                        <a:defRPr sz="1800">
                          <a:solidFill>
                            <a:srgbClr val="000000"/>
                          </a:solidFill>
                          <a:effectLst/>
                        </a:defRPr>
                      </a:pPr>
                      <a:r>
                        <a:rPr lang="en-US" sz="1700" dirty="0">
                          <a:solidFill>
                            <a:schemeClr val="accent1"/>
                          </a:solidFill>
                        </a:rPr>
                        <a:t>Python</a:t>
                      </a:r>
                      <a:endParaRPr sz="1700" dirty="0">
                        <a:solidFill>
                          <a:schemeClr val="accent1"/>
                        </a:solidFill>
                      </a:endParaRPr>
                    </a:p>
                  </a:txBody>
                  <a:tcPr marL="45720" marR="45720" horzOverflow="overflow"/>
                </a:tc>
                <a:tc>
                  <a:txBody>
                    <a:bodyPr/>
                    <a:lstStyle/>
                    <a:p>
                      <a:pPr algn="l">
                        <a:defRPr sz="1800">
                          <a:solidFill>
                            <a:srgbClr val="000000"/>
                          </a:solidFill>
                          <a:effectLst/>
                        </a:defRPr>
                      </a:pPr>
                      <a:r>
                        <a:rPr lang="en-US" sz="1700" dirty="0" err="1">
                          <a:solidFill>
                            <a:schemeClr val="accent1"/>
                          </a:solidFill>
                        </a:rPr>
                        <a:t>erpnext</a:t>
                      </a:r>
                      <a:r>
                        <a:rPr lang="en-US" sz="1700" err="1">
                          <a:solidFill>
                            <a:schemeClr val="accent1"/>
                          </a:solidFill>
                        </a:rPr>
                        <a:t>.</a:t>
                      </a:r>
                      <a:r>
                        <a:rPr lang="en-US" sz="1700">
                          <a:solidFill>
                            <a:schemeClr val="accent1"/>
                          </a:solidFill>
                        </a:rPr>
                        <a:t>com SaaS</a:t>
                      </a:r>
                      <a:endParaRPr sz="1700" dirty="0">
                        <a:solidFill>
                          <a:schemeClr val="accent1"/>
                        </a:solidFill>
                      </a:endParaRPr>
                    </a:p>
                  </a:txBody>
                  <a:tcPr marL="45720" marR="45720" horzOverflow="overflow"/>
                </a:tc>
                <a:extLst>
                  <a:ext uri="{0D108BD9-81ED-4DB2-BD59-A6C34878D82A}">
                    <a16:rowId xmlns:a16="http://schemas.microsoft.com/office/drawing/2014/main" val="358317577"/>
                  </a:ext>
                </a:extLst>
              </a:tr>
              <a:tr h="706056">
                <a:tc>
                  <a:txBody>
                    <a:bodyPr/>
                    <a:lstStyle/>
                    <a:p>
                      <a:pPr algn="l">
                        <a:defRPr sz="1800">
                          <a:solidFill>
                            <a:srgbClr val="000000"/>
                          </a:solidFill>
                          <a:effectLst/>
                        </a:defRPr>
                      </a:pPr>
                      <a:r>
                        <a:rPr sz="1700" dirty="0">
                          <a:solidFill>
                            <a:schemeClr val="accent1"/>
                          </a:solidFill>
                        </a:rPr>
                        <a:t>2.*</a:t>
                      </a:r>
                    </a:p>
                  </a:txBody>
                  <a:tcPr marL="45720" marR="45720" horzOverflow="overflow"/>
                </a:tc>
                <a:tc>
                  <a:txBody>
                    <a:bodyPr/>
                    <a:lstStyle/>
                    <a:p>
                      <a:pPr algn="l">
                        <a:defRPr sz="1700">
                          <a:effectLst/>
                        </a:defRPr>
                      </a:pPr>
                      <a:r>
                        <a:t>Wordpress +</a:t>
                      </a:r>
                      <a:endParaRPr dirty="0"/>
                    </a:p>
                    <a:p>
                      <a:pPr algn="l">
                        <a:defRPr sz="1700" u="sng">
                          <a:solidFill>
                            <a:srgbClr val="DB5353"/>
                          </a:solidFill>
                          <a:effectLst/>
                          <a:uFill>
                            <a:solidFill>
                              <a:srgbClr val="DB5353"/>
                            </a:solidFill>
                          </a:uFill>
                        </a:defRPr>
                      </a:pPr>
                      <a:r>
                        <a:rPr dirty="0">
                          <a:solidFill>
                            <a:srgbClr val="0000FF"/>
                          </a:solidFill>
                          <a:uFill>
                            <a:solidFill>
                              <a:srgbClr val="0000FF"/>
                            </a:solidFill>
                          </a:uFill>
                          <a:hlinkClick r:id="rId4"/>
                        </a:rPr>
                        <a:t>https://wordpress.</a:t>
                      </a:r>
                      <a:r>
                        <a:rPr>
                          <a:solidFill>
                            <a:srgbClr val="0000FF"/>
                          </a:solidFill>
                          <a:uFill>
                            <a:solidFill>
                              <a:srgbClr val="0000FF"/>
                            </a:solidFill>
                          </a:uFill>
                          <a:hlinkClick r:id="rId4"/>
                        </a:rPr>
                        <a:t>org/</a:t>
                      </a:r>
                      <a:r>
                        <a:rPr u="none">
                          <a:solidFill>
                            <a:schemeClr val="accent1"/>
                          </a:solidFill>
                          <a:uFillTx/>
                        </a:rPr>
                        <a:t> </a:t>
                      </a:r>
                      <a:endParaRPr u="none" dirty="0">
                        <a:solidFill>
                          <a:schemeClr val="accent1"/>
                        </a:solidFill>
                        <a:uFillTx/>
                      </a:endParaRPr>
                    </a:p>
                  </a:txBody>
                  <a:tcPr marL="45720" marR="45720" horzOverflow="overflow"/>
                </a:tc>
                <a:tc>
                  <a:txBody>
                    <a:bodyPr/>
                    <a:lstStyle/>
                    <a:p>
                      <a:pPr algn="l">
                        <a:defRPr sz="1800">
                          <a:solidFill>
                            <a:srgbClr val="000000"/>
                          </a:solidFill>
                          <a:effectLst/>
                        </a:defRPr>
                      </a:pPr>
                      <a:r>
                        <a:rPr sz="1700">
                          <a:solidFill>
                            <a:schemeClr val="accent1"/>
                          </a:solidFill>
                        </a:rPr>
                        <a:t>PHP</a:t>
                      </a:r>
                    </a:p>
                  </a:txBody>
                  <a:tcPr marL="45720" marR="45720" horzOverflow="overflow"/>
                </a:tc>
                <a:tc>
                  <a:txBody>
                    <a:bodyPr/>
                    <a:lstStyle/>
                    <a:p>
                      <a:pPr algn="l">
                        <a:defRPr sz="1800">
                          <a:solidFill>
                            <a:srgbClr val="000000"/>
                          </a:solidFill>
                          <a:effectLst/>
                        </a:defRPr>
                      </a:pPr>
                      <a:r>
                        <a:rPr sz="1700">
                          <a:solidFill>
                            <a:schemeClr val="accent1"/>
                          </a:solidFill>
                        </a:rPr>
                        <a:t>PAU Website</a:t>
                      </a:r>
                      <a:endParaRPr sz="1700" dirty="0">
                        <a:solidFill>
                          <a:schemeClr val="accent1"/>
                        </a:solidFill>
                      </a:endParaRPr>
                    </a:p>
                  </a:txBody>
                  <a:tcPr marL="45720" marR="45720" horzOverflow="overflow"/>
                </a:tc>
                <a:extLst>
                  <a:ext uri="{0D108BD9-81ED-4DB2-BD59-A6C34878D82A}">
                    <a16:rowId xmlns:a16="http://schemas.microsoft.com/office/drawing/2014/main" val="10002"/>
                  </a:ext>
                </a:extLst>
              </a:tr>
              <a:tr h="653519">
                <a:tc>
                  <a:txBody>
                    <a:bodyPr/>
                    <a:lstStyle/>
                    <a:p>
                      <a:pPr algn="l">
                        <a:defRPr sz="1800">
                          <a:solidFill>
                            <a:srgbClr val="000000"/>
                          </a:solidFill>
                          <a:effectLst/>
                        </a:defRPr>
                      </a:pPr>
                      <a:r>
                        <a:rPr sz="1700">
                          <a:solidFill>
                            <a:schemeClr val="accent1"/>
                          </a:solidFill>
                        </a:rPr>
                        <a:t>3.</a:t>
                      </a:r>
                    </a:p>
                  </a:txBody>
                  <a:tcPr marL="45720" marR="45720" horzOverflow="overflow"/>
                </a:tc>
                <a:tc>
                  <a:txBody>
                    <a:bodyPr/>
                    <a:lstStyle/>
                    <a:p>
                      <a:pPr algn="l">
                        <a:defRPr sz="1700">
                          <a:effectLst/>
                        </a:defRPr>
                      </a:pPr>
                      <a:r>
                        <a:t>Liferay +</a:t>
                      </a:r>
                      <a:endParaRPr dirty="0"/>
                    </a:p>
                    <a:p>
                      <a:pPr algn="l">
                        <a:defRPr sz="1700" u="sng">
                          <a:solidFill>
                            <a:srgbClr val="DB5353"/>
                          </a:solidFill>
                          <a:effectLst/>
                          <a:uFill>
                            <a:solidFill>
                              <a:srgbClr val="DB5353"/>
                            </a:solidFill>
                          </a:uFill>
                        </a:defRPr>
                      </a:pPr>
                      <a:r>
                        <a:rPr dirty="0">
                          <a:solidFill>
                            <a:srgbClr val="0000FF"/>
                          </a:solidFill>
                          <a:uFill>
                            <a:solidFill>
                              <a:srgbClr val="0000FF"/>
                            </a:solidFill>
                          </a:uFill>
                          <a:hlinkClick r:id="rId5"/>
                        </a:rPr>
                        <a:t>https://www.liferay.</a:t>
                      </a:r>
                      <a:r>
                        <a:rPr>
                          <a:solidFill>
                            <a:srgbClr val="0000FF"/>
                          </a:solidFill>
                          <a:uFill>
                            <a:solidFill>
                              <a:srgbClr val="0000FF"/>
                            </a:solidFill>
                          </a:uFill>
                          <a:hlinkClick r:id="rId5"/>
                        </a:rPr>
                        <a:t>com/</a:t>
                      </a:r>
                      <a:r>
                        <a:rPr u="none">
                          <a:solidFill>
                            <a:schemeClr val="accent1"/>
                          </a:solidFill>
                          <a:uFillTx/>
                        </a:rPr>
                        <a:t> </a:t>
                      </a:r>
                      <a:endParaRPr u="none" dirty="0">
                        <a:solidFill>
                          <a:schemeClr val="accent1"/>
                        </a:solidFill>
                        <a:uFillTx/>
                      </a:endParaRPr>
                    </a:p>
                  </a:txBody>
                  <a:tcPr marL="45720" marR="45720" horzOverflow="overflow"/>
                </a:tc>
                <a:tc>
                  <a:txBody>
                    <a:bodyPr/>
                    <a:lstStyle/>
                    <a:p>
                      <a:pPr algn="l">
                        <a:defRPr sz="1800">
                          <a:solidFill>
                            <a:srgbClr val="000000"/>
                          </a:solidFill>
                          <a:effectLst/>
                        </a:defRPr>
                      </a:pPr>
                      <a:r>
                        <a:rPr sz="1700">
                          <a:solidFill>
                            <a:schemeClr val="accent1"/>
                          </a:solidFill>
                        </a:rPr>
                        <a:t>Java</a:t>
                      </a:r>
                    </a:p>
                  </a:txBody>
                  <a:tcPr marL="45720" marR="45720" horzOverflow="overflow"/>
                </a:tc>
                <a:tc>
                  <a:txBody>
                    <a:bodyPr/>
                    <a:lstStyle/>
                    <a:p>
                      <a:pPr algn="l">
                        <a:defRPr sz="1800">
                          <a:solidFill>
                            <a:srgbClr val="000000"/>
                          </a:solidFill>
                          <a:effectLst/>
                        </a:defRPr>
                      </a:pPr>
                      <a:r>
                        <a:rPr sz="1700">
                          <a:solidFill>
                            <a:schemeClr val="accent1"/>
                          </a:solidFill>
                        </a:rPr>
                        <a:t>UNAV.es</a:t>
                      </a:r>
                    </a:p>
                  </a:txBody>
                  <a:tcPr marL="45720" marR="45720" horzOverflow="overflow"/>
                </a:tc>
                <a:extLst>
                  <a:ext uri="{0D108BD9-81ED-4DB2-BD59-A6C34878D82A}">
                    <a16:rowId xmlns:a16="http://schemas.microsoft.com/office/drawing/2014/main" val="10003"/>
                  </a:ext>
                </a:extLst>
              </a:tr>
              <a:tr h="725669">
                <a:tc>
                  <a:txBody>
                    <a:bodyPr/>
                    <a:lstStyle/>
                    <a:p>
                      <a:pPr algn="l">
                        <a:defRPr sz="1800">
                          <a:solidFill>
                            <a:srgbClr val="000000"/>
                          </a:solidFill>
                          <a:effectLst/>
                        </a:defRPr>
                      </a:pPr>
                      <a:r>
                        <a:rPr sz="1700">
                          <a:solidFill>
                            <a:schemeClr val="accent1"/>
                          </a:solidFill>
                        </a:rPr>
                        <a:t>4.</a:t>
                      </a:r>
                    </a:p>
                  </a:txBody>
                  <a:tcPr marL="45720" marR="45720" horzOverflow="overflow"/>
                </a:tc>
                <a:tc>
                  <a:txBody>
                    <a:bodyPr/>
                    <a:lstStyle/>
                    <a:p>
                      <a:pPr algn="l">
                        <a:defRPr sz="1700">
                          <a:effectLst/>
                        </a:defRPr>
                      </a:pPr>
                      <a:r>
                        <a:t>DotNetNuke + </a:t>
                      </a:r>
                      <a:endParaRPr dirty="0"/>
                    </a:p>
                    <a:p>
                      <a:pPr algn="l">
                        <a:defRPr sz="1700" u="sng">
                          <a:solidFill>
                            <a:srgbClr val="DB5353"/>
                          </a:solidFill>
                          <a:effectLst/>
                          <a:uFill>
                            <a:solidFill>
                              <a:srgbClr val="DB5353"/>
                            </a:solidFill>
                          </a:uFill>
                        </a:defRPr>
                      </a:pPr>
                      <a:r>
                        <a:rPr dirty="0">
                          <a:solidFill>
                            <a:srgbClr val="0000FF"/>
                          </a:solidFill>
                          <a:uFill>
                            <a:solidFill>
                              <a:srgbClr val="0000FF"/>
                            </a:solidFill>
                          </a:uFill>
                          <a:hlinkClick r:id="rId6"/>
                        </a:rPr>
                        <a:t>http://www.dnnsoftware.</a:t>
                      </a:r>
                      <a:r>
                        <a:rPr>
                          <a:solidFill>
                            <a:srgbClr val="0000FF"/>
                          </a:solidFill>
                          <a:uFill>
                            <a:solidFill>
                              <a:srgbClr val="0000FF"/>
                            </a:solidFill>
                          </a:uFill>
                          <a:hlinkClick r:id="rId6"/>
                        </a:rPr>
                        <a:t>com/</a:t>
                      </a:r>
                      <a:r>
                        <a:rPr u="none">
                          <a:solidFill>
                            <a:schemeClr val="accent1"/>
                          </a:solidFill>
                          <a:uFillTx/>
                        </a:rPr>
                        <a:t> </a:t>
                      </a:r>
                      <a:endParaRPr u="none" dirty="0">
                        <a:solidFill>
                          <a:schemeClr val="accent1"/>
                        </a:solidFill>
                        <a:uFillTx/>
                      </a:endParaRPr>
                    </a:p>
                  </a:txBody>
                  <a:tcPr marL="45720" marR="45720" horzOverflow="overflow"/>
                </a:tc>
                <a:tc>
                  <a:txBody>
                    <a:bodyPr/>
                    <a:lstStyle/>
                    <a:p>
                      <a:pPr algn="l">
                        <a:defRPr sz="1700">
                          <a:effectLst/>
                        </a:defRPr>
                      </a:pPr>
                      <a:r>
                        <a:t>C#</a:t>
                      </a:r>
                    </a:p>
                    <a:p>
                      <a:pPr algn="l">
                        <a:defRPr sz="1700">
                          <a:effectLst/>
                        </a:defRPr>
                      </a:pPr>
                      <a:r>
                        <a:t>ASP</a:t>
                      </a:r>
                    </a:p>
                  </a:txBody>
                  <a:tcPr marL="45720" marR="45720" horzOverflow="overflow"/>
                </a:tc>
                <a:tc>
                  <a:txBody>
                    <a:bodyPr/>
                    <a:lstStyle/>
                    <a:p>
                      <a:pPr algn="l">
                        <a:defRPr sz="1700">
                          <a:effectLst/>
                        </a:defRPr>
                      </a:pPr>
                      <a:r>
                        <a:t>See </a:t>
                      </a:r>
                      <a:r>
                        <a:rPr u="sng">
                          <a:solidFill>
                            <a:srgbClr val="0000FF"/>
                          </a:solidFill>
                          <a:uFill>
                            <a:solidFill>
                              <a:srgbClr val="0000FF"/>
                            </a:solidFill>
                          </a:uFill>
                          <a:hlinkClick r:id="rId7"/>
                        </a:rPr>
                        <a:t>http</a:t>
                      </a:r>
                      <a:r>
                        <a:rPr u="sng" dirty="0">
                          <a:solidFill>
                            <a:srgbClr val="0000FF"/>
                          </a:solidFill>
                          <a:uFill>
                            <a:solidFill>
                              <a:srgbClr val="0000FF"/>
                            </a:solidFill>
                          </a:uFill>
                          <a:hlinkClick r:id="rId7"/>
                        </a:rPr>
                        <a:t>://www.dnnsoftware.com/community/participate</a:t>
                      </a:r>
                      <a:r>
                        <a:rPr u="sng">
                          <a:solidFill>
                            <a:srgbClr val="0000FF"/>
                          </a:solidFill>
                          <a:uFill>
                            <a:solidFill>
                              <a:srgbClr val="0000FF"/>
                            </a:solidFill>
                          </a:uFill>
                          <a:hlinkClick r:id="rId7"/>
                        </a:rPr>
                        <a:t>/community-showcase</a:t>
                      </a:r>
                      <a:r>
                        <a:t> </a:t>
                      </a:r>
                      <a:endParaRPr dirty="0"/>
                    </a:p>
                  </a:txBody>
                  <a:tcPr marL="45720" marR="45720" horzOverflow="overflow"/>
                </a:tc>
                <a:extLst>
                  <a:ext uri="{0D108BD9-81ED-4DB2-BD59-A6C34878D82A}">
                    <a16:rowId xmlns:a16="http://schemas.microsoft.com/office/drawing/2014/main" val="10004"/>
                  </a:ext>
                </a:extLst>
              </a:tr>
              <a:tr h="812350">
                <a:tc>
                  <a:txBody>
                    <a:bodyPr/>
                    <a:lstStyle/>
                    <a:p>
                      <a:pPr algn="l">
                        <a:defRPr sz="1800">
                          <a:solidFill>
                            <a:srgbClr val="000000"/>
                          </a:solidFill>
                          <a:effectLst/>
                        </a:defRPr>
                      </a:pPr>
                      <a:r>
                        <a:rPr sz="1700">
                          <a:solidFill>
                            <a:schemeClr val="accent1"/>
                          </a:solidFill>
                        </a:rPr>
                        <a:t>5.</a:t>
                      </a:r>
                    </a:p>
                  </a:txBody>
                  <a:tcPr marL="45720" marR="45720" horzOverflow="overflow"/>
                </a:tc>
                <a:tc>
                  <a:txBody>
                    <a:bodyPr/>
                    <a:lstStyle/>
                    <a:p>
                      <a:pPr algn="l">
                        <a:defRPr sz="1700">
                          <a:effectLst/>
                        </a:defRPr>
                      </a:pPr>
                      <a:r>
                        <a:rPr lang="en-US"/>
                        <a:t>-</a:t>
                      </a:r>
                      <a:r>
                        <a:t>NodeJS CMSs + See </a:t>
                      </a:r>
                      <a:r>
                        <a:rPr u="sng">
                          <a:solidFill>
                            <a:srgbClr val="0000FF"/>
                          </a:solidFill>
                          <a:uFill>
                            <a:solidFill>
                              <a:srgbClr val="0000FF"/>
                            </a:solidFill>
                          </a:uFill>
                          <a:hlinkClick r:id="rId8"/>
                        </a:rPr>
                        <a:t>https</a:t>
                      </a:r>
                      <a:r>
                        <a:rPr u="sng" dirty="0">
                          <a:solidFill>
                            <a:srgbClr val="0000FF"/>
                          </a:solidFill>
                          <a:uFill>
                            <a:solidFill>
                              <a:srgbClr val="0000FF"/>
                            </a:solidFill>
                          </a:uFill>
                          <a:hlinkClick r:id="rId8"/>
                        </a:rPr>
                        <a:t>://www.slant.co/topics/1847</a:t>
                      </a:r>
                      <a:r>
                        <a:rPr u="sng">
                          <a:solidFill>
                            <a:srgbClr val="0000FF"/>
                          </a:solidFill>
                          <a:uFill>
                            <a:solidFill>
                              <a:srgbClr val="0000FF"/>
                            </a:solidFill>
                          </a:uFill>
                          <a:hlinkClick r:id="rId8"/>
                        </a:rPr>
                        <a:t>/~node-js-based-cms</a:t>
                      </a:r>
                      <a:r>
                        <a:t> for examples</a:t>
                      </a:r>
                      <a:endParaRPr lang="en-US" dirty="0"/>
                    </a:p>
                    <a:p>
                      <a:pPr algn="l">
                        <a:defRPr sz="1700">
                          <a:effectLst/>
                        </a:defRPr>
                      </a:pPr>
                      <a:r>
                        <a:rPr lang="en-US"/>
                        <a:t>-Strapi – headless CMS (</a:t>
                      </a:r>
                      <a:r>
                        <a:rPr lang="en-US" dirty="0" err="1"/>
                        <a:t>strapi.io</a:t>
                      </a:r>
                      <a:r>
                        <a:rPr lang="en-US" dirty="0"/>
                        <a:t>)</a:t>
                      </a:r>
                      <a:endParaRPr dirty="0"/>
                    </a:p>
                  </a:txBody>
                  <a:tcPr marL="45720" marR="45720" horzOverflow="overflow"/>
                </a:tc>
                <a:tc>
                  <a:txBody>
                    <a:bodyPr/>
                    <a:lstStyle/>
                    <a:p>
                      <a:pPr algn="l">
                        <a:defRPr sz="1800">
                          <a:solidFill>
                            <a:srgbClr val="000000"/>
                          </a:solidFill>
                          <a:effectLst/>
                        </a:defRPr>
                      </a:pPr>
                      <a:r>
                        <a:rPr sz="1700">
                          <a:solidFill>
                            <a:schemeClr val="accent1"/>
                          </a:solidFill>
                        </a:rPr>
                        <a:t>JavaScript (</a:t>
                      </a:r>
                      <a:r>
                        <a:rPr sz="1700" dirty="0">
                          <a:solidFill>
                            <a:schemeClr val="accent1"/>
                          </a:solidFill>
                        </a:rPr>
                        <a:t>NodeJS)</a:t>
                      </a:r>
                    </a:p>
                  </a:txBody>
                  <a:tcPr marL="45720" marR="45720" horzOverflow="overflow"/>
                </a:tc>
                <a:tc>
                  <a:txBody>
                    <a:bodyPr/>
                    <a:lstStyle/>
                    <a:p>
                      <a:pPr algn="l">
                        <a:defRPr sz="1700">
                          <a:effectLst/>
                        </a:defRPr>
                      </a:pPr>
                      <a:endParaRPr dirty="0"/>
                    </a:p>
                  </a:txBody>
                  <a:tcPr marL="45720" marR="45720"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36057049"/>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007FA-4343-5609-4E1B-BB69243244B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5AE696D-6CE7-BACE-5DC2-6617D286BF00}"/>
              </a:ext>
            </a:extLst>
          </p:cNvPr>
          <p:cNvSpPr>
            <a:spLocks noGrp="1"/>
          </p:cNvSpPr>
          <p:nvPr>
            <p:ph type="body" idx="1"/>
          </p:nvPr>
        </p:nvSpPr>
        <p:spPr/>
        <p:txBody>
          <a:bodyPr>
            <a:normAutofit fontScale="92500" lnSpcReduction="10000"/>
          </a:bodyPr>
          <a:lstStyle/>
          <a:p>
            <a:endParaRPr lang="en-US" dirty="0"/>
          </a:p>
          <a:p>
            <a:r>
              <a:rPr lang="en-US" sz="3000" i="1" dirty="0" err="1"/>
              <a:t>session.add</a:t>
            </a:r>
            <a:r>
              <a:rPr lang="en-US" sz="3000" i="1" dirty="0"/>
              <a:t>(</a:t>
            </a:r>
            <a:r>
              <a:rPr lang="en-US" sz="3000" i="1" dirty="0" err="1"/>
              <a:t>todo</a:t>
            </a:r>
            <a:r>
              <a:rPr lang="en-US" sz="3000" i="1" dirty="0"/>
              <a:t>)</a:t>
            </a:r>
            <a:r>
              <a:rPr lang="en-US" dirty="0"/>
              <a:t>: Adds the new Todo instance to the database session, marking it for insertion.</a:t>
            </a:r>
          </a:p>
          <a:p>
            <a:r>
              <a:rPr lang="en-US" sz="3000" i="1" dirty="0" err="1"/>
              <a:t>session.commit</a:t>
            </a:r>
            <a:r>
              <a:rPr lang="en-US" sz="3000" i="1" dirty="0"/>
              <a:t>()</a:t>
            </a:r>
            <a:r>
              <a:rPr lang="en-US" dirty="0"/>
              <a:t>: Commits the transaction, saving the new record to the database.</a:t>
            </a:r>
          </a:p>
          <a:p>
            <a:r>
              <a:rPr lang="en-US" sz="3000" i="1" dirty="0" err="1"/>
              <a:t>session.refresh</a:t>
            </a:r>
            <a:r>
              <a:rPr lang="en-US" sz="3000" i="1" dirty="0"/>
              <a:t>(</a:t>
            </a:r>
            <a:r>
              <a:rPr lang="en-US" sz="3000" i="1" dirty="0" err="1"/>
              <a:t>todo</a:t>
            </a:r>
            <a:r>
              <a:rPr lang="en-US" sz="3000" i="1" dirty="0"/>
              <a:t>)</a:t>
            </a:r>
            <a:r>
              <a:rPr lang="en-US" dirty="0"/>
              <a:t>: Refreshes the </a:t>
            </a:r>
            <a:r>
              <a:rPr lang="en-US" dirty="0" err="1"/>
              <a:t>todo</a:t>
            </a:r>
            <a:r>
              <a:rPr lang="en-US" dirty="0"/>
              <a:t> instance with the latest data from the database, including any auto-generated fields like the id.</a:t>
            </a:r>
          </a:p>
          <a:p>
            <a:r>
              <a:rPr lang="en-US" dirty="0"/>
              <a:t>Returning the Todo: Finally, the function returns the newly created Todo instance. </a:t>
            </a:r>
            <a:r>
              <a:rPr lang="en-US" dirty="0" err="1"/>
              <a:t>FastAPI</a:t>
            </a:r>
            <a:r>
              <a:rPr lang="en-US" dirty="0"/>
              <a:t> automatically serializes this object into JSON, adhering to the Todo schema defined in the </a:t>
            </a:r>
            <a:r>
              <a:rPr lang="en-US" dirty="0" err="1"/>
              <a:t>response_model</a:t>
            </a:r>
            <a:r>
              <a:rPr lang="en-US" dirty="0"/>
              <a:t>.</a:t>
            </a:r>
          </a:p>
          <a:p>
            <a:endParaRPr lang="en-US" dirty="0"/>
          </a:p>
        </p:txBody>
      </p:sp>
    </p:spTree>
    <p:extLst>
      <p:ext uri="{BB962C8B-B14F-4D97-AF65-F5344CB8AC3E}">
        <p14:creationId xmlns:p14="http://schemas.microsoft.com/office/powerpoint/2010/main" val="1701997537"/>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8DBF-0A3A-25EC-330A-CBB0821A00F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1ED5CF6-90BA-CAD3-1E01-24BAA7DFA5F3}"/>
              </a:ext>
            </a:extLst>
          </p:cNvPr>
          <p:cNvSpPr>
            <a:spLocks noGrp="1"/>
          </p:cNvSpPr>
          <p:nvPr>
            <p:ph type="body" idx="1"/>
          </p:nvPr>
        </p:nvSpPr>
        <p:spPr/>
        <p:txBody>
          <a:bodyPr/>
          <a:lstStyle/>
          <a:p>
            <a:pPr marL="0" indent="0">
              <a:buNone/>
            </a:pPr>
            <a:endParaRPr lang="en-US" dirty="0"/>
          </a:p>
        </p:txBody>
      </p:sp>
    </p:spTree>
    <p:extLst>
      <p:ext uri="{BB962C8B-B14F-4D97-AF65-F5344CB8AC3E}">
        <p14:creationId xmlns:p14="http://schemas.microsoft.com/office/powerpoint/2010/main" val="204971192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5A45F-54C7-A340-DCCA-22968C09D169}"/>
            </a:ext>
          </a:extLst>
        </p:cNvPr>
        <p:cNvGrpSpPr/>
        <p:nvPr/>
      </p:nvGrpSpPr>
      <p:grpSpPr>
        <a:xfrm>
          <a:off x="0" y="0"/>
          <a:ext cx="0" cy="0"/>
          <a:chOff x="0" y="0"/>
          <a:chExt cx="0" cy="0"/>
        </a:xfrm>
      </p:grpSpPr>
      <p:sp>
        <p:nvSpPr>
          <p:cNvPr id="148" name="Title 12">
            <a:extLst>
              <a:ext uri="{FF2B5EF4-FFF2-40B4-BE49-F238E27FC236}">
                <a16:creationId xmlns:a16="http://schemas.microsoft.com/office/drawing/2014/main" id="{CDE40C97-0CD5-D82D-D6D0-5F241A329D9B}"/>
              </a:ext>
            </a:extLst>
          </p:cNvPr>
          <p:cNvSpPr txBox="1">
            <a:spLocks noGrp="1"/>
          </p:cNvSpPr>
          <p:nvPr>
            <p:ph type="title"/>
          </p:nvPr>
        </p:nvSpPr>
        <p:spPr>
          <a:xfrm>
            <a:off x="530373" y="735723"/>
            <a:ext cx="2574333" cy="4846369"/>
          </a:xfrm>
          <a:prstGeom prst="rect">
            <a:avLst/>
          </a:prstGeom>
        </p:spPr>
        <p:txBody>
          <a:bodyPr>
            <a:normAutofit/>
          </a:bodyPr>
          <a:lstStyle>
            <a:lvl1pPr>
              <a:defRPr i="1"/>
            </a:lvl1pPr>
          </a:lstStyle>
          <a:p>
            <a:r>
              <a:rPr lang="en-US" i="1" dirty="0"/>
              <a:t>…Overview of Platforms</a:t>
            </a:r>
            <a:br>
              <a:rPr lang="en-US" i="1" dirty="0"/>
            </a:br>
            <a:br>
              <a:rPr lang="en-US" i="1" dirty="0"/>
            </a:br>
            <a:r>
              <a:rPr lang="en-US" i="1" dirty="0"/>
              <a:t>…Web</a:t>
            </a:r>
            <a:br>
              <a:rPr lang="en-US" i="1" dirty="0"/>
            </a:br>
            <a:br>
              <a:rPr lang="en-US" dirty="0"/>
            </a:br>
            <a:r>
              <a:rPr lang="en-US" dirty="0"/>
              <a:t>…Application Programming Interface (API)</a:t>
            </a:r>
            <a:endParaRPr dirty="0"/>
          </a:p>
        </p:txBody>
      </p:sp>
      <p:sp>
        <p:nvSpPr>
          <p:cNvPr id="149" name="Content Placeholder 13">
            <a:extLst>
              <a:ext uri="{FF2B5EF4-FFF2-40B4-BE49-F238E27FC236}">
                <a16:creationId xmlns:a16="http://schemas.microsoft.com/office/drawing/2014/main" id="{FFA65793-B401-2BAD-5B48-82DAAE78FC6B}"/>
              </a:ext>
            </a:extLst>
          </p:cNvPr>
          <p:cNvSpPr txBox="1">
            <a:spLocks noGrp="1"/>
          </p:cNvSpPr>
          <p:nvPr>
            <p:ph type="body" idx="1"/>
          </p:nvPr>
        </p:nvSpPr>
        <p:spPr>
          <a:xfrm>
            <a:off x="3531476" y="325820"/>
            <a:ext cx="8313683" cy="6362059"/>
          </a:xfrm>
          <a:prstGeom prst="rect">
            <a:avLst/>
          </a:prstGeom>
        </p:spPr>
        <p:txBody>
          <a:bodyPr>
            <a:noAutofit/>
          </a:bodyPr>
          <a:lstStyle/>
          <a:p>
            <a:pPr marL="216027" indent="-216027" defTabSz="576072">
              <a:spcBef>
                <a:spcPts val="400"/>
              </a:spcBef>
              <a:defRPr sz="2016"/>
            </a:pPr>
            <a:r>
              <a:rPr lang="en-US" sz="3600" dirty="0"/>
              <a:t>An Application Programming Interface (API) is a set of rules that allows different software applications to communicate with each other.</a:t>
            </a:r>
          </a:p>
        </p:txBody>
      </p:sp>
      <p:pic>
        <p:nvPicPr>
          <p:cNvPr id="3" name="Picture 2" descr="A person standing in front of a gear with a wrench and a sign&#10;&#10;AI-generated content may be incorrect.">
            <a:extLst>
              <a:ext uri="{FF2B5EF4-FFF2-40B4-BE49-F238E27FC236}">
                <a16:creationId xmlns:a16="http://schemas.microsoft.com/office/drawing/2014/main" id="{798920F4-CDB3-0504-8160-3CFAFBDE1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8987" y="2796361"/>
            <a:ext cx="7812640" cy="3735819"/>
          </a:xfrm>
          <a:prstGeom prst="rect">
            <a:avLst/>
          </a:prstGeom>
        </p:spPr>
      </p:pic>
    </p:spTree>
    <p:extLst>
      <p:ext uri="{BB962C8B-B14F-4D97-AF65-F5344CB8AC3E}">
        <p14:creationId xmlns:p14="http://schemas.microsoft.com/office/powerpoint/2010/main" val="363575748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4FB93-44EA-30E2-21C1-0114197117A0}"/>
            </a:ext>
          </a:extLst>
        </p:cNvPr>
        <p:cNvGrpSpPr/>
        <p:nvPr/>
      </p:nvGrpSpPr>
      <p:grpSpPr>
        <a:xfrm>
          <a:off x="0" y="0"/>
          <a:ext cx="0" cy="0"/>
          <a:chOff x="0" y="0"/>
          <a:chExt cx="0" cy="0"/>
        </a:xfrm>
      </p:grpSpPr>
      <p:sp>
        <p:nvSpPr>
          <p:cNvPr id="148" name="Title 12">
            <a:extLst>
              <a:ext uri="{FF2B5EF4-FFF2-40B4-BE49-F238E27FC236}">
                <a16:creationId xmlns:a16="http://schemas.microsoft.com/office/drawing/2014/main" id="{24034B20-F945-A748-76A1-A32EF06197FF}"/>
              </a:ext>
            </a:extLst>
          </p:cNvPr>
          <p:cNvSpPr txBox="1">
            <a:spLocks noGrp="1"/>
          </p:cNvSpPr>
          <p:nvPr>
            <p:ph type="title"/>
          </p:nvPr>
        </p:nvSpPr>
        <p:spPr>
          <a:xfrm>
            <a:off x="530373" y="735723"/>
            <a:ext cx="2574333" cy="4846369"/>
          </a:xfrm>
          <a:prstGeom prst="rect">
            <a:avLst/>
          </a:prstGeom>
        </p:spPr>
        <p:txBody>
          <a:bodyPr>
            <a:normAutofit/>
          </a:bodyPr>
          <a:lstStyle>
            <a:lvl1pPr>
              <a:defRPr i="1"/>
            </a:lvl1pPr>
          </a:lstStyle>
          <a:p>
            <a:r>
              <a:rPr lang="en-US" i="1" dirty="0"/>
              <a:t>…Overview of Platforms</a:t>
            </a:r>
            <a:br>
              <a:rPr lang="en-US" i="1" dirty="0"/>
            </a:br>
            <a:br>
              <a:rPr lang="en-US" i="1" dirty="0"/>
            </a:br>
            <a:r>
              <a:rPr lang="en-US" i="1" dirty="0"/>
              <a:t>…Web</a:t>
            </a:r>
            <a:br>
              <a:rPr lang="en-US" i="1" dirty="0"/>
            </a:br>
            <a:br>
              <a:rPr lang="en-US" dirty="0"/>
            </a:br>
            <a:r>
              <a:rPr lang="en-US" dirty="0"/>
              <a:t>…Application Programming Interface (API)</a:t>
            </a:r>
            <a:endParaRPr dirty="0"/>
          </a:p>
        </p:txBody>
      </p:sp>
      <p:sp>
        <p:nvSpPr>
          <p:cNvPr id="149" name="Content Placeholder 13">
            <a:extLst>
              <a:ext uri="{FF2B5EF4-FFF2-40B4-BE49-F238E27FC236}">
                <a16:creationId xmlns:a16="http://schemas.microsoft.com/office/drawing/2014/main" id="{8A744C44-DD9B-7216-BD41-79AAD24193CF}"/>
              </a:ext>
            </a:extLst>
          </p:cNvPr>
          <p:cNvSpPr txBox="1">
            <a:spLocks noGrp="1"/>
          </p:cNvSpPr>
          <p:nvPr>
            <p:ph type="body" idx="1"/>
          </p:nvPr>
        </p:nvSpPr>
        <p:spPr>
          <a:xfrm>
            <a:off x="3531476" y="325820"/>
            <a:ext cx="8313683" cy="6362059"/>
          </a:xfrm>
          <a:prstGeom prst="rect">
            <a:avLst/>
          </a:prstGeom>
        </p:spPr>
        <p:txBody>
          <a:bodyPr>
            <a:noAutofit/>
          </a:bodyPr>
          <a:lstStyle/>
          <a:p>
            <a:pPr marL="216027" indent="-216027" defTabSz="576072">
              <a:spcBef>
                <a:spcPts val="400"/>
              </a:spcBef>
              <a:defRPr sz="2016"/>
            </a:pPr>
            <a:r>
              <a:rPr lang="en-US" sz="3600" dirty="0"/>
              <a:t>It allows two systems to communicate with each other (share data and access resources).</a:t>
            </a:r>
          </a:p>
          <a:p>
            <a:pPr marL="216027" indent="-216027" defTabSz="576072">
              <a:spcBef>
                <a:spcPts val="400"/>
              </a:spcBef>
              <a:defRPr sz="2016"/>
            </a:pPr>
            <a:r>
              <a:rPr lang="en-US" sz="3600" b="0" i="0" dirty="0">
                <a:solidFill>
                  <a:srgbClr val="0A0A23"/>
                </a:solidFill>
                <a:effectLst/>
              </a:rPr>
              <a:t>One application acts as a client and the other acts as a server. A client asks for some resource, say for example a photo, and the server sends that photo to the client.</a:t>
            </a:r>
            <a:endParaRPr lang="en-US" sz="3600" dirty="0"/>
          </a:p>
          <a:p>
            <a:pPr marL="216027" indent="-216027" defTabSz="576072">
              <a:spcBef>
                <a:spcPts val="400"/>
              </a:spcBef>
              <a:defRPr sz="2016"/>
            </a:pPr>
            <a:endParaRPr lang="en-US" sz="3600" dirty="0"/>
          </a:p>
        </p:txBody>
      </p:sp>
    </p:spTree>
    <p:extLst>
      <p:ext uri="{BB962C8B-B14F-4D97-AF65-F5344CB8AC3E}">
        <p14:creationId xmlns:p14="http://schemas.microsoft.com/office/powerpoint/2010/main" val="341275798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8856B8-294F-CC04-CC82-FFDBCC83E35D}"/>
            </a:ext>
          </a:extLst>
        </p:cNvPr>
        <p:cNvGrpSpPr/>
        <p:nvPr/>
      </p:nvGrpSpPr>
      <p:grpSpPr>
        <a:xfrm>
          <a:off x="0" y="0"/>
          <a:ext cx="0" cy="0"/>
          <a:chOff x="0" y="0"/>
          <a:chExt cx="0" cy="0"/>
        </a:xfrm>
      </p:grpSpPr>
      <p:sp>
        <p:nvSpPr>
          <p:cNvPr id="148" name="Title 12">
            <a:extLst>
              <a:ext uri="{FF2B5EF4-FFF2-40B4-BE49-F238E27FC236}">
                <a16:creationId xmlns:a16="http://schemas.microsoft.com/office/drawing/2014/main" id="{D7B0F545-A8AA-F331-0B58-6C9D9DDA794A}"/>
              </a:ext>
            </a:extLst>
          </p:cNvPr>
          <p:cNvSpPr txBox="1">
            <a:spLocks noGrp="1"/>
          </p:cNvSpPr>
          <p:nvPr>
            <p:ph type="title"/>
          </p:nvPr>
        </p:nvSpPr>
        <p:spPr>
          <a:xfrm>
            <a:off x="530373" y="735723"/>
            <a:ext cx="2574333" cy="4846369"/>
          </a:xfrm>
          <a:prstGeom prst="rect">
            <a:avLst/>
          </a:prstGeom>
        </p:spPr>
        <p:txBody>
          <a:bodyPr>
            <a:normAutofit/>
          </a:bodyPr>
          <a:lstStyle>
            <a:lvl1pPr>
              <a:defRPr i="1"/>
            </a:lvl1pPr>
          </a:lstStyle>
          <a:p>
            <a:r>
              <a:rPr lang="en-US" i="1" dirty="0"/>
              <a:t>…Overview of Platforms</a:t>
            </a:r>
            <a:br>
              <a:rPr lang="en-US" i="1" dirty="0"/>
            </a:br>
            <a:br>
              <a:rPr lang="en-US" i="1" dirty="0"/>
            </a:br>
            <a:r>
              <a:rPr lang="en-US" i="1" dirty="0"/>
              <a:t>…Web</a:t>
            </a:r>
            <a:br>
              <a:rPr lang="en-US" i="1" dirty="0"/>
            </a:br>
            <a:br>
              <a:rPr lang="en-US" dirty="0"/>
            </a:br>
            <a:r>
              <a:rPr lang="en-US" dirty="0"/>
              <a:t>… Types of API</a:t>
            </a:r>
            <a:endParaRPr dirty="0"/>
          </a:p>
        </p:txBody>
      </p:sp>
      <p:sp>
        <p:nvSpPr>
          <p:cNvPr id="149" name="Content Placeholder 13">
            <a:extLst>
              <a:ext uri="{FF2B5EF4-FFF2-40B4-BE49-F238E27FC236}">
                <a16:creationId xmlns:a16="http://schemas.microsoft.com/office/drawing/2014/main" id="{0627F9F4-100A-FC24-0E77-F4937F9DA0CA}"/>
              </a:ext>
            </a:extLst>
          </p:cNvPr>
          <p:cNvSpPr txBox="1">
            <a:spLocks noGrp="1"/>
          </p:cNvSpPr>
          <p:nvPr>
            <p:ph type="body" idx="1"/>
          </p:nvPr>
        </p:nvSpPr>
        <p:spPr>
          <a:xfrm>
            <a:off x="3531476" y="182575"/>
            <a:ext cx="8313683" cy="6462774"/>
          </a:xfrm>
          <a:prstGeom prst="rect">
            <a:avLst/>
          </a:prstGeom>
        </p:spPr>
        <p:txBody>
          <a:bodyPr>
            <a:noAutofit/>
          </a:bodyPr>
          <a:lstStyle/>
          <a:p>
            <a:pPr marL="216027" indent="-216027" defTabSz="576072">
              <a:spcBef>
                <a:spcPts val="400"/>
              </a:spcBef>
              <a:defRPr sz="2016"/>
            </a:pPr>
            <a:r>
              <a:rPr lang="en-US" sz="3600" dirty="0"/>
              <a:t>1. Web APIs – Used for web applications (e.g., REST, GraphQL, SOAP). </a:t>
            </a:r>
          </a:p>
          <a:p>
            <a:pPr marL="216027" indent="-216027" defTabSz="576072">
              <a:spcBef>
                <a:spcPts val="400"/>
              </a:spcBef>
              <a:defRPr sz="2016"/>
            </a:pPr>
            <a:endParaRPr lang="en-US" sz="3600" dirty="0"/>
          </a:p>
          <a:p>
            <a:pPr marL="216027" indent="-216027" defTabSz="576072">
              <a:spcBef>
                <a:spcPts val="400"/>
              </a:spcBef>
              <a:defRPr sz="2016"/>
            </a:pPr>
            <a:r>
              <a:rPr lang="en-US" sz="3600" dirty="0"/>
              <a:t>2. Library APIs – Provided by software libraries to extend functionality. </a:t>
            </a:r>
          </a:p>
          <a:p>
            <a:pPr marL="216027" indent="-216027" defTabSz="576072">
              <a:spcBef>
                <a:spcPts val="400"/>
              </a:spcBef>
              <a:defRPr sz="2016"/>
            </a:pPr>
            <a:endParaRPr lang="en-US" sz="3600" dirty="0"/>
          </a:p>
          <a:p>
            <a:pPr marL="216027" indent="-216027" defTabSz="576072">
              <a:spcBef>
                <a:spcPts val="400"/>
              </a:spcBef>
              <a:defRPr sz="2016"/>
            </a:pPr>
            <a:r>
              <a:rPr lang="en-US" sz="3600" dirty="0"/>
              <a:t>3. Operating System APIs – Allow applications to interact with the OS. </a:t>
            </a:r>
          </a:p>
          <a:p>
            <a:pPr marL="216027" indent="-216027" defTabSz="576072">
              <a:spcBef>
                <a:spcPts val="400"/>
              </a:spcBef>
              <a:defRPr sz="2016"/>
            </a:pPr>
            <a:endParaRPr lang="en-US" sz="3600" dirty="0"/>
          </a:p>
          <a:p>
            <a:pPr marL="216027" indent="-216027" defTabSz="576072">
              <a:spcBef>
                <a:spcPts val="400"/>
              </a:spcBef>
              <a:defRPr sz="2016"/>
            </a:pPr>
            <a:r>
              <a:rPr lang="en-US" sz="3600" dirty="0"/>
              <a:t>4. Hardware APIs – Control hardware devices (e.g., camera, fingerprint scanner).</a:t>
            </a:r>
          </a:p>
        </p:txBody>
      </p:sp>
    </p:spTree>
    <p:extLst>
      <p:ext uri="{BB962C8B-B14F-4D97-AF65-F5344CB8AC3E}">
        <p14:creationId xmlns:p14="http://schemas.microsoft.com/office/powerpoint/2010/main" val="171856755"/>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2060"/>
      </a:dk1>
      <a:lt1>
        <a:srgbClr val="FFFFFF"/>
      </a:lt1>
      <a:dk2>
        <a:srgbClr val="A7A7A7"/>
      </a:dk2>
      <a:lt2>
        <a:srgbClr val="535353"/>
      </a:lt2>
      <a:accent1>
        <a:srgbClr val="002060"/>
      </a:accent1>
      <a:accent2>
        <a:srgbClr val="001236"/>
      </a:accent2>
      <a:accent3>
        <a:srgbClr val="97BAFF"/>
      </a:accent3>
      <a:accent4>
        <a:srgbClr val="D5E3FF"/>
      </a:accent4>
      <a:accent5>
        <a:srgbClr val="000E29"/>
      </a:accent5>
      <a:accent6>
        <a:srgbClr val="000A1D"/>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2886</TotalTime>
  <Words>3683</Words>
  <Application>Microsoft Office PowerPoint</Application>
  <PresentationFormat>Widescreen</PresentationFormat>
  <Paragraphs>478</Paragraphs>
  <Slides>61</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Aptos</vt:lpstr>
      <vt:lpstr>Arial</vt:lpstr>
      <vt:lpstr>Calibri</vt:lpstr>
      <vt:lpstr>Helvetica</vt:lpstr>
      <vt:lpstr>Roboto</vt:lpstr>
      <vt:lpstr>Office Theme</vt:lpstr>
      <vt:lpstr>…Overview of Platforms  …Web  Web Application Frameworks</vt:lpstr>
      <vt:lpstr>…Learning Outcomes</vt:lpstr>
      <vt:lpstr>…Learning Outcomes</vt:lpstr>
      <vt:lpstr>…Learning Outcomes</vt:lpstr>
      <vt:lpstr>…Overview of Platforms  …Web  …Content Management Systems (CMS)</vt:lpstr>
      <vt:lpstr>…Overview of Platforms  …Web  …Content Management Systems (CMS)</vt:lpstr>
      <vt:lpstr>…Overview of Platforms  …Web  …Application Programming Interface (API)</vt:lpstr>
      <vt:lpstr>…Overview of Platforms  …Web  …Application Programming Interface (API)</vt:lpstr>
      <vt:lpstr>…Overview of Platforms  …Web  … Types of API</vt:lpstr>
      <vt:lpstr>…Overview of Platforms  …Web  …HTTP Methods in REST APIs</vt:lpstr>
      <vt:lpstr>…Overview of Platforms  …Web  …HTTP Methods in REST APIs</vt:lpstr>
      <vt:lpstr>…Overview of Platforms  …Web  FastAPI</vt:lpstr>
      <vt:lpstr>…Overview of Platforms  …Web  FastAPI</vt:lpstr>
      <vt:lpstr>…Overview of Platforms  …Web  FastAPI Installation</vt:lpstr>
      <vt:lpstr>…Overview of Platforms  …Web  FastAPI Installation</vt:lpstr>
      <vt:lpstr>…Overview of Platforms  …Web  FastAPI Installation</vt:lpstr>
      <vt:lpstr>…Overview of Platforms  …Web  FastAPI Installation</vt:lpstr>
      <vt:lpstr>…Overview of Platforms  …Web  FastAPI Installation</vt:lpstr>
      <vt:lpstr>…Overview of Platforms  …Web  FastAPI Installation</vt:lpstr>
      <vt:lpstr>…Overview of Platforms  …Web  FastAPI Installation</vt:lpstr>
      <vt:lpstr>…Overview of Platforms  …Web  Creating FastAPI app</vt:lpstr>
      <vt:lpstr>…Overview of Platforms  …Web  Creating FastAPI app</vt:lpstr>
      <vt:lpstr>…Overview of Platforms  …Web  Creating FastAPI app</vt:lpstr>
      <vt:lpstr>…Overview of Platforms  …Web  Creating FastAPI app</vt:lpstr>
      <vt:lpstr>…Overview of Platforms  …Web  Creating FastAPI app</vt:lpstr>
      <vt:lpstr>…Overview of Platforms  …Web  Creating FastAPI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George UWAGBALE</dc:creator>
  <cp:lastModifiedBy>George UWAGBALE</cp:lastModifiedBy>
  <cp:revision>22</cp:revision>
  <dcterms:created xsi:type="dcterms:W3CDTF">2025-03-27T19:18:07Z</dcterms:created>
  <dcterms:modified xsi:type="dcterms:W3CDTF">2025-04-10T09:51:24Z</dcterms:modified>
</cp:coreProperties>
</file>