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Arial Black"/>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4" roundtripDataSignature="AMtx7mgg2tUNlawQJOGar5Tr6m8+LOsv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ArialBlack-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9d47e4f44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9d47e4f4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9d47e4f44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9d47e4f4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9d47e4f4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9d47e4f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9d47e4f44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9d47e4f4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9d47e4f44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9d47e4f4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9d47fccf4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9d47fccf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9d47fcc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a9d47fccf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9d47e4f44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9d47e4f4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E2F3"/>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pic>
        <p:nvPicPr>
          <p:cNvPr id="86" name="Google Shape;86;p1"/>
          <p:cNvPicPr preferRelativeResize="0"/>
          <p:nvPr/>
        </p:nvPicPr>
        <p:blipFill rotWithShape="1">
          <a:blip r:embed="rId3">
            <a:alphaModFix/>
          </a:blip>
          <a:srcRect b="0" l="0" r="0" t="0"/>
          <a:stretch/>
        </p:blipFill>
        <p:spPr>
          <a:xfrm>
            <a:off x="0" y="0"/>
            <a:ext cx="11979563" cy="7843783"/>
          </a:xfrm>
          <a:prstGeom prst="rect">
            <a:avLst/>
          </a:prstGeom>
          <a:solidFill>
            <a:srgbClr val="000000">
              <a:alpha val="0"/>
            </a:srgbClr>
          </a:solidFill>
          <a:ln cap="sq" cmpd="sng" w="444500">
            <a:solidFill>
              <a:srgbClr val="000000"/>
            </a:solidFill>
            <a:prstDash val="solid"/>
            <a:miter lim="800000"/>
            <a:headEnd len="sm" w="sm" type="none"/>
            <a:tailEnd len="sm" w="sm" type="none"/>
          </a:ln>
          <a:effectLst>
            <a:outerShdw blurRad="254000" rotWithShape="0" algn="bl" dir="2700000" dist="190500" sy="90000">
              <a:srgbClr val="000000"/>
            </a:outerShdw>
            <a:reflection blurRad="0" dir="5400000" dist="50800" endA="0" endPos="65000" fadeDir="5400000" kx="0" rotWithShape="0" algn="bl" stPos="0" sy="-100000" ky="0"/>
          </a:effectLst>
        </p:spPr>
      </p:pic>
      <p:sp>
        <p:nvSpPr>
          <p:cNvPr id="87" name="Google Shape;87;p1"/>
          <p:cNvSpPr txBox="1"/>
          <p:nvPr/>
        </p:nvSpPr>
        <p:spPr>
          <a:xfrm>
            <a:off x="-92364" y="1487055"/>
            <a:ext cx="12164291" cy="50783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5400" u="none" cap="none" strike="noStrike">
                <a:solidFill>
                  <a:schemeClr val="dk1"/>
                </a:solidFill>
                <a:latin typeface="Arial Black"/>
                <a:ea typeface="Arial Black"/>
                <a:cs typeface="Arial Black"/>
                <a:sym typeface="Arial Black"/>
              </a:rPr>
              <a:t>Tropical Cyclones in the Atlantic Basin: 1950-2015</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Arial Black"/>
                <a:ea typeface="Arial Black"/>
                <a:cs typeface="Arial Black"/>
                <a:sym typeface="Arial Black"/>
              </a:rPr>
              <a:t>   </a:t>
            </a:r>
            <a:r>
              <a:rPr b="1" i="1" lang="en-US" sz="3200">
                <a:solidFill>
                  <a:schemeClr val="dk1"/>
                </a:solidFill>
                <a:latin typeface="Arial Black"/>
                <a:ea typeface="Arial Black"/>
                <a:cs typeface="Arial Black"/>
                <a:sym typeface="Arial Black"/>
              </a:rPr>
              <a:t>Team Phoenix:</a:t>
            </a:r>
            <a:endParaRPr/>
          </a:p>
          <a:p>
            <a:pPr indent="0" lvl="0" marL="0" marR="0" rtl="0" algn="l">
              <a:spcBef>
                <a:spcPts val="0"/>
              </a:spcBef>
              <a:spcAft>
                <a:spcPts val="0"/>
              </a:spcAft>
              <a:buNone/>
            </a:pPr>
            <a:r>
              <a:rPr b="1" lang="en-US" sz="3200">
                <a:solidFill>
                  <a:schemeClr val="dk1"/>
                </a:solidFill>
                <a:latin typeface="Arial Black"/>
                <a:ea typeface="Arial Black"/>
                <a:cs typeface="Arial Black"/>
                <a:sym typeface="Arial Black"/>
              </a:rPr>
              <a:t>   Lindsey Shavers</a:t>
            </a:r>
            <a:endParaRPr/>
          </a:p>
          <a:p>
            <a:pPr indent="0" lvl="0" marL="0" marR="0" rtl="0" algn="l">
              <a:spcBef>
                <a:spcPts val="0"/>
              </a:spcBef>
              <a:spcAft>
                <a:spcPts val="0"/>
              </a:spcAft>
              <a:buNone/>
            </a:pPr>
            <a:r>
              <a:rPr b="1" lang="en-US" sz="3200">
                <a:solidFill>
                  <a:schemeClr val="dk1"/>
                </a:solidFill>
                <a:latin typeface="Arial Black"/>
                <a:ea typeface="Arial Black"/>
                <a:cs typeface="Arial Black"/>
                <a:sym typeface="Arial Black"/>
              </a:rPr>
              <a:t>   Mark Folashade</a:t>
            </a:r>
            <a:endParaRPr b="1" sz="3200">
              <a:solidFill>
                <a:schemeClr val="dk1"/>
              </a:solidFill>
              <a:latin typeface="Arial Black"/>
              <a:ea typeface="Arial Black"/>
              <a:cs typeface="Arial Black"/>
              <a:sym typeface="Arial Black"/>
            </a:endParaRPr>
          </a:p>
          <a:p>
            <a:pPr indent="0" lvl="0" marL="0" marR="0" rtl="0" algn="l">
              <a:spcBef>
                <a:spcPts val="0"/>
              </a:spcBef>
              <a:spcAft>
                <a:spcPts val="0"/>
              </a:spcAft>
              <a:buNone/>
            </a:pPr>
            <a:r>
              <a:rPr b="1" lang="en-US" sz="3200">
                <a:solidFill>
                  <a:schemeClr val="dk1"/>
                </a:solidFill>
                <a:latin typeface="Arial Black"/>
                <a:ea typeface="Arial Black"/>
                <a:cs typeface="Arial Black"/>
                <a:sym typeface="Arial Black"/>
              </a:rPr>
              <a:t>   Khoi Tran</a:t>
            </a:r>
            <a:endParaRPr/>
          </a:p>
          <a:p>
            <a:pPr indent="0" lvl="0" marL="0" marR="0" rtl="0" algn="l">
              <a:spcBef>
                <a:spcPts val="0"/>
              </a:spcBef>
              <a:spcAft>
                <a:spcPts val="0"/>
              </a:spcAft>
              <a:buNone/>
            </a:pPr>
            <a:r>
              <a:rPr b="1" lang="en-US" sz="3200">
                <a:solidFill>
                  <a:schemeClr val="dk1"/>
                </a:solidFill>
                <a:latin typeface="Arial Black"/>
                <a:ea typeface="Arial Black"/>
                <a:cs typeface="Arial Black"/>
                <a:sym typeface="Arial Black"/>
              </a:rPr>
              <a:t>   Stephanie Verbout</a:t>
            </a:r>
            <a:endParaRPr/>
          </a:p>
        </p:txBody>
      </p:sp>
      <p:sp>
        <p:nvSpPr>
          <p:cNvPr id="88" name="Google Shape;88;p1"/>
          <p:cNvSpPr txBox="1"/>
          <p:nvPr/>
        </p:nvSpPr>
        <p:spPr>
          <a:xfrm>
            <a:off x="7416797" y="5488150"/>
            <a:ext cx="4562766"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dk1"/>
                </a:solidFill>
                <a:latin typeface="Arial Black"/>
                <a:ea typeface="Arial Black"/>
                <a:cs typeface="Arial Black"/>
                <a:sym typeface="Arial Black"/>
              </a:rPr>
              <a:t>CS5010  </a:t>
            </a:r>
            <a:endParaRPr/>
          </a:p>
          <a:p>
            <a:pPr indent="0" lvl="0" marL="0" marR="0" rtl="0" algn="ctr">
              <a:spcBef>
                <a:spcPts val="0"/>
              </a:spcBef>
              <a:spcAft>
                <a:spcPts val="0"/>
              </a:spcAft>
              <a:buNone/>
            </a:pPr>
            <a:r>
              <a:rPr b="1" lang="en-US" sz="3200">
                <a:solidFill>
                  <a:schemeClr val="dk1"/>
                </a:solidFill>
                <a:latin typeface="Arial Black"/>
                <a:ea typeface="Arial Black"/>
                <a:cs typeface="Arial Black"/>
                <a:sym typeface="Arial Black"/>
              </a:rPr>
              <a:t>18 November 2020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ga9d47e4f44_0_10"/>
          <p:cNvPicPr preferRelativeResize="0"/>
          <p:nvPr/>
        </p:nvPicPr>
        <p:blipFill>
          <a:blip r:embed="rId3">
            <a:alphaModFix/>
          </a:blip>
          <a:stretch>
            <a:fillRect/>
          </a:stretch>
        </p:blipFill>
        <p:spPr>
          <a:xfrm>
            <a:off x="1525" y="259475"/>
            <a:ext cx="12188952" cy="659853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7"/>
          <p:cNvPicPr preferRelativeResize="0"/>
          <p:nvPr/>
        </p:nvPicPr>
        <p:blipFill rotWithShape="1">
          <a:blip r:embed="rId3">
            <a:alphaModFix/>
          </a:blip>
          <a:srcRect b="0" l="0" r="0" t="0"/>
          <a:stretch/>
        </p:blipFill>
        <p:spPr>
          <a:xfrm>
            <a:off x="1535" y="1212590"/>
            <a:ext cx="12188952" cy="5645409"/>
          </a:xfrm>
          <a:prstGeom prst="rect">
            <a:avLst/>
          </a:prstGeom>
          <a:noFill/>
          <a:ln>
            <a:noFill/>
          </a:ln>
        </p:spPr>
      </p:pic>
      <p:sp>
        <p:nvSpPr>
          <p:cNvPr id="149" name="Google Shape;149;p7"/>
          <p:cNvSpPr txBox="1"/>
          <p:nvPr/>
        </p:nvSpPr>
        <p:spPr>
          <a:xfrm>
            <a:off x="3824749" y="157317"/>
            <a:ext cx="4729316"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4400" u="sng">
                <a:solidFill>
                  <a:schemeClr val="dk1"/>
                </a:solidFill>
                <a:latin typeface="Calibri"/>
                <a:ea typeface="Calibri"/>
                <a:cs typeface="Calibri"/>
                <a:sym typeface="Calibri"/>
              </a:rPr>
              <a:t>Landfall Heat Map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8"/>
          <p:cNvPicPr preferRelativeResize="0"/>
          <p:nvPr/>
        </p:nvPicPr>
        <p:blipFill rotWithShape="1">
          <a:blip r:embed="rId3">
            <a:alphaModFix/>
          </a:blip>
          <a:srcRect b="0" l="0" r="0" t="0"/>
          <a:stretch/>
        </p:blipFill>
        <p:spPr>
          <a:xfrm>
            <a:off x="1533" y="1166760"/>
            <a:ext cx="12188952" cy="5691232"/>
          </a:xfrm>
          <a:prstGeom prst="rect">
            <a:avLst/>
          </a:prstGeom>
          <a:noFill/>
          <a:ln>
            <a:noFill/>
          </a:ln>
        </p:spPr>
      </p:pic>
      <p:sp>
        <p:nvSpPr>
          <p:cNvPr id="155" name="Google Shape;155;p8"/>
          <p:cNvSpPr txBox="1"/>
          <p:nvPr/>
        </p:nvSpPr>
        <p:spPr>
          <a:xfrm>
            <a:off x="3569110" y="285135"/>
            <a:ext cx="5299587"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4400" u="sng">
                <a:solidFill>
                  <a:schemeClr val="dk1"/>
                </a:solidFill>
                <a:latin typeface="Calibri"/>
                <a:ea typeface="Calibri"/>
                <a:cs typeface="Calibri"/>
                <a:sym typeface="Calibri"/>
              </a:rPr>
              <a:t>No Landfall Heat Map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ga9d47e4f44_0_5"/>
          <p:cNvPicPr preferRelativeResize="0"/>
          <p:nvPr/>
        </p:nvPicPr>
        <p:blipFill>
          <a:blip r:embed="rId3">
            <a:alphaModFix/>
          </a:blip>
          <a:stretch>
            <a:fillRect/>
          </a:stretch>
        </p:blipFill>
        <p:spPr>
          <a:xfrm>
            <a:off x="0" y="0"/>
            <a:ext cx="6858000" cy="6858000"/>
          </a:xfrm>
          <a:prstGeom prst="rect">
            <a:avLst/>
          </a:prstGeom>
          <a:noFill/>
          <a:ln>
            <a:noFill/>
          </a:ln>
        </p:spPr>
      </p:pic>
      <p:sp>
        <p:nvSpPr>
          <p:cNvPr id="161" name="Google Shape;161;ga9d47e4f44_0_5"/>
          <p:cNvSpPr txBox="1"/>
          <p:nvPr>
            <p:ph idx="4294967295" type="body"/>
          </p:nvPr>
        </p:nvSpPr>
        <p:spPr>
          <a:xfrm>
            <a:off x="6858000" y="365125"/>
            <a:ext cx="5011500" cy="6175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000"/>
              <a:t>This plot shows the top 95th percentile of duration for hurricanes, as defined by the delta in between the first recorded date and time of the storm, and the last recorded date and time.</a:t>
            </a:r>
            <a:endParaRPr sz="2000"/>
          </a:p>
          <a:p>
            <a:pPr indent="0" lvl="0" marL="0" rtl="0" algn="l">
              <a:spcBef>
                <a:spcPts val="1000"/>
              </a:spcBef>
              <a:spcAft>
                <a:spcPts val="0"/>
              </a:spcAft>
              <a:buNone/>
            </a:pPr>
            <a:r>
              <a:t/>
            </a:r>
            <a:endParaRPr sz="2000"/>
          </a:p>
          <a:p>
            <a:pPr indent="0" lvl="0" marL="0" rtl="0" algn="l">
              <a:spcBef>
                <a:spcPts val="1000"/>
              </a:spcBef>
              <a:spcAft>
                <a:spcPts val="0"/>
              </a:spcAft>
              <a:buNone/>
            </a:pPr>
            <a:r>
              <a:rPr lang="en-US" sz="2000"/>
              <a:t>Each point on the map represents the longitude and latitude for each recorded observation for a storm, and the color of each point represents the Category (strength) of the storm at that point, as denoted by the legend.</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ga9d47e4f44_0_0"/>
          <p:cNvPicPr preferRelativeResize="0"/>
          <p:nvPr/>
        </p:nvPicPr>
        <p:blipFill>
          <a:blip r:embed="rId3">
            <a:alphaModFix/>
          </a:blip>
          <a:stretch>
            <a:fillRect/>
          </a:stretch>
        </p:blipFill>
        <p:spPr>
          <a:xfrm>
            <a:off x="0" y="0"/>
            <a:ext cx="6858000" cy="6858000"/>
          </a:xfrm>
          <a:prstGeom prst="rect">
            <a:avLst/>
          </a:prstGeom>
          <a:noFill/>
          <a:ln>
            <a:noFill/>
          </a:ln>
        </p:spPr>
      </p:pic>
      <p:sp>
        <p:nvSpPr>
          <p:cNvPr id="167" name="Google Shape;167;ga9d47e4f44_0_0"/>
          <p:cNvSpPr txBox="1"/>
          <p:nvPr>
            <p:ph idx="2" type="body"/>
          </p:nvPr>
        </p:nvSpPr>
        <p:spPr>
          <a:xfrm>
            <a:off x="6858000" y="365125"/>
            <a:ext cx="5011500" cy="6175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000"/>
              <a:t>This plot shows the bottom 5th percentile of duration for hurricanes, as defined by the delta in between the first recorded date and time of the storm, and the last recorded date and time.</a:t>
            </a:r>
            <a:endParaRPr sz="2000"/>
          </a:p>
          <a:p>
            <a:pPr indent="0" lvl="0" marL="0" rtl="0" algn="l">
              <a:spcBef>
                <a:spcPts val="1000"/>
              </a:spcBef>
              <a:spcAft>
                <a:spcPts val="0"/>
              </a:spcAft>
              <a:buNone/>
            </a:pPr>
            <a:r>
              <a:t/>
            </a:r>
            <a:endParaRPr sz="2000"/>
          </a:p>
          <a:p>
            <a:pPr indent="0" lvl="0" marL="0" rtl="0" algn="l">
              <a:spcBef>
                <a:spcPts val="1000"/>
              </a:spcBef>
              <a:spcAft>
                <a:spcPts val="0"/>
              </a:spcAft>
              <a:buClr>
                <a:schemeClr val="dk1"/>
              </a:buClr>
              <a:buSzPts val="1100"/>
              <a:buFont typeface="Arial"/>
              <a:buNone/>
            </a:pPr>
            <a:r>
              <a:rPr lang="en-US" sz="2000"/>
              <a:t>Each point on the map represents the longitude and latitude for each recorded observation for a storm. The colors of the points do not vary, as these short hurricanes were all Category 0.</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a9d47e4f44_0_30"/>
          <p:cNvSpPr txBox="1"/>
          <p:nvPr/>
        </p:nvSpPr>
        <p:spPr>
          <a:xfrm>
            <a:off x="501175" y="540825"/>
            <a:ext cx="6535800" cy="6156000"/>
          </a:xfrm>
          <a:prstGeom prst="rect">
            <a:avLst/>
          </a:prstGeom>
          <a:noFill/>
          <a:ln>
            <a:noFill/>
          </a:ln>
        </p:spPr>
        <p:txBody>
          <a:bodyPr anchorCtr="0" anchor="t" bIns="91425" lIns="91425" spcFirstLastPara="1" rIns="91425" wrap="square" tIns="91425">
            <a:noAutofit/>
          </a:bodyPr>
          <a:lstStyle/>
          <a:p>
            <a:pPr indent="0" lvl="0" marL="0" rtl="0" algn="just">
              <a:lnSpc>
                <a:spcPct val="200000"/>
              </a:lnSpc>
              <a:spcBef>
                <a:spcPts val="0"/>
              </a:spcBef>
              <a:spcAft>
                <a:spcPts val="0"/>
              </a:spcAft>
              <a:buClr>
                <a:schemeClr val="dk1"/>
              </a:buClr>
              <a:buSzPts val="1100"/>
              <a:buFont typeface="Arial"/>
              <a:buNone/>
            </a:pPr>
            <a:r>
              <a:rPr b="1" i="1" lang="en-US" sz="2300" u="sng">
                <a:solidFill>
                  <a:schemeClr val="dk1"/>
                </a:solidFill>
                <a:highlight>
                  <a:srgbClr val="FFFFFF"/>
                </a:highlight>
              </a:rPr>
              <a:t>Storm ID/Year     Name      Min Pressure(mb)</a:t>
            </a:r>
            <a:endParaRPr b="1" i="1" sz="2300" u="sng">
              <a:solidFill>
                <a:schemeClr val="dk1"/>
              </a:solidFill>
              <a:highlight>
                <a:srgbClr val="FFFFFF"/>
              </a:highlight>
            </a:endParaRPr>
          </a:p>
          <a:p>
            <a:pPr indent="0" lvl="0" marL="0" rtl="0" algn="just">
              <a:lnSpc>
                <a:spcPct val="200000"/>
              </a:lnSpc>
              <a:spcBef>
                <a:spcPts val="0"/>
              </a:spcBef>
              <a:spcAft>
                <a:spcPts val="0"/>
              </a:spcAft>
              <a:buClr>
                <a:schemeClr val="dk1"/>
              </a:buClr>
              <a:buSzPts val="1100"/>
              <a:buFont typeface="Arial"/>
              <a:buNone/>
            </a:pPr>
            <a:r>
              <a:rPr lang="en-US" sz="2200">
                <a:solidFill>
                  <a:srgbClr val="1D1C1D"/>
                </a:solidFill>
                <a:highlight>
                  <a:srgbClr val="FFFFFF"/>
                </a:highlight>
                <a:latin typeface="Courier New"/>
                <a:ea typeface="Courier New"/>
                <a:cs typeface="Courier New"/>
                <a:sym typeface="Courier New"/>
              </a:rPr>
              <a:t>AL252005       WILMA        882.0</a:t>
            </a:r>
            <a:endParaRPr sz="2200">
              <a:solidFill>
                <a:srgbClr val="1D1C1D"/>
              </a:solidFill>
              <a:highlight>
                <a:srgbClr val="FFFFFF"/>
              </a:highlight>
              <a:latin typeface="Courier New"/>
              <a:ea typeface="Courier New"/>
              <a:cs typeface="Courier New"/>
              <a:sym typeface="Courier New"/>
            </a:endParaRPr>
          </a:p>
          <a:p>
            <a:pPr indent="0" lvl="0" marL="0" rtl="0" algn="just">
              <a:lnSpc>
                <a:spcPct val="150001"/>
              </a:lnSpc>
              <a:spcBef>
                <a:spcPts val="300"/>
              </a:spcBef>
              <a:spcAft>
                <a:spcPts val="0"/>
              </a:spcAft>
              <a:buClr>
                <a:schemeClr val="dk1"/>
              </a:buClr>
              <a:buSzPts val="1100"/>
              <a:buFont typeface="Arial"/>
              <a:buNone/>
            </a:pPr>
            <a:r>
              <a:rPr lang="en-US" sz="2200">
                <a:solidFill>
                  <a:srgbClr val="1D1C1D"/>
                </a:solidFill>
                <a:highlight>
                  <a:srgbClr val="FFFFFF"/>
                </a:highlight>
                <a:latin typeface="Courier New"/>
                <a:ea typeface="Courier New"/>
                <a:cs typeface="Courier New"/>
                <a:sym typeface="Courier New"/>
              </a:rPr>
              <a:t>AL081988     GILBERT        888.0</a:t>
            </a:r>
            <a:endParaRPr sz="2200">
              <a:solidFill>
                <a:srgbClr val="1D1C1D"/>
              </a:solidFill>
              <a:highlight>
                <a:srgbClr val="FFFFFF"/>
              </a:highlight>
              <a:latin typeface="Courier New"/>
              <a:ea typeface="Courier New"/>
              <a:cs typeface="Courier New"/>
              <a:sym typeface="Courier New"/>
            </a:endParaRPr>
          </a:p>
          <a:p>
            <a:pPr indent="0" lvl="0" marL="0" rtl="0" algn="just">
              <a:lnSpc>
                <a:spcPct val="150001"/>
              </a:lnSpc>
              <a:spcBef>
                <a:spcPts val="300"/>
              </a:spcBef>
              <a:spcAft>
                <a:spcPts val="0"/>
              </a:spcAft>
              <a:buClr>
                <a:schemeClr val="dk1"/>
              </a:buClr>
              <a:buSzPts val="1100"/>
              <a:buFont typeface="Arial"/>
              <a:buNone/>
            </a:pPr>
            <a:r>
              <a:rPr lang="en-US" sz="2200">
                <a:solidFill>
                  <a:srgbClr val="1D1C1D"/>
                </a:solidFill>
                <a:highlight>
                  <a:srgbClr val="FFFFFF"/>
                </a:highlight>
                <a:latin typeface="Courier New"/>
                <a:ea typeface="Courier New"/>
                <a:cs typeface="Courier New"/>
                <a:sym typeface="Courier New"/>
              </a:rPr>
              <a:t>AL182005        RITA        895.0</a:t>
            </a:r>
            <a:endParaRPr sz="2200">
              <a:solidFill>
                <a:srgbClr val="1D1C1D"/>
              </a:solidFill>
              <a:highlight>
                <a:srgbClr val="FFFFFF"/>
              </a:highlight>
              <a:latin typeface="Courier New"/>
              <a:ea typeface="Courier New"/>
              <a:cs typeface="Courier New"/>
              <a:sym typeface="Courier New"/>
            </a:endParaRPr>
          </a:p>
          <a:p>
            <a:pPr indent="0" lvl="0" marL="0" rtl="0" algn="just">
              <a:lnSpc>
                <a:spcPct val="150001"/>
              </a:lnSpc>
              <a:spcBef>
                <a:spcPts val="300"/>
              </a:spcBef>
              <a:spcAft>
                <a:spcPts val="0"/>
              </a:spcAft>
              <a:buClr>
                <a:schemeClr val="dk1"/>
              </a:buClr>
              <a:buSzPts val="1100"/>
              <a:buFont typeface="Arial"/>
              <a:buNone/>
            </a:pPr>
            <a:r>
              <a:rPr lang="en-US" sz="2200">
                <a:solidFill>
                  <a:srgbClr val="1D1C1D"/>
                </a:solidFill>
                <a:highlight>
                  <a:srgbClr val="FFFFFF"/>
                </a:highlight>
                <a:latin typeface="Courier New"/>
                <a:ea typeface="Courier New"/>
                <a:cs typeface="Courier New"/>
                <a:sym typeface="Courier New"/>
              </a:rPr>
              <a:t>AL041980       ALLEN        899.0</a:t>
            </a:r>
            <a:endParaRPr sz="2200">
              <a:solidFill>
                <a:srgbClr val="1D1C1D"/>
              </a:solidFill>
              <a:highlight>
                <a:srgbClr val="FFFFFF"/>
              </a:highlight>
              <a:latin typeface="Courier New"/>
              <a:ea typeface="Courier New"/>
              <a:cs typeface="Courier New"/>
              <a:sym typeface="Courier New"/>
            </a:endParaRPr>
          </a:p>
          <a:p>
            <a:pPr indent="0" lvl="0" marL="0" rtl="0" algn="just">
              <a:lnSpc>
                <a:spcPct val="150001"/>
              </a:lnSpc>
              <a:spcBef>
                <a:spcPts val="300"/>
              </a:spcBef>
              <a:spcAft>
                <a:spcPts val="0"/>
              </a:spcAft>
              <a:buClr>
                <a:schemeClr val="dk1"/>
              </a:buClr>
              <a:buSzPts val="1100"/>
              <a:buFont typeface="Arial"/>
              <a:buNone/>
            </a:pPr>
            <a:r>
              <a:rPr lang="en-US" sz="2200">
                <a:solidFill>
                  <a:srgbClr val="1D1C1D"/>
                </a:solidFill>
                <a:highlight>
                  <a:srgbClr val="FFFFFF"/>
                </a:highlight>
                <a:latin typeface="Courier New"/>
                <a:ea typeface="Courier New"/>
                <a:cs typeface="Courier New"/>
                <a:sym typeface="Courier New"/>
              </a:rPr>
              <a:t>AL091969     CAMILLE        900.0</a:t>
            </a:r>
            <a:endParaRPr sz="2200">
              <a:solidFill>
                <a:srgbClr val="1D1C1D"/>
              </a:solidFill>
              <a:highlight>
                <a:srgbClr val="FFFFFF"/>
              </a:highlight>
              <a:latin typeface="Courier New"/>
              <a:ea typeface="Courier New"/>
              <a:cs typeface="Courier New"/>
              <a:sym typeface="Courier New"/>
            </a:endParaRPr>
          </a:p>
          <a:p>
            <a:pPr indent="0" lvl="0" marL="0" rtl="0" algn="just">
              <a:lnSpc>
                <a:spcPct val="150001"/>
              </a:lnSpc>
              <a:spcBef>
                <a:spcPts val="300"/>
              </a:spcBef>
              <a:spcAft>
                <a:spcPts val="0"/>
              </a:spcAft>
              <a:buClr>
                <a:schemeClr val="dk1"/>
              </a:buClr>
              <a:buSzPts val="1100"/>
              <a:buFont typeface="Arial"/>
              <a:buNone/>
            </a:pPr>
            <a:r>
              <a:rPr lang="en-US" sz="2200">
                <a:solidFill>
                  <a:srgbClr val="1D1C1D"/>
                </a:solidFill>
                <a:highlight>
                  <a:srgbClr val="FFFFFF"/>
                </a:highlight>
                <a:latin typeface="Courier New"/>
                <a:ea typeface="Courier New"/>
                <a:cs typeface="Courier New"/>
                <a:sym typeface="Courier New"/>
              </a:rPr>
              <a:t>AL122005     KATRINA        902.0</a:t>
            </a:r>
            <a:endParaRPr sz="2200">
              <a:solidFill>
                <a:srgbClr val="1D1C1D"/>
              </a:solidFill>
              <a:highlight>
                <a:srgbClr val="FFFFFF"/>
              </a:highlight>
              <a:latin typeface="Courier New"/>
              <a:ea typeface="Courier New"/>
              <a:cs typeface="Courier New"/>
              <a:sym typeface="Courier New"/>
            </a:endParaRPr>
          </a:p>
          <a:p>
            <a:pPr indent="0" lvl="0" marL="0" rtl="0" algn="just">
              <a:lnSpc>
                <a:spcPct val="150001"/>
              </a:lnSpc>
              <a:spcBef>
                <a:spcPts val="300"/>
              </a:spcBef>
              <a:spcAft>
                <a:spcPts val="0"/>
              </a:spcAft>
              <a:buClr>
                <a:schemeClr val="dk1"/>
              </a:buClr>
              <a:buSzPts val="1100"/>
              <a:buFont typeface="Arial"/>
              <a:buNone/>
            </a:pPr>
            <a:r>
              <a:rPr lang="en-US" sz="2200">
                <a:solidFill>
                  <a:srgbClr val="1D1C1D"/>
                </a:solidFill>
                <a:highlight>
                  <a:srgbClr val="FFFFFF"/>
                </a:highlight>
                <a:latin typeface="Courier New"/>
                <a:ea typeface="Courier New"/>
                <a:cs typeface="Courier New"/>
                <a:sym typeface="Courier New"/>
              </a:rPr>
              <a:t>AL042007        DEAN        905.0</a:t>
            </a:r>
            <a:endParaRPr sz="2200">
              <a:solidFill>
                <a:srgbClr val="1D1C1D"/>
              </a:solidFill>
              <a:highlight>
                <a:srgbClr val="FFFFFF"/>
              </a:highlight>
              <a:latin typeface="Courier New"/>
              <a:ea typeface="Courier New"/>
              <a:cs typeface="Courier New"/>
              <a:sym typeface="Courier New"/>
            </a:endParaRPr>
          </a:p>
          <a:p>
            <a:pPr indent="0" lvl="0" marL="0" rtl="0" algn="just">
              <a:lnSpc>
                <a:spcPct val="150001"/>
              </a:lnSpc>
              <a:spcBef>
                <a:spcPts val="300"/>
              </a:spcBef>
              <a:spcAft>
                <a:spcPts val="0"/>
              </a:spcAft>
              <a:buClr>
                <a:schemeClr val="dk1"/>
              </a:buClr>
              <a:buSzPts val="1100"/>
              <a:buFont typeface="Arial"/>
              <a:buNone/>
            </a:pPr>
            <a:r>
              <a:rPr lang="en-US" sz="2200">
                <a:solidFill>
                  <a:srgbClr val="1D1C1D"/>
                </a:solidFill>
                <a:highlight>
                  <a:srgbClr val="FFFFFF"/>
                </a:highlight>
                <a:latin typeface="Courier New"/>
                <a:ea typeface="Courier New"/>
                <a:cs typeface="Courier New"/>
                <a:sym typeface="Courier New"/>
              </a:rPr>
              <a:t>AL131998       MITCH        905.0</a:t>
            </a:r>
            <a:endParaRPr sz="2200">
              <a:solidFill>
                <a:srgbClr val="1D1C1D"/>
              </a:solidFill>
              <a:highlight>
                <a:srgbClr val="FFFFFF"/>
              </a:highlight>
              <a:latin typeface="Courier New"/>
              <a:ea typeface="Courier New"/>
              <a:cs typeface="Courier New"/>
              <a:sym typeface="Courier New"/>
            </a:endParaRPr>
          </a:p>
          <a:p>
            <a:pPr indent="0" lvl="0" marL="0" rtl="0" algn="just">
              <a:lnSpc>
                <a:spcPct val="150001"/>
              </a:lnSpc>
              <a:spcBef>
                <a:spcPts val="300"/>
              </a:spcBef>
              <a:spcAft>
                <a:spcPts val="0"/>
              </a:spcAft>
              <a:buClr>
                <a:schemeClr val="dk1"/>
              </a:buClr>
              <a:buSzPts val="1100"/>
              <a:buFont typeface="Arial"/>
              <a:buNone/>
            </a:pPr>
            <a:r>
              <a:rPr lang="en-US" sz="2200">
                <a:solidFill>
                  <a:srgbClr val="1D1C1D"/>
                </a:solidFill>
                <a:highlight>
                  <a:srgbClr val="FFFFFF"/>
                </a:highlight>
                <a:latin typeface="Courier New"/>
                <a:ea typeface="Courier New"/>
                <a:cs typeface="Courier New"/>
                <a:sym typeface="Courier New"/>
              </a:rPr>
              <a:t>AL092004        IVAN        910.0</a:t>
            </a:r>
            <a:endParaRPr sz="2200">
              <a:solidFill>
                <a:srgbClr val="1D1C1D"/>
              </a:solidFill>
              <a:highlight>
                <a:srgbClr val="FFFFFF"/>
              </a:highlight>
              <a:latin typeface="Courier New"/>
              <a:ea typeface="Courier New"/>
              <a:cs typeface="Courier New"/>
              <a:sym typeface="Courier New"/>
            </a:endParaRPr>
          </a:p>
          <a:p>
            <a:pPr indent="0" lvl="0" marL="0" rtl="0" algn="just">
              <a:lnSpc>
                <a:spcPct val="150001"/>
              </a:lnSpc>
              <a:spcBef>
                <a:spcPts val="300"/>
              </a:spcBef>
              <a:spcAft>
                <a:spcPts val="0"/>
              </a:spcAft>
              <a:buClr>
                <a:schemeClr val="dk1"/>
              </a:buClr>
              <a:buSzPts val="1100"/>
              <a:buFont typeface="Arial"/>
              <a:buNone/>
            </a:pPr>
            <a:r>
              <a:rPr lang="en-US" sz="2200">
                <a:solidFill>
                  <a:srgbClr val="1D1C1D"/>
                </a:solidFill>
                <a:highlight>
                  <a:srgbClr val="FFFFFF"/>
                </a:highlight>
                <a:latin typeface="Courier New"/>
                <a:ea typeface="Courier New"/>
                <a:cs typeface="Courier New"/>
                <a:sym typeface="Courier New"/>
              </a:rPr>
              <a:t>AL101955       JANET        914.0</a:t>
            </a:r>
            <a:endParaRPr sz="2200">
              <a:solidFill>
                <a:srgbClr val="1D1C1D"/>
              </a:solidFill>
              <a:highlight>
                <a:srgbClr val="FFFFFF"/>
              </a:highlight>
              <a:latin typeface="Courier New"/>
              <a:ea typeface="Courier New"/>
              <a:cs typeface="Courier New"/>
              <a:sym typeface="Courier New"/>
            </a:endParaRPr>
          </a:p>
          <a:p>
            <a:pPr indent="0" lvl="0" marL="0" rtl="0" algn="l">
              <a:spcBef>
                <a:spcPts val="300"/>
              </a:spcBef>
              <a:spcAft>
                <a:spcPts val="0"/>
              </a:spcAft>
              <a:buNone/>
            </a:pPr>
            <a:r>
              <a:t/>
            </a:r>
            <a:endParaRPr sz="1700">
              <a:latin typeface="Calibri"/>
              <a:ea typeface="Calibri"/>
              <a:cs typeface="Calibri"/>
              <a:sym typeface="Calibri"/>
            </a:endParaRPr>
          </a:p>
        </p:txBody>
      </p:sp>
      <p:sp>
        <p:nvSpPr>
          <p:cNvPr id="173" name="Google Shape;173;ga9d47e4f44_0_30"/>
          <p:cNvSpPr txBox="1"/>
          <p:nvPr/>
        </p:nvSpPr>
        <p:spPr>
          <a:xfrm>
            <a:off x="6737800" y="2128750"/>
            <a:ext cx="4878900" cy="188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US" sz="2900">
                <a:latin typeface="Calibri"/>
                <a:ea typeface="Calibri"/>
                <a:cs typeface="Calibri"/>
                <a:sym typeface="Calibri"/>
              </a:rPr>
              <a:t>Minimum Pressure (millibars)</a:t>
            </a:r>
            <a:endParaRPr b="1" i="1" sz="2900">
              <a:latin typeface="Calibri"/>
              <a:ea typeface="Calibri"/>
              <a:cs typeface="Calibri"/>
              <a:sym typeface="Calibri"/>
            </a:endParaRPr>
          </a:p>
          <a:p>
            <a:pPr indent="0" lvl="0" marL="0" rtl="0" algn="ctr">
              <a:spcBef>
                <a:spcPts val="0"/>
              </a:spcBef>
              <a:spcAft>
                <a:spcPts val="0"/>
              </a:spcAft>
              <a:buNone/>
            </a:pPr>
            <a:r>
              <a:rPr b="1" i="1" lang="en-US" sz="2900">
                <a:latin typeface="Calibri"/>
                <a:ea typeface="Calibri"/>
                <a:cs typeface="Calibri"/>
                <a:sym typeface="Calibri"/>
              </a:rPr>
              <a:t>Atlantic Basin 1950-2015</a:t>
            </a:r>
            <a:endParaRPr b="1" i="1" sz="2900">
              <a:latin typeface="Calibri"/>
              <a:ea typeface="Calibri"/>
              <a:cs typeface="Calibri"/>
              <a:sym typeface="Calibri"/>
            </a:endParaRPr>
          </a:p>
          <a:p>
            <a:pPr indent="0" lvl="0" marL="0" rtl="0" algn="ctr">
              <a:spcBef>
                <a:spcPts val="0"/>
              </a:spcBef>
              <a:spcAft>
                <a:spcPts val="0"/>
              </a:spcAft>
              <a:buNone/>
            </a:pPr>
            <a:r>
              <a:rPr b="1" i="1" lang="en-US" sz="2900">
                <a:latin typeface="Calibri"/>
                <a:ea typeface="Calibri"/>
                <a:cs typeface="Calibri"/>
                <a:sym typeface="Calibri"/>
              </a:rPr>
              <a:t>(top 10 hurricanes)</a:t>
            </a:r>
            <a:endParaRPr b="1" i="1" sz="29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a9d47e4f44_0_36"/>
          <p:cNvSpPr txBox="1"/>
          <p:nvPr/>
        </p:nvSpPr>
        <p:spPr>
          <a:xfrm>
            <a:off x="340075" y="483275"/>
            <a:ext cx="7433400" cy="5868300"/>
          </a:xfrm>
          <a:prstGeom prst="rect">
            <a:avLst/>
          </a:prstGeom>
          <a:noFill/>
          <a:ln>
            <a:noFill/>
          </a:ln>
        </p:spPr>
        <p:txBody>
          <a:bodyPr anchorCtr="0" anchor="t" bIns="91425" lIns="91425" spcFirstLastPara="1" rIns="91425" wrap="square" tIns="91425">
            <a:noAutofit/>
          </a:bodyPr>
          <a:lstStyle/>
          <a:p>
            <a:pPr indent="0" lvl="0" marL="0" rtl="0" algn="just">
              <a:lnSpc>
                <a:spcPct val="150001"/>
              </a:lnSpc>
              <a:spcBef>
                <a:spcPts val="300"/>
              </a:spcBef>
              <a:spcAft>
                <a:spcPts val="0"/>
              </a:spcAft>
              <a:buClr>
                <a:schemeClr val="dk1"/>
              </a:buClr>
              <a:buSzPts val="1100"/>
              <a:buFont typeface="Arial"/>
              <a:buNone/>
            </a:pPr>
            <a:r>
              <a:rPr b="1" i="1" lang="en-US" sz="2300" u="sng">
                <a:solidFill>
                  <a:srgbClr val="1D1C1D"/>
                </a:solidFill>
                <a:highlight>
                  <a:srgbClr val="FFFFFF"/>
                </a:highlight>
              </a:rPr>
              <a:t>Storm ID/Year     Name       Max Wind(kts)</a:t>
            </a:r>
            <a:endParaRPr b="1" i="1" sz="2300" u="sng">
              <a:solidFill>
                <a:srgbClr val="1D1C1D"/>
              </a:solidFill>
              <a:highlight>
                <a:srgbClr val="FFFFFF"/>
              </a:highlight>
            </a:endParaRPr>
          </a:p>
          <a:p>
            <a:pPr indent="0" lvl="0" marL="0" rtl="0" algn="just">
              <a:lnSpc>
                <a:spcPct val="150001"/>
              </a:lnSpc>
              <a:spcBef>
                <a:spcPts val="300"/>
              </a:spcBef>
              <a:spcAft>
                <a:spcPts val="0"/>
              </a:spcAft>
              <a:buClr>
                <a:schemeClr val="dk1"/>
              </a:buClr>
              <a:buSzPts val="1100"/>
              <a:buFont typeface="Arial"/>
              <a:buNone/>
            </a:pPr>
            <a:r>
              <a:rPr lang="en-US" sz="2200">
                <a:solidFill>
                  <a:srgbClr val="1D1C1D"/>
                </a:solidFill>
                <a:highlight>
                  <a:srgbClr val="FFFFFF"/>
                </a:highlight>
                <a:latin typeface="Courier New"/>
                <a:ea typeface="Courier New"/>
                <a:cs typeface="Courier New"/>
                <a:sym typeface="Courier New"/>
              </a:rPr>
              <a:t>AL041980       ALLEN        165.0</a:t>
            </a:r>
            <a:endParaRPr sz="2200">
              <a:solidFill>
                <a:srgbClr val="1D1C1D"/>
              </a:solidFill>
              <a:highlight>
                <a:srgbClr val="FFFFFF"/>
              </a:highlight>
              <a:latin typeface="Courier New"/>
              <a:ea typeface="Courier New"/>
              <a:cs typeface="Courier New"/>
              <a:sym typeface="Courier New"/>
            </a:endParaRPr>
          </a:p>
          <a:p>
            <a:pPr indent="0" lvl="0" marL="0" rtl="0" algn="just">
              <a:lnSpc>
                <a:spcPct val="150001"/>
              </a:lnSpc>
              <a:spcBef>
                <a:spcPts val="300"/>
              </a:spcBef>
              <a:spcAft>
                <a:spcPts val="0"/>
              </a:spcAft>
              <a:buClr>
                <a:schemeClr val="dk1"/>
              </a:buClr>
              <a:buSzPts val="1100"/>
              <a:buFont typeface="Arial"/>
              <a:buNone/>
            </a:pPr>
            <a:r>
              <a:rPr lang="en-US" sz="2200">
                <a:solidFill>
                  <a:srgbClr val="1D1C1D"/>
                </a:solidFill>
                <a:highlight>
                  <a:srgbClr val="FFFFFF"/>
                </a:highlight>
                <a:latin typeface="Courier New"/>
                <a:ea typeface="Courier New"/>
                <a:cs typeface="Courier New"/>
                <a:sym typeface="Courier New"/>
              </a:rPr>
              <a:t>AL252005       WILMA        160.0</a:t>
            </a:r>
            <a:endParaRPr sz="2200">
              <a:solidFill>
                <a:srgbClr val="1D1C1D"/>
              </a:solidFill>
              <a:highlight>
                <a:srgbClr val="FFFFFF"/>
              </a:highlight>
              <a:latin typeface="Courier New"/>
              <a:ea typeface="Courier New"/>
              <a:cs typeface="Courier New"/>
              <a:sym typeface="Courier New"/>
            </a:endParaRPr>
          </a:p>
          <a:p>
            <a:pPr indent="0" lvl="0" marL="0" rtl="0" algn="just">
              <a:lnSpc>
                <a:spcPct val="150001"/>
              </a:lnSpc>
              <a:spcBef>
                <a:spcPts val="300"/>
              </a:spcBef>
              <a:spcAft>
                <a:spcPts val="0"/>
              </a:spcAft>
              <a:buClr>
                <a:schemeClr val="dk1"/>
              </a:buClr>
              <a:buSzPts val="1100"/>
              <a:buFont typeface="Arial"/>
              <a:buNone/>
            </a:pPr>
            <a:r>
              <a:rPr lang="en-US" sz="2200">
                <a:solidFill>
                  <a:srgbClr val="1D1C1D"/>
                </a:solidFill>
                <a:highlight>
                  <a:srgbClr val="FFFFFF"/>
                </a:highlight>
                <a:latin typeface="Courier New"/>
                <a:ea typeface="Courier New"/>
                <a:cs typeface="Courier New"/>
                <a:sym typeface="Courier New"/>
              </a:rPr>
              <a:t>AL081988     GILBERT        160.0</a:t>
            </a:r>
            <a:endParaRPr sz="2200">
              <a:solidFill>
                <a:srgbClr val="1D1C1D"/>
              </a:solidFill>
              <a:highlight>
                <a:srgbClr val="FFFFFF"/>
              </a:highlight>
              <a:latin typeface="Courier New"/>
              <a:ea typeface="Courier New"/>
              <a:cs typeface="Courier New"/>
              <a:sym typeface="Courier New"/>
            </a:endParaRPr>
          </a:p>
          <a:p>
            <a:pPr indent="0" lvl="0" marL="0" rtl="0" algn="just">
              <a:lnSpc>
                <a:spcPct val="150001"/>
              </a:lnSpc>
              <a:spcBef>
                <a:spcPts val="300"/>
              </a:spcBef>
              <a:spcAft>
                <a:spcPts val="0"/>
              </a:spcAft>
              <a:buClr>
                <a:schemeClr val="dk1"/>
              </a:buClr>
              <a:buSzPts val="1100"/>
              <a:buFont typeface="Arial"/>
              <a:buNone/>
            </a:pPr>
            <a:r>
              <a:rPr lang="en-US" sz="2200">
                <a:solidFill>
                  <a:srgbClr val="1D1C1D"/>
                </a:solidFill>
                <a:highlight>
                  <a:srgbClr val="FFFFFF"/>
                </a:highlight>
                <a:latin typeface="Courier New"/>
                <a:ea typeface="Courier New"/>
                <a:cs typeface="Courier New"/>
                <a:sym typeface="Courier New"/>
              </a:rPr>
              <a:t>AL182005        RITA        155.0</a:t>
            </a:r>
            <a:endParaRPr sz="2200">
              <a:solidFill>
                <a:srgbClr val="1D1C1D"/>
              </a:solidFill>
              <a:highlight>
                <a:srgbClr val="FFFFFF"/>
              </a:highlight>
              <a:latin typeface="Courier New"/>
              <a:ea typeface="Courier New"/>
              <a:cs typeface="Courier New"/>
              <a:sym typeface="Courier New"/>
            </a:endParaRPr>
          </a:p>
          <a:p>
            <a:pPr indent="0" lvl="0" marL="0" rtl="0" algn="just">
              <a:lnSpc>
                <a:spcPct val="150001"/>
              </a:lnSpc>
              <a:spcBef>
                <a:spcPts val="300"/>
              </a:spcBef>
              <a:spcAft>
                <a:spcPts val="0"/>
              </a:spcAft>
              <a:buClr>
                <a:schemeClr val="dk1"/>
              </a:buClr>
              <a:buSzPts val="1100"/>
              <a:buFont typeface="Arial"/>
              <a:buNone/>
            </a:pPr>
            <a:r>
              <a:rPr lang="en-US" sz="2200">
                <a:solidFill>
                  <a:srgbClr val="1D1C1D"/>
                </a:solidFill>
                <a:highlight>
                  <a:srgbClr val="FFFFFF"/>
                </a:highlight>
                <a:latin typeface="Courier New"/>
                <a:ea typeface="Courier New"/>
                <a:cs typeface="Courier New"/>
                <a:sym typeface="Courier New"/>
              </a:rPr>
              <a:t>AL131998       MITCH        155.0</a:t>
            </a:r>
            <a:endParaRPr sz="2200">
              <a:solidFill>
                <a:srgbClr val="1D1C1D"/>
              </a:solidFill>
              <a:highlight>
                <a:srgbClr val="FFFFFF"/>
              </a:highlight>
              <a:latin typeface="Courier New"/>
              <a:ea typeface="Courier New"/>
              <a:cs typeface="Courier New"/>
              <a:sym typeface="Courier New"/>
            </a:endParaRPr>
          </a:p>
          <a:p>
            <a:pPr indent="0" lvl="0" marL="0" rtl="0" algn="just">
              <a:lnSpc>
                <a:spcPct val="150001"/>
              </a:lnSpc>
              <a:spcBef>
                <a:spcPts val="300"/>
              </a:spcBef>
              <a:spcAft>
                <a:spcPts val="0"/>
              </a:spcAft>
              <a:buClr>
                <a:schemeClr val="dk1"/>
              </a:buClr>
              <a:buSzPts val="1100"/>
              <a:buFont typeface="Arial"/>
              <a:buNone/>
            </a:pPr>
            <a:r>
              <a:rPr lang="en-US" sz="2200">
                <a:solidFill>
                  <a:srgbClr val="1D1C1D"/>
                </a:solidFill>
                <a:highlight>
                  <a:srgbClr val="FFFFFF"/>
                </a:highlight>
                <a:latin typeface="Courier New"/>
                <a:ea typeface="Courier New"/>
                <a:cs typeface="Courier New"/>
                <a:sym typeface="Courier New"/>
              </a:rPr>
              <a:t>AL091969     CAMILLE        150.0</a:t>
            </a:r>
            <a:endParaRPr sz="2200">
              <a:solidFill>
                <a:srgbClr val="1D1C1D"/>
              </a:solidFill>
              <a:highlight>
                <a:srgbClr val="FFFFFF"/>
              </a:highlight>
              <a:latin typeface="Courier New"/>
              <a:ea typeface="Courier New"/>
              <a:cs typeface="Courier New"/>
              <a:sym typeface="Courier New"/>
            </a:endParaRPr>
          </a:p>
          <a:p>
            <a:pPr indent="0" lvl="0" marL="0" rtl="0" algn="just">
              <a:lnSpc>
                <a:spcPct val="150001"/>
              </a:lnSpc>
              <a:spcBef>
                <a:spcPts val="300"/>
              </a:spcBef>
              <a:spcAft>
                <a:spcPts val="0"/>
              </a:spcAft>
              <a:buClr>
                <a:schemeClr val="dk1"/>
              </a:buClr>
              <a:buSzPts val="1100"/>
              <a:buFont typeface="Arial"/>
              <a:buNone/>
            </a:pPr>
            <a:r>
              <a:rPr lang="en-US" sz="2200">
                <a:solidFill>
                  <a:srgbClr val="1D1C1D"/>
                </a:solidFill>
                <a:highlight>
                  <a:srgbClr val="FFFFFF"/>
                </a:highlight>
                <a:latin typeface="Courier New"/>
                <a:ea typeface="Courier New"/>
                <a:cs typeface="Courier New"/>
                <a:sym typeface="Courier New"/>
              </a:rPr>
              <a:t>AL062007       FELIX        150.0</a:t>
            </a:r>
            <a:endParaRPr sz="2200">
              <a:solidFill>
                <a:srgbClr val="1D1C1D"/>
              </a:solidFill>
              <a:highlight>
                <a:srgbClr val="FFFFFF"/>
              </a:highlight>
              <a:latin typeface="Courier New"/>
              <a:ea typeface="Courier New"/>
              <a:cs typeface="Courier New"/>
              <a:sym typeface="Courier New"/>
            </a:endParaRPr>
          </a:p>
          <a:p>
            <a:pPr indent="0" lvl="0" marL="0" rtl="0" algn="just">
              <a:lnSpc>
                <a:spcPct val="150001"/>
              </a:lnSpc>
              <a:spcBef>
                <a:spcPts val="300"/>
              </a:spcBef>
              <a:spcAft>
                <a:spcPts val="0"/>
              </a:spcAft>
              <a:buClr>
                <a:schemeClr val="dk1"/>
              </a:buClr>
              <a:buSzPts val="1100"/>
              <a:buFont typeface="Arial"/>
              <a:buNone/>
            </a:pPr>
            <a:r>
              <a:rPr lang="en-US" sz="2200">
                <a:solidFill>
                  <a:srgbClr val="1D1C1D"/>
                </a:solidFill>
                <a:highlight>
                  <a:srgbClr val="FFFFFF"/>
                </a:highlight>
                <a:latin typeface="Courier New"/>
                <a:ea typeface="Courier New"/>
                <a:cs typeface="Courier New"/>
                <a:sym typeface="Courier New"/>
              </a:rPr>
              <a:t>AL091979       DAVID        150.0</a:t>
            </a:r>
            <a:endParaRPr sz="2200">
              <a:solidFill>
                <a:srgbClr val="1D1C1D"/>
              </a:solidFill>
              <a:highlight>
                <a:srgbClr val="FFFFFF"/>
              </a:highlight>
              <a:latin typeface="Courier New"/>
              <a:ea typeface="Courier New"/>
              <a:cs typeface="Courier New"/>
              <a:sym typeface="Courier New"/>
            </a:endParaRPr>
          </a:p>
          <a:p>
            <a:pPr indent="0" lvl="0" marL="0" rtl="0" algn="just">
              <a:lnSpc>
                <a:spcPct val="150001"/>
              </a:lnSpc>
              <a:spcBef>
                <a:spcPts val="300"/>
              </a:spcBef>
              <a:spcAft>
                <a:spcPts val="0"/>
              </a:spcAft>
              <a:buClr>
                <a:schemeClr val="dk1"/>
              </a:buClr>
              <a:buSzPts val="1100"/>
              <a:buFont typeface="Arial"/>
              <a:buNone/>
            </a:pPr>
            <a:r>
              <a:rPr lang="en-US" sz="2200">
                <a:solidFill>
                  <a:srgbClr val="1D1C1D"/>
                </a:solidFill>
                <a:highlight>
                  <a:srgbClr val="FFFFFF"/>
                </a:highlight>
                <a:latin typeface="Courier New"/>
                <a:ea typeface="Courier New"/>
                <a:cs typeface="Courier New"/>
                <a:sym typeface="Courier New"/>
              </a:rPr>
              <a:t>AL122005     KATRINA        150.0</a:t>
            </a:r>
            <a:endParaRPr sz="2200">
              <a:solidFill>
                <a:srgbClr val="1D1C1D"/>
              </a:solidFill>
              <a:highlight>
                <a:srgbClr val="FFFFFF"/>
              </a:highlight>
              <a:latin typeface="Courier New"/>
              <a:ea typeface="Courier New"/>
              <a:cs typeface="Courier New"/>
              <a:sym typeface="Courier New"/>
            </a:endParaRPr>
          </a:p>
          <a:p>
            <a:pPr indent="0" lvl="0" marL="0" rtl="0" algn="just">
              <a:lnSpc>
                <a:spcPct val="150001"/>
              </a:lnSpc>
              <a:spcBef>
                <a:spcPts val="300"/>
              </a:spcBef>
              <a:spcAft>
                <a:spcPts val="0"/>
              </a:spcAft>
              <a:buClr>
                <a:schemeClr val="dk1"/>
              </a:buClr>
              <a:buSzPts val="1100"/>
              <a:buFont typeface="Arial"/>
              <a:buNone/>
            </a:pPr>
            <a:r>
              <a:rPr lang="en-US" sz="2200">
                <a:solidFill>
                  <a:srgbClr val="1D1C1D"/>
                </a:solidFill>
                <a:highlight>
                  <a:srgbClr val="FFFFFF"/>
                </a:highlight>
                <a:latin typeface="Courier New"/>
                <a:ea typeface="Courier New"/>
                <a:cs typeface="Courier New"/>
                <a:sym typeface="Courier New"/>
              </a:rPr>
              <a:t>AL051977       ANITA        150.0</a:t>
            </a:r>
            <a:endParaRPr sz="2200">
              <a:solidFill>
                <a:srgbClr val="1D1C1D"/>
              </a:solidFill>
              <a:highlight>
                <a:srgbClr val="FFFFFF"/>
              </a:highlight>
              <a:latin typeface="Courier New"/>
              <a:ea typeface="Courier New"/>
              <a:cs typeface="Courier New"/>
              <a:sym typeface="Courier New"/>
            </a:endParaRPr>
          </a:p>
          <a:p>
            <a:pPr indent="0" lvl="0" marL="0" rtl="0" algn="l">
              <a:spcBef>
                <a:spcPts val="300"/>
              </a:spcBef>
              <a:spcAft>
                <a:spcPts val="0"/>
              </a:spcAft>
              <a:buNone/>
            </a:pPr>
            <a:r>
              <a:t/>
            </a:r>
            <a:endParaRPr sz="2700">
              <a:latin typeface="Calibri"/>
              <a:ea typeface="Calibri"/>
              <a:cs typeface="Calibri"/>
              <a:sym typeface="Calibri"/>
            </a:endParaRPr>
          </a:p>
        </p:txBody>
      </p:sp>
      <p:sp>
        <p:nvSpPr>
          <p:cNvPr id="179" name="Google Shape;179;ga9d47e4f44_0_36"/>
          <p:cNvSpPr txBox="1"/>
          <p:nvPr/>
        </p:nvSpPr>
        <p:spPr>
          <a:xfrm>
            <a:off x="6588225" y="2002150"/>
            <a:ext cx="5028300" cy="15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US" sz="2900">
                <a:latin typeface="Calibri"/>
                <a:ea typeface="Calibri"/>
                <a:cs typeface="Calibri"/>
                <a:sym typeface="Calibri"/>
              </a:rPr>
              <a:t>Maximum Wind Speeds (knots)</a:t>
            </a:r>
            <a:endParaRPr b="1" i="1" sz="2900">
              <a:latin typeface="Calibri"/>
              <a:ea typeface="Calibri"/>
              <a:cs typeface="Calibri"/>
              <a:sym typeface="Calibri"/>
            </a:endParaRPr>
          </a:p>
          <a:p>
            <a:pPr indent="0" lvl="0" marL="0" rtl="0" algn="ctr">
              <a:spcBef>
                <a:spcPts val="0"/>
              </a:spcBef>
              <a:spcAft>
                <a:spcPts val="0"/>
              </a:spcAft>
              <a:buNone/>
            </a:pPr>
            <a:r>
              <a:rPr b="1" i="1" lang="en-US" sz="2900">
                <a:latin typeface="Calibri"/>
                <a:ea typeface="Calibri"/>
                <a:cs typeface="Calibri"/>
                <a:sym typeface="Calibri"/>
              </a:rPr>
              <a:t>Atlantic Basin 1950-2005</a:t>
            </a:r>
            <a:endParaRPr b="1" i="1" sz="2900">
              <a:latin typeface="Calibri"/>
              <a:ea typeface="Calibri"/>
              <a:cs typeface="Calibri"/>
              <a:sym typeface="Calibri"/>
            </a:endParaRPr>
          </a:p>
          <a:p>
            <a:pPr indent="0" lvl="0" marL="0" rtl="0" algn="ctr">
              <a:spcBef>
                <a:spcPts val="0"/>
              </a:spcBef>
              <a:spcAft>
                <a:spcPts val="0"/>
              </a:spcAft>
              <a:buNone/>
            </a:pPr>
            <a:r>
              <a:rPr b="1" i="1" lang="en-US" sz="2900">
                <a:latin typeface="Calibri"/>
                <a:ea typeface="Calibri"/>
                <a:cs typeface="Calibri"/>
                <a:sym typeface="Calibri"/>
              </a:rPr>
              <a:t>(top ten hurricanes)</a:t>
            </a:r>
            <a:endParaRPr b="1" i="1" sz="29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txBox="1"/>
          <p:nvPr>
            <p:ph type="title"/>
          </p:nvPr>
        </p:nvSpPr>
        <p:spPr>
          <a:xfrm>
            <a:off x="397163" y="457490"/>
            <a:ext cx="2819400" cy="91873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Arial"/>
              <a:buNone/>
            </a:pPr>
            <a:r>
              <a:rPr b="1" i="1" lang="en-US" sz="4400" u="sng" strike="noStrike">
                <a:solidFill>
                  <a:srgbClr val="000000"/>
                </a:solidFill>
                <a:latin typeface="Arial"/>
                <a:ea typeface="Arial"/>
                <a:cs typeface="Arial"/>
                <a:sym typeface="Arial"/>
              </a:rPr>
              <a:t>Citations:</a:t>
            </a:r>
            <a:endParaRPr u="sng"/>
          </a:p>
        </p:txBody>
      </p:sp>
      <p:sp>
        <p:nvSpPr>
          <p:cNvPr id="185" name="Google Shape;185;p11"/>
          <p:cNvSpPr txBox="1"/>
          <p:nvPr>
            <p:ph idx="1" type="body"/>
          </p:nvPr>
        </p:nvSpPr>
        <p:spPr>
          <a:xfrm>
            <a:off x="397163" y="1825625"/>
            <a:ext cx="11563927" cy="2487757"/>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00"/>
              </a:buClr>
              <a:buSzPts val="2000"/>
              <a:buChar char="•"/>
            </a:pPr>
            <a:r>
              <a:rPr b="0" i="1" lang="en-US" sz="2000" u="none" strike="noStrike">
                <a:solidFill>
                  <a:srgbClr val="000000"/>
                </a:solidFill>
                <a:latin typeface="Arial"/>
                <a:ea typeface="Arial"/>
                <a:cs typeface="Arial"/>
                <a:sym typeface="Arial"/>
              </a:rPr>
              <a:t>Landsea, C. W., 2007</a:t>
            </a:r>
            <a:r>
              <a:rPr b="0" i="0" lang="en-US" sz="2000" u="none" strike="noStrike">
                <a:solidFill>
                  <a:srgbClr val="000000"/>
                </a:solidFill>
                <a:latin typeface="Arial"/>
                <a:ea typeface="Arial"/>
                <a:cs typeface="Arial"/>
                <a:sym typeface="Arial"/>
              </a:rPr>
              <a:t>: Counting Atlantic tropical cyclones back in time. Eos, Trans. Amer. 	Geophys. Union, 88 (18), 197–203.  </a:t>
            </a:r>
            <a:endParaRPr/>
          </a:p>
          <a:p>
            <a:pPr indent="0" lvl="0" marL="0" rtl="0" algn="just">
              <a:lnSpc>
                <a:spcPct val="90000"/>
              </a:lnSpc>
              <a:spcBef>
                <a:spcPts val="0"/>
              </a:spcBef>
              <a:spcAft>
                <a:spcPts val="0"/>
              </a:spcAft>
              <a:buClr>
                <a:schemeClr val="dk1"/>
              </a:buClr>
              <a:buSzPts val="2000"/>
              <a:buNone/>
            </a:pPr>
            <a:r>
              <a:t/>
            </a:r>
            <a:endParaRPr b="0" sz="2000"/>
          </a:p>
          <a:p>
            <a:pPr indent="-228600" lvl="0" marL="228600" rtl="0" algn="l">
              <a:lnSpc>
                <a:spcPct val="90000"/>
              </a:lnSpc>
              <a:spcBef>
                <a:spcPts val="0"/>
              </a:spcBef>
              <a:spcAft>
                <a:spcPts val="0"/>
              </a:spcAft>
              <a:buClr>
                <a:srgbClr val="000000"/>
              </a:buClr>
              <a:buSzPts val="2000"/>
              <a:buChar char="•"/>
            </a:pPr>
            <a:r>
              <a:rPr b="0" i="1" lang="en-US" sz="2000" u="none" strike="noStrike">
                <a:solidFill>
                  <a:srgbClr val="000000"/>
                </a:solidFill>
                <a:latin typeface="Arial"/>
                <a:ea typeface="Arial"/>
                <a:cs typeface="Arial"/>
                <a:sym typeface="Arial"/>
              </a:rPr>
              <a:t>——, and Coauthors, 2004</a:t>
            </a:r>
            <a:r>
              <a:rPr b="0" i="0" lang="en-US" sz="2000" u="none" strike="noStrike">
                <a:solidFill>
                  <a:srgbClr val="000000"/>
                </a:solidFill>
                <a:latin typeface="Arial"/>
                <a:ea typeface="Arial"/>
                <a:cs typeface="Arial"/>
                <a:sym typeface="Arial"/>
              </a:rPr>
              <a:t>: The Atlantic hurricane database reanalysis project: Documentation 	for the 1851–1910 alterations and additions to the HURDAT database. Hurricanes and Typhoons: Past, Present and Future, R. J. Murname and K.-B. Liu, Eds., Columbia University 	Press,177–221.</a:t>
            </a:r>
            <a:br>
              <a:rPr lang="en-US" sz="2000"/>
            </a:b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286326" y="163802"/>
            <a:ext cx="11554691" cy="228383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i="1" lang="en-US" u="sng"/>
              <a:t>Data set</a:t>
            </a:r>
            <a:r>
              <a:rPr lang="en-US"/>
              <a:t>:  </a:t>
            </a:r>
            <a:r>
              <a:rPr lang="en-US" sz="3600"/>
              <a:t>National Hurricane Center (NHC) database,</a:t>
            </a:r>
            <a:br>
              <a:rPr lang="en-US" sz="3600"/>
            </a:br>
            <a:r>
              <a:rPr b="1" i="1" lang="en-US"/>
              <a:t>HUR</a:t>
            </a:r>
            <a:r>
              <a:rPr i="1" lang="en-US"/>
              <a:t>ricane </a:t>
            </a:r>
            <a:r>
              <a:rPr b="1" i="1" lang="en-US"/>
              <a:t>DAT</a:t>
            </a:r>
            <a:r>
              <a:rPr i="1" lang="en-US"/>
              <a:t>abase (</a:t>
            </a:r>
            <a:r>
              <a:rPr b="1" i="1" lang="en-US"/>
              <a:t>HURDAT</a:t>
            </a:r>
            <a:r>
              <a:rPr i="1" lang="en-US"/>
              <a:t>)</a:t>
            </a:r>
            <a:r>
              <a:rPr lang="en-US"/>
              <a:t> </a:t>
            </a:r>
            <a:r>
              <a:rPr b="0" i="0" lang="en-US" u="none" strike="noStrike">
                <a:solidFill>
                  <a:srgbClr val="000000"/>
                </a:solidFill>
                <a:latin typeface="Arial"/>
                <a:ea typeface="Arial"/>
                <a:cs typeface="Arial"/>
                <a:sym typeface="Arial"/>
              </a:rPr>
              <a:t> </a:t>
            </a:r>
            <a:br>
              <a:rPr b="0" i="0" lang="en-US" u="none" strike="noStrike">
                <a:solidFill>
                  <a:srgbClr val="000000"/>
                </a:solidFill>
                <a:latin typeface="Arial"/>
                <a:ea typeface="Arial"/>
                <a:cs typeface="Arial"/>
                <a:sym typeface="Arial"/>
              </a:rPr>
            </a:br>
            <a:r>
              <a:rPr b="0" i="1" lang="en-US" sz="1400" u="sng" strike="noStrike">
                <a:latin typeface="Arial"/>
                <a:ea typeface="Arial"/>
                <a:cs typeface="Arial"/>
                <a:sym typeface="Arial"/>
              </a:rPr>
              <a:t>https://www.kaggle.com/noaa/hurricane-database</a:t>
            </a:r>
            <a:r>
              <a:rPr b="0" i="1" lang="en-US" sz="1400" u="none" strike="noStrike">
                <a:latin typeface="Arial"/>
                <a:ea typeface="Arial"/>
                <a:cs typeface="Arial"/>
                <a:sym typeface="Arial"/>
              </a:rPr>
              <a:t> </a:t>
            </a:r>
            <a:br>
              <a:rPr lang="en-US" sz="1400"/>
            </a:br>
            <a:endParaRPr sz="1400"/>
          </a:p>
        </p:txBody>
      </p:sp>
      <p:sp>
        <p:nvSpPr>
          <p:cNvPr id="94" name="Google Shape;94;p2"/>
          <p:cNvSpPr txBox="1"/>
          <p:nvPr>
            <p:ph idx="1" type="body"/>
          </p:nvPr>
        </p:nvSpPr>
        <p:spPr>
          <a:xfrm>
            <a:off x="424873" y="2604655"/>
            <a:ext cx="11480800" cy="415419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Original data set:</a:t>
            </a:r>
            <a:endParaRPr/>
          </a:p>
          <a:p>
            <a:pPr indent="-228600" lvl="1" marL="685800" rtl="0" algn="l">
              <a:lnSpc>
                <a:spcPct val="90000"/>
              </a:lnSpc>
              <a:spcBef>
                <a:spcPts val="500"/>
              </a:spcBef>
              <a:spcAft>
                <a:spcPts val="0"/>
              </a:spcAft>
              <a:buClr>
                <a:schemeClr val="dk1"/>
              </a:buClr>
              <a:buSzPts val="2400"/>
              <a:buChar char="•"/>
            </a:pPr>
            <a:r>
              <a:rPr lang="en-US"/>
              <a:t>Years 1851-2015</a:t>
            </a:r>
            <a:endParaRPr/>
          </a:p>
          <a:p>
            <a:pPr indent="-228600" lvl="1" marL="685800" rtl="0" algn="l">
              <a:lnSpc>
                <a:spcPct val="90000"/>
              </a:lnSpc>
              <a:spcBef>
                <a:spcPts val="500"/>
              </a:spcBef>
              <a:spcAft>
                <a:spcPts val="0"/>
              </a:spcAft>
              <a:buClr>
                <a:schemeClr val="dk1"/>
              </a:buClr>
              <a:buSzPts val="2400"/>
              <a:buChar char="•"/>
            </a:pPr>
            <a:r>
              <a:rPr lang="en-US"/>
              <a:t>ID, Name, Date, Time, Status, Event, Lat/Lon, Max Wind (kts), Min Pressure (mb)</a:t>
            </a:r>
            <a:endParaRPr/>
          </a:p>
          <a:p>
            <a:pPr indent="-228600" lvl="1" marL="685800" rtl="0" algn="l">
              <a:lnSpc>
                <a:spcPct val="90000"/>
              </a:lnSpc>
              <a:spcBef>
                <a:spcPts val="500"/>
              </a:spcBef>
              <a:spcAft>
                <a:spcPts val="0"/>
              </a:spcAft>
              <a:buClr>
                <a:schemeClr val="dk1"/>
              </a:buClr>
              <a:buSzPts val="2400"/>
              <a:buChar char="•"/>
            </a:pPr>
            <a:r>
              <a:rPr lang="en-US"/>
              <a:t>Names aren’t unique, must use ID</a:t>
            </a:r>
            <a:endParaRPr/>
          </a:p>
          <a:p>
            <a:pPr indent="-228600" lvl="1" marL="685800" rtl="0" algn="l">
              <a:lnSpc>
                <a:spcPct val="90000"/>
              </a:lnSpc>
              <a:spcBef>
                <a:spcPts val="500"/>
              </a:spcBef>
              <a:spcAft>
                <a:spcPts val="0"/>
              </a:spcAft>
              <a:buClr>
                <a:schemeClr val="dk1"/>
              </a:buClr>
              <a:buSzPts val="2400"/>
              <a:buChar char="•"/>
            </a:pPr>
            <a:r>
              <a:rPr lang="en-US"/>
              <a:t>Status = stage of storm development and decay</a:t>
            </a:r>
            <a:endParaRPr/>
          </a:p>
          <a:p>
            <a:pPr indent="0" lvl="2" marL="914400" rtl="0" algn="l">
              <a:lnSpc>
                <a:spcPct val="90000"/>
              </a:lnSpc>
              <a:spcBef>
                <a:spcPts val="500"/>
              </a:spcBef>
              <a:spcAft>
                <a:spcPts val="0"/>
              </a:spcAft>
              <a:buClr>
                <a:schemeClr val="dk1"/>
              </a:buClr>
              <a:buSzPts val="2000"/>
              <a:buNone/>
            </a:pPr>
            <a:r>
              <a:rPr lang="en-US"/>
              <a:t>-Only interested in status Hurricane (wind speeds &gt;64 knots)</a:t>
            </a:r>
            <a:endParaRPr/>
          </a:p>
          <a:p>
            <a:pPr indent="-228600" lvl="1" marL="685800" rtl="0" algn="l">
              <a:lnSpc>
                <a:spcPct val="90000"/>
              </a:lnSpc>
              <a:spcBef>
                <a:spcPts val="500"/>
              </a:spcBef>
              <a:spcAft>
                <a:spcPts val="0"/>
              </a:spcAft>
              <a:buClr>
                <a:schemeClr val="dk1"/>
              </a:buClr>
              <a:buSzPts val="2400"/>
              <a:buChar char="•"/>
            </a:pPr>
            <a:r>
              <a:rPr lang="en-US"/>
              <a:t>Event = special identifications for storm</a:t>
            </a:r>
            <a:endParaRPr/>
          </a:p>
          <a:p>
            <a:pPr indent="0" lvl="1" marL="457200" rtl="0" algn="l">
              <a:lnSpc>
                <a:spcPct val="90000"/>
              </a:lnSpc>
              <a:spcBef>
                <a:spcPts val="500"/>
              </a:spcBef>
              <a:spcAft>
                <a:spcPts val="0"/>
              </a:spcAft>
              <a:buClr>
                <a:schemeClr val="dk1"/>
              </a:buClr>
              <a:buSzPts val="2400"/>
              <a:buNone/>
            </a:pPr>
            <a:r>
              <a:rPr lang="en-US"/>
              <a:t>	-</a:t>
            </a:r>
            <a:r>
              <a:rPr lang="en-US" sz="2000"/>
              <a:t>Only interested in ‘Landfall’ event</a:t>
            </a:r>
            <a:endParaRPr/>
          </a:p>
          <a:p>
            <a:pPr indent="-228600" lvl="1" marL="685800" rtl="0" algn="l">
              <a:lnSpc>
                <a:spcPct val="90000"/>
              </a:lnSpc>
              <a:spcBef>
                <a:spcPts val="500"/>
              </a:spcBef>
              <a:spcAft>
                <a:spcPts val="0"/>
              </a:spcAft>
              <a:buClr>
                <a:schemeClr val="dk1"/>
              </a:buClr>
              <a:buSzPts val="2400"/>
              <a:buChar char="•"/>
            </a:pPr>
            <a:r>
              <a:rPr lang="en-US"/>
              <a:t>Minimum Pressure = the lower the pressure in hurricanes, the more intense the storm strength and winds</a:t>
            </a:r>
            <a:endParaRPr/>
          </a:p>
          <a:p>
            <a:pPr indent="0" lvl="2" marL="914400" rtl="0" algn="l">
              <a:lnSpc>
                <a:spcPct val="90000"/>
              </a:lnSpc>
              <a:spcBef>
                <a:spcPts val="500"/>
              </a:spcBef>
              <a:spcAft>
                <a:spcPts val="0"/>
              </a:spcAft>
              <a:buClr>
                <a:schemeClr val="dk1"/>
              </a:buClr>
              <a:buSzPts val="2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a9d47fccf4_0_1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i="1" lang="en-US" u="sng"/>
              <a:t>Experimental Design Overview</a:t>
            </a:r>
            <a:endParaRPr/>
          </a:p>
        </p:txBody>
      </p:sp>
      <p:sp>
        <p:nvSpPr>
          <p:cNvPr id="100" name="Google Shape;100;ga9d47fccf4_0_1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74650" lvl="0" marL="457200" rtl="0" algn="l">
              <a:lnSpc>
                <a:spcPct val="100000"/>
              </a:lnSpc>
              <a:spcBef>
                <a:spcPts val="0"/>
              </a:spcBef>
              <a:spcAft>
                <a:spcPts val="0"/>
              </a:spcAft>
              <a:buSzPts val="2300"/>
              <a:buFont typeface="Calibri"/>
              <a:buAutoNum type="romanUcPeriod"/>
            </a:pPr>
            <a:r>
              <a:rPr lang="en-US" sz="2300"/>
              <a:t>Obtained data from kaggle hurricane database</a:t>
            </a:r>
            <a:endParaRPr sz="2300"/>
          </a:p>
          <a:p>
            <a:pPr indent="-374650" lvl="0" marL="457200" rtl="0" algn="l">
              <a:lnSpc>
                <a:spcPct val="100000"/>
              </a:lnSpc>
              <a:spcBef>
                <a:spcPts val="0"/>
              </a:spcBef>
              <a:spcAft>
                <a:spcPts val="0"/>
              </a:spcAft>
              <a:buSzPts val="2300"/>
              <a:buFont typeface="Calibri"/>
              <a:buAutoNum type="romanUcPeriod"/>
            </a:pPr>
            <a:r>
              <a:rPr lang="en-US" sz="2300"/>
              <a:t>Cleaned data to correct variable formatting and to create new variables</a:t>
            </a:r>
            <a:endParaRPr sz="2300"/>
          </a:p>
          <a:p>
            <a:pPr indent="-374650" lvl="0" marL="457200" rtl="0" algn="l">
              <a:lnSpc>
                <a:spcPct val="100000"/>
              </a:lnSpc>
              <a:spcBef>
                <a:spcPts val="0"/>
              </a:spcBef>
              <a:spcAft>
                <a:spcPts val="0"/>
              </a:spcAft>
              <a:buSzPts val="2300"/>
              <a:buFont typeface="Calibri"/>
              <a:buAutoNum type="romanUcPeriod"/>
            </a:pPr>
            <a:r>
              <a:rPr lang="en-US" sz="2300"/>
              <a:t>Created new, aggregated dataset with new variables per storm</a:t>
            </a:r>
            <a:endParaRPr sz="2300"/>
          </a:p>
          <a:p>
            <a:pPr indent="-374650" lvl="0" marL="457200" rtl="0" algn="l">
              <a:lnSpc>
                <a:spcPct val="100000"/>
              </a:lnSpc>
              <a:spcBef>
                <a:spcPts val="0"/>
              </a:spcBef>
              <a:spcAft>
                <a:spcPts val="0"/>
              </a:spcAft>
              <a:buSzPts val="2300"/>
              <a:buFont typeface="Calibri"/>
              <a:buAutoNum type="romanUcPeriod"/>
            </a:pPr>
            <a:r>
              <a:rPr lang="en-US" sz="2300"/>
              <a:t>Saved the cleaned and aggregated datasets into separate csv files</a:t>
            </a:r>
            <a:endParaRPr sz="2300"/>
          </a:p>
          <a:p>
            <a:pPr indent="-374650" lvl="0" marL="457200" rtl="0" algn="l">
              <a:lnSpc>
                <a:spcPct val="100000"/>
              </a:lnSpc>
              <a:spcBef>
                <a:spcPts val="0"/>
              </a:spcBef>
              <a:spcAft>
                <a:spcPts val="0"/>
              </a:spcAft>
              <a:buSzPts val="2300"/>
              <a:buFont typeface="Calibri"/>
              <a:buAutoNum type="romanUcPeriod"/>
            </a:pPr>
            <a:r>
              <a:rPr lang="en-US" sz="2300"/>
              <a:t>Read in our new datasets from csv files</a:t>
            </a:r>
            <a:endParaRPr sz="2300"/>
          </a:p>
          <a:p>
            <a:pPr indent="-374650" lvl="0" marL="457200" rtl="0" algn="l">
              <a:lnSpc>
                <a:spcPct val="100000"/>
              </a:lnSpc>
              <a:spcBef>
                <a:spcPts val="0"/>
              </a:spcBef>
              <a:spcAft>
                <a:spcPts val="0"/>
              </a:spcAft>
              <a:buSzPts val="2300"/>
              <a:buFont typeface="Calibri"/>
              <a:buAutoNum type="romanUcPeriod"/>
            </a:pPr>
            <a:r>
              <a:rPr lang="en-US" sz="2300"/>
              <a:t>Ran several queries on the data</a:t>
            </a:r>
            <a:endParaRPr sz="2300"/>
          </a:p>
          <a:p>
            <a:pPr indent="-374650" lvl="0" marL="457200" rtl="0" algn="l">
              <a:lnSpc>
                <a:spcPct val="100000"/>
              </a:lnSpc>
              <a:spcBef>
                <a:spcPts val="0"/>
              </a:spcBef>
              <a:spcAft>
                <a:spcPts val="0"/>
              </a:spcAft>
              <a:buSzPts val="2300"/>
              <a:buFont typeface="Calibri"/>
              <a:buAutoNum type="romanUcPeriod"/>
            </a:pPr>
            <a:r>
              <a:rPr lang="en-US" sz="2300"/>
              <a:t>Produced visualizations based on our experimental queries </a:t>
            </a:r>
            <a:endParaRPr sz="2300"/>
          </a:p>
          <a:p>
            <a:pPr indent="0" lvl="0" marL="0" rtl="0" algn="l">
              <a:spcBef>
                <a:spcPts val="1000"/>
              </a:spcBef>
              <a:spcAft>
                <a:spcPts val="0"/>
              </a:spcAft>
              <a:buNone/>
            </a:pPr>
            <a:r>
              <a:t/>
            </a:r>
            <a:endParaRPr sz="2100" u="sng">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383458" y="315964"/>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i="1" lang="en-US" u="sng">
                <a:latin typeface="Calibri"/>
                <a:ea typeface="Calibri"/>
                <a:cs typeface="Calibri"/>
                <a:sym typeface="Calibri"/>
              </a:rPr>
              <a:t>Data cleaning</a:t>
            </a:r>
            <a:endParaRPr/>
          </a:p>
        </p:txBody>
      </p:sp>
      <p:sp>
        <p:nvSpPr>
          <p:cNvPr id="106" name="Google Shape;106;p3"/>
          <p:cNvSpPr txBox="1"/>
          <p:nvPr>
            <p:ph idx="1" type="body"/>
          </p:nvPr>
        </p:nvSpPr>
        <p:spPr>
          <a:xfrm>
            <a:off x="383458" y="2218914"/>
            <a:ext cx="11434916" cy="399507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Focus on years 1950-2015</a:t>
            </a:r>
            <a:endParaRPr/>
          </a:p>
          <a:p>
            <a:pPr indent="0" lvl="0" marL="0" rtl="0" algn="l">
              <a:lnSpc>
                <a:spcPct val="90000"/>
              </a:lnSpc>
              <a:spcBef>
                <a:spcPts val="1000"/>
              </a:spcBef>
              <a:spcAft>
                <a:spcPts val="0"/>
              </a:spcAft>
              <a:buClr>
                <a:schemeClr val="dk1"/>
              </a:buClr>
              <a:buSzPts val="2800"/>
              <a:buNone/>
            </a:pPr>
            <a:r>
              <a:rPr lang="en-US"/>
              <a:t>	- started naming convention and better record keeping</a:t>
            </a:r>
            <a:endParaRPr/>
          </a:p>
          <a:p>
            <a:pPr indent="-228600" lvl="0" marL="228600" rtl="0" algn="l">
              <a:lnSpc>
                <a:spcPct val="90000"/>
              </a:lnSpc>
              <a:spcBef>
                <a:spcPts val="1000"/>
              </a:spcBef>
              <a:spcAft>
                <a:spcPts val="0"/>
              </a:spcAft>
              <a:buClr>
                <a:schemeClr val="dk1"/>
              </a:buClr>
              <a:buSzPts val="2800"/>
              <a:buChar char="•"/>
            </a:pPr>
            <a:r>
              <a:rPr lang="en-US"/>
              <a:t>Strip white space from variables</a:t>
            </a:r>
            <a:endParaRPr/>
          </a:p>
          <a:p>
            <a:pPr indent="-228600" lvl="0" marL="228600" rtl="0" algn="l">
              <a:lnSpc>
                <a:spcPct val="90000"/>
              </a:lnSpc>
              <a:spcBef>
                <a:spcPts val="1000"/>
              </a:spcBef>
              <a:spcAft>
                <a:spcPts val="0"/>
              </a:spcAft>
              <a:buClr>
                <a:schemeClr val="dk1"/>
              </a:buClr>
              <a:buSzPts val="2800"/>
              <a:buChar char="•"/>
            </a:pPr>
            <a:r>
              <a:rPr lang="en-US"/>
              <a:t>Remove “N, S, E, W” from lat/lon coordinates</a:t>
            </a:r>
            <a:endParaRPr/>
          </a:p>
          <a:p>
            <a:pPr indent="-228600" lvl="0" marL="228600" rtl="0" algn="l">
              <a:lnSpc>
                <a:spcPct val="90000"/>
              </a:lnSpc>
              <a:spcBef>
                <a:spcPts val="1000"/>
              </a:spcBef>
              <a:spcAft>
                <a:spcPts val="0"/>
              </a:spcAft>
              <a:buClr>
                <a:schemeClr val="dk1"/>
              </a:buClr>
              <a:buSzPts val="2800"/>
              <a:buChar char="•"/>
            </a:pPr>
            <a:r>
              <a:rPr lang="en-US"/>
              <a:t>Clean up time notation for 24-hr clock (ex. ‘0’ needed to be ‘0000’)</a:t>
            </a:r>
            <a:endParaRPr/>
          </a:p>
          <a:p>
            <a:pPr indent="-228600" lvl="0" marL="228600" rtl="0" algn="l">
              <a:lnSpc>
                <a:spcPct val="90000"/>
              </a:lnSpc>
              <a:spcBef>
                <a:spcPts val="1000"/>
              </a:spcBef>
              <a:spcAft>
                <a:spcPts val="0"/>
              </a:spcAft>
              <a:buClr>
                <a:schemeClr val="dk1"/>
              </a:buClr>
              <a:buSzPts val="2800"/>
              <a:buChar char="•"/>
            </a:pPr>
            <a:r>
              <a:rPr lang="en-US"/>
              <a:t>Process date and time in order to use </a:t>
            </a:r>
            <a:r>
              <a:rPr i="1" lang="en-US"/>
              <a:t>datetime</a:t>
            </a:r>
            <a:r>
              <a:rPr lang="en-US"/>
              <a:t> method for analysis</a:t>
            </a:r>
            <a:endParaRPr/>
          </a:p>
          <a:p>
            <a:pPr indent="-228600" lvl="0" marL="228600" rtl="0" algn="l">
              <a:lnSpc>
                <a:spcPct val="90000"/>
              </a:lnSpc>
              <a:spcBef>
                <a:spcPts val="1000"/>
              </a:spcBef>
              <a:spcAft>
                <a:spcPts val="0"/>
              </a:spcAft>
              <a:buClr>
                <a:schemeClr val="dk1"/>
              </a:buClr>
              <a:buSzPts val="2800"/>
              <a:buChar char="•"/>
            </a:pPr>
            <a:r>
              <a:rPr lang="en-US"/>
              <a:t>Remove missing data “-999” and replace with “NaN” for aggregate analysis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285135"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i="1" lang="en-US" u="sng"/>
              <a:t>Data Pre-Processing</a:t>
            </a:r>
            <a:endParaRPr/>
          </a:p>
        </p:txBody>
      </p:sp>
      <p:sp>
        <p:nvSpPr>
          <p:cNvPr id="112" name="Google Shape;112;p4"/>
          <p:cNvSpPr txBox="1"/>
          <p:nvPr>
            <p:ph idx="1" type="body"/>
          </p:nvPr>
        </p:nvSpPr>
        <p:spPr>
          <a:xfrm>
            <a:off x="285135" y="1032388"/>
            <a:ext cx="11631562" cy="582561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After data cleaning, created aggregate data frame with many new columns</a:t>
            </a:r>
            <a:endParaRPr/>
          </a:p>
          <a:p>
            <a:pPr indent="-228600" lvl="0" marL="228600" rtl="0" algn="l">
              <a:lnSpc>
                <a:spcPct val="90000"/>
              </a:lnSpc>
              <a:spcBef>
                <a:spcPts val="1000"/>
              </a:spcBef>
              <a:spcAft>
                <a:spcPts val="0"/>
              </a:spcAft>
              <a:buClr>
                <a:schemeClr val="dk1"/>
              </a:buClr>
              <a:buSzPts val="2800"/>
              <a:buChar char="•"/>
            </a:pPr>
            <a:r>
              <a:rPr lang="en-US"/>
              <a:t>Included calculating distances from the storm track data from lat/lons</a:t>
            </a:r>
            <a:endParaRPr/>
          </a:p>
          <a:p>
            <a:pPr indent="-228600" lvl="0" marL="228600" rtl="0" algn="l">
              <a:lnSpc>
                <a:spcPct val="90000"/>
              </a:lnSpc>
              <a:spcBef>
                <a:spcPts val="1000"/>
              </a:spcBef>
              <a:spcAft>
                <a:spcPts val="0"/>
              </a:spcAft>
              <a:buClr>
                <a:schemeClr val="dk1"/>
              </a:buClr>
              <a:buSzPts val="2800"/>
              <a:buChar char="•"/>
            </a:pPr>
            <a:r>
              <a:rPr lang="en-US"/>
              <a:t>Included a “Category” column, computed from the Saffir-Simpson Hurricane Wind Scale</a:t>
            </a:r>
            <a:endParaRPr/>
          </a:p>
          <a:p>
            <a:pPr indent="0" lvl="0" marL="0" rtl="0" algn="l">
              <a:lnSpc>
                <a:spcPct val="90000"/>
              </a:lnSpc>
              <a:spcBef>
                <a:spcPts val="1000"/>
              </a:spcBef>
              <a:spcAft>
                <a:spcPts val="0"/>
              </a:spcAft>
              <a:buClr>
                <a:schemeClr val="dk1"/>
              </a:buClr>
              <a:buSzPts val="2800"/>
              <a:buNone/>
            </a:pPr>
            <a:r>
              <a:rPr lang="en-US"/>
              <a:t>	-Category 1: max wind 64 &lt;= x &lt; 82</a:t>
            </a:r>
            <a:endParaRPr/>
          </a:p>
          <a:p>
            <a:pPr indent="0" lvl="0" marL="0" rtl="0" algn="l">
              <a:lnSpc>
                <a:spcPct val="90000"/>
              </a:lnSpc>
              <a:spcBef>
                <a:spcPts val="1000"/>
              </a:spcBef>
              <a:spcAft>
                <a:spcPts val="0"/>
              </a:spcAft>
              <a:buClr>
                <a:schemeClr val="dk1"/>
              </a:buClr>
              <a:buSzPts val="2800"/>
              <a:buNone/>
            </a:pPr>
            <a:r>
              <a:rPr lang="en-US"/>
              <a:t>	-Category 2: max wind 82 &lt;= x &lt; 95</a:t>
            </a:r>
            <a:endParaRPr/>
          </a:p>
          <a:p>
            <a:pPr indent="0" lvl="0" marL="0" rtl="0" algn="l">
              <a:lnSpc>
                <a:spcPct val="90000"/>
              </a:lnSpc>
              <a:spcBef>
                <a:spcPts val="1000"/>
              </a:spcBef>
              <a:spcAft>
                <a:spcPts val="0"/>
              </a:spcAft>
              <a:buClr>
                <a:schemeClr val="dk1"/>
              </a:buClr>
              <a:buSzPts val="2800"/>
              <a:buNone/>
            </a:pPr>
            <a:r>
              <a:rPr lang="en-US"/>
              <a:t>	-Category 3: max wind 95 &lt;= x &lt; 112</a:t>
            </a:r>
            <a:endParaRPr/>
          </a:p>
          <a:p>
            <a:pPr indent="0" lvl="0" marL="0" rtl="0" algn="l">
              <a:lnSpc>
                <a:spcPct val="90000"/>
              </a:lnSpc>
              <a:spcBef>
                <a:spcPts val="1000"/>
              </a:spcBef>
              <a:spcAft>
                <a:spcPts val="0"/>
              </a:spcAft>
              <a:buClr>
                <a:schemeClr val="dk1"/>
              </a:buClr>
              <a:buSzPts val="2800"/>
              <a:buNone/>
            </a:pPr>
            <a:r>
              <a:rPr lang="en-US"/>
              <a:t>	-Category 4: max wind 112 &lt;= x &lt; 136</a:t>
            </a:r>
            <a:endParaRPr/>
          </a:p>
          <a:p>
            <a:pPr indent="0" lvl="0" marL="0" rtl="0" algn="l">
              <a:lnSpc>
                <a:spcPct val="90000"/>
              </a:lnSpc>
              <a:spcBef>
                <a:spcPts val="1000"/>
              </a:spcBef>
              <a:spcAft>
                <a:spcPts val="0"/>
              </a:spcAft>
              <a:buClr>
                <a:schemeClr val="dk1"/>
              </a:buClr>
              <a:buSzPts val="2800"/>
              <a:buNone/>
            </a:pPr>
            <a:r>
              <a:rPr lang="en-US"/>
              <a:t>	-Category 5: max wind &gt;= 136</a:t>
            </a:r>
            <a:endParaRPr/>
          </a:p>
          <a:p>
            <a:pPr indent="-228600" lvl="0" marL="228600" rtl="0" algn="l">
              <a:lnSpc>
                <a:spcPct val="90000"/>
              </a:lnSpc>
              <a:spcBef>
                <a:spcPts val="1000"/>
              </a:spcBef>
              <a:spcAft>
                <a:spcPts val="0"/>
              </a:spcAft>
              <a:buClr>
                <a:schemeClr val="dk1"/>
              </a:buClr>
              <a:buSzPts val="2800"/>
              <a:buChar char="•"/>
            </a:pPr>
            <a:r>
              <a:rPr lang="en-US"/>
              <a:t>Computed storm life-cycle duration from </a:t>
            </a:r>
            <a:r>
              <a:rPr i="1" lang="en-US"/>
              <a:t>datetime</a:t>
            </a:r>
            <a:r>
              <a:rPr lang="en-US"/>
              <a:t> column</a:t>
            </a:r>
            <a:endParaRPr/>
          </a:p>
          <a:p>
            <a:pPr indent="-228600" lvl="0" marL="228600" rtl="0" algn="l">
              <a:lnSpc>
                <a:spcPct val="90000"/>
              </a:lnSpc>
              <a:spcBef>
                <a:spcPts val="1000"/>
              </a:spcBef>
              <a:spcAft>
                <a:spcPts val="0"/>
              </a:spcAft>
              <a:buClr>
                <a:schemeClr val="dk1"/>
              </a:buClr>
              <a:buSzPts val="2800"/>
              <a:buChar char="•"/>
            </a:pPr>
            <a:r>
              <a:rPr lang="en-US"/>
              <a:t>Identified storms that made any landfall (‘Event’ = landfall)</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0"/>
          <p:cNvSpPr txBox="1"/>
          <p:nvPr>
            <p:ph type="title"/>
          </p:nvPr>
        </p:nvSpPr>
        <p:spPr>
          <a:xfrm>
            <a:off x="838200" y="114725"/>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b="1" i="1" lang="en-US" u="sng"/>
              <a:t>Unit Tests</a:t>
            </a:r>
            <a:endParaRPr/>
          </a:p>
        </p:txBody>
      </p:sp>
      <p:sp>
        <p:nvSpPr>
          <p:cNvPr id="118" name="Google Shape;118;p10"/>
          <p:cNvSpPr txBox="1"/>
          <p:nvPr>
            <p:ph idx="1" type="body"/>
          </p:nvPr>
        </p:nvSpPr>
        <p:spPr>
          <a:xfrm>
            <a:off x="838200" y="1115300"/>
            <a:ext cx="10515600" cy="5578200"/>
          </a:xfrm>
          <a:prstGeom prst="rect">
            <a:avLst/>
          </a:prstGeom>
          <a:noFill/>
          <a:ln>
            <a:noFill/>
          </a:ln>
        </p:spPr>
        <p:txBody>
          <a:bodyPr anchorCtr="0" anchor="t" bIns="45700" lIns="91425" spcFirstLastPara="1" rIns="91425" wrap="square" tIns="45700">
            <a:normAutofit/>
          </a:bodyPr>
          <a:lstStyle/>
          <a:p>
            <a:pPr indent="-228600" lvl="0" marL="228600" rtl="0" algn="l">
              <a:spcBef>
                <a:spcPts val="1000"/>
              </a:spcBef>
              <a:spcAft>
                <a:spcPts val="0"/>
              </a:spcAft>
              <a:buSzPts val="2800"/>
              <a:buChar char="•"/>
            </a:pPr>
            <a:r>
              <a:rPr lang="en-US"/>
              <a:t>CleanData_test.py</a:t>
            </a:r>
            <a:endParaRPr/>
          </a:p>
          <a:p>
            <a:pPr indent="-292100" lvl="1" marL="685800" rtl="0" algn="l">
              <a:spcBef>
                <a:spcPts val="500"/>
              </a:spcBef>
              <a:spcAft>
                <a:spcPts val="0"/>
              </a:spcAft>
              <a:buSzPts val="2800"/>
              <a:buChar char="•"/>
            </a:pPr>
            <a:r>
              <a:rPr lang="en-US"/>
              <a:t>test_readData()</a:t>
            </a:r>
            <a:endParaRPr/>
          </a:p>
          <a:p>
            <a:pPr indent="-228600" lvl="2" marL="1143000" rtl="0" algn="l">
              <a:spcBef>
                <a:spcPts val="500"/>
              </a:spcBef>
              <a:spcAft>
                <a:spcPts val="0"/>
              </a:spcAft>
              <a:buSzPts val="1800"/>
              <a:buChar char="•"/>
            </a:pPr>
            <a:r>
              <a:rPr lang="en-US"/>
              <a:t>verified original column headers</a:t>
            </a:r>
            <a:endParaRPr/>
          </a:p>
          <a:p>
            <a:pPr indent="0" lvl="0" marL="1143000" rtl="0" algn="l">
              <a:spcBef>
                <a:spcPts val="1000"/>
              </a:spcBef>
              <a:spcAft>
                <a:spcPts val="0"/>
              </a:spcAft>
              <a:buNone/>
            </a:pPr>
            <a:r>
              <a:t/>
            </a:r>
            <a:endParaRPr/>
          </a:p>
          <a:p>
            <a:pPr indent="-292100" lvl="1" marL="685800" rtl="0" algn="l">
              <a:spcBef>
                <a:spcPts val="500"/>
              </a:spcBef>
              <a:spcAft>
                <a:spcPts val="0"/>
              </a:spcAft>
              <a:buSzPts val="2800"/>
              <a:buChar char="•"/>
            </a:pPr>
            <a:r>
              <a:rPr lang="en-US"/>
              <a:t>test_condenseData()</a:t>
            </a:r>
            <a:endParaRPr/>
          </a:p>
          <a:p>
            <a:pPr indent="-228600" lvl="2" marL="1143000" rtl="0" algn="l">
              <a:spcBef>
                <a:spcPts val="500"/>
              </a:spcBef>
              <a:spcAft>
                <a:spcPts val="0"/>
              </a:spcAft>
              <a:buSzPts val="1800"/>
              <a:buChar char="•"/>
            </a:pPr>
            <a:r>
              <a:rPr lang="en-US"/>
              <a:t>verified removed unused column headers</a:t>
            </a:r>
            <a:endParaRPr/>
          </a:p>
          <a:p>
            <a:pPr indent="0" lvl="0" marL="0" rtl="0" algn="l">
              <a:spcBef>
                <a:spcPts val="1000"/>
              </a:spcBef>
              <a:spcAft>
                <a:spcPts val="0"/>
              </a:spcAft>
              <a:buNone/>
            </a:pPr>
            <a:r>
              <a:t/>
            </a:r>
            <a:endParaRPr/>
          </a:p>
          <a:p>
            <a:pPr indent="-292100" lvl="1" marL="685800" rtl="0" algn="l">
              <a:spcBef>
                <a:spcPts val="500"/>
              </a:spcBef>
              <a:spcAft>
                <a:spcPts val="0"/>
              </a:spcAft>
              <a:buSzPts val="2800"/>
              <a:buChar char="•"/>
            </a:pPr>
            <a:r>
              <a:rPr lang="en-US"/>
              <a:t>test_createAdditionalColumns() </a:t>
            </a:r>
            <a:endParaRPr/>
          </a:p>
          <a:p>
            <a:pPr indent="-228600" lvl="2" marL="1143000" rtl="0" algn="l">
              <a:spcBef>
                <a:spcPts val="500"/>
              </a:spcBef>
              <a:spcAft>
                <a:spcPts val="0"/>
              </a:spcAft>
              <a:buSzPts val="1800"/>
              <a:buChar char="•"/>
            </a:pPr>
            <a:r>
              <a:rPr lang="en-US"/>
              <a:t>verified added additional column headers</a:t>
            </a:r>
            <a:endParaRPr/>
          </a:p>
          <a:p>
            <a:pPr indent="0" lvl="0" marL="1143000" rtl="0" algn="l">
              <a:spcBef>
                <a:spcPts val="1000"/>
              </a:spcBef>
              <a:spcAft>
                <a:spcPts val="0"/>
              </a:spcAft>
              <a:buNone/>
            </a:pPr>
            <a:r>
              <a:t/>
            </a:r>
            <a:endParaRPr/>
          </a:p>
          <a:p>
            <a:pPr indent="0" lvl="0" marL="177800" rtl="0" algn="l">
              <a:lnSpc>
                <a:spcPct val="90000"/>
              </a:lnSpc>
              <a:spcBef>
                <a:spcPts val="0"/>
              </a:spcBef>
              <a:spcAft>
                <a:spcPts val="0"/>
              </a:spcAft>
              <a:buClr>
                <a:schemeClr val="dk1"/>
              </a:buClr>
              <a:buSzPts val="2800"/>
              <a:buNone/>
            </a:pPr>
            <a:r>
              <a:t/>
            </a:r>
            <a:endParaRPr/>
          </a:p>
        </p:txBody>
      </p:sp>
      <p:pic>
        <p:nvPicPr>
          <p:cNvPr id="119" name="Google Shape;119;p10"/>
          <p:cNvPicPr preferRelativeResize="0"/>
          <p:nvPr/>
        </p:nvPicPr>
        <p:blipFill>
          <a:blip r:embed="rId3">
            <a:alphaModFix/>
          </a:blip>
          <a:stretch>
            <a:fillRect/>
          </a:stretch>
        </p:blipFill>
        <p:spPr>
          <a:xfrm>
            <a:off x="6801325" y="223250"/>
            <a:ext cx="5072600" cy="2217350"/>
          </a:xfrm>
          <a:prstGeom prst="rect">
            <a:avLst/>
          </a:prstGeom>
          <a:noFill/>
          <a:ln>
            <a:noFill/>
          </a:ln>
        </p:spPr>
      </p:pic>
      <p:pic>
        <p:nvPicPr>
          <p:cNvPr id="120" name="Google Shape;120;p10"/>
          <p:cNvPicPr preferRelativeResize="0"/>
          <p:nvPr/>
        </p:nvPicPr>
        <p:blipFill>
          <a:blip r:embed="rId4">
            <a:alphaModFix/>
          </a:blip>
          <a:stretch>
            <a:fillRect/>
          </a:stretch>
        </p:blipFill>
        <p:spPr>
          <a:xfrm>
            <a:off x="6801325" y="2440600"/>
            <a:ext cx="5072600" cy="2314010"/>
          </a:xfrm>
          <a:prstGeom prst="rect">
            <a:avLst/>
          </a:prstGeom>
          <a:noFill/>
          <a:ln>
            <a:noFill/>
          </a:ln>
        </p:spPr>
      </p:pic>
      <p:pic>
        <p:nvPicPr>
          <p:cNvPr id="121" name="Google Shape;121;p10"/>
          <p:cNvPicPr preferRelativeResize="0"/>
          <p:nvPr/>
        </p:nvPicPr>
        <p:blipFill>
          <a:blip r:embed="rId5">
            <a:alphaModFix/>
          </a:blip>
          <a:stretch>
            <a:fillRect/>
          </a:stretch>
        </p:blipFill>
        <p:spPr>
          <a:xfrm>
            <a:off x="7580813" y="4754600"/>
            <a:ext cx="3513625" cy="2103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a9d47fccf4_0_0"/>
          <p:cNvSpPr txBox="1"/>
          <p:nvPr>
            <p:ph type="title"/>
          </p:nvPr>
        </p:nvSpPr>
        <p:spPr>
          <a:xfrm>
            <a:off x="838200" y="114725"/>
            <a:ext cx="10515600" cy="1325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Calibri"/>
              <a:buNone/>
            </a:pPr>
            <a:r>
              <a:rPr b="1" i="1" lang="en-US" u="sng"/>
              <a:t>Unit Tests Cont.</a:t>
            </a:r>
            <a:endParaRPr/>
          </a:p>
        </p:txBody>
      </p:sp>
      <p:sp>
        <p:nvSpPr>
          <p:cNvPr id="127" name="Google Shape;127;ga9d47fccf4_0_0"/>
          <p:cNvSpPr txBox="1"/>
          <p:nvPr>
            <p:ph idx="1" type="body"/>
          </p:nvPr>
        </p:nvSpPr>
        <p:spPr>
          <a:xfrm>
            <a:off x="838200" y="492350"/>
            <a:ext cx="10515600" cy="55782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292100" lvl="0" marL="228600" rtl="0" algn="l">
              <a:spcBef>
                <a:spcPts val="1000"/>
              </a:spcBef>
              <a:spcAft>
                <a:spcPts val="0"/>
              </a:spcAft>
              <a:buSzPts val="2800"/>
              <a:buChar char="•"/>
            </a:pPr>
            <a:r>
              <a:rPr lang="en-US"/>
              <a:t>HeatMap_test.py</a:t>
            </a:r>
            <a:endParaRPr/>
          </a:p>
          <a:p>
            <a:pPr indent="-292100" lvl="1" marL="685800" rtl="0" algn="l">
              <a:spcBef>
                <a:spcPts val="500"/>
              </a:spcBef>
              <a:spcAft>
                <a:spcPts val="0"/>
              </a:spcAft>
              <a:buSzPts val="2800"/>
              <a:buChar char="•"/>
            </a:pPr>
            <a:r>
              <a:rPr lang="en-US"/>
              <a:t>testLandFallCols()</a:t>
            </a:r>
            <a:endParaRPr/>
          </a:p>
          <a:p>
            <a:pPr indent="-228600" lvl="2" marL="1143000" rtl="0" algn="l">
              <a:spcBef>
                <a:spcPts val="500"/>
              </a:spcBef>
              <a:spcAft>
                <a:spcPts val="0"/>
              </a:spcAft>
              <a:buSzPts val="1800"/>
              <a:buChar char="•"/>
            </a:pPr>
            <a:r>
              <a:rPr lang="en-US"/>
              <a:t>Test to determine that all values in the landfall dataframe 'Event' column have a value of 'L'</a:t>
            </a:r>
            <a:endParaRPr/>
          </a:p>
          <a:p>
            <a:pPr indent="-292100" lvl="1" marL="685800" rtl="0" algn="l">
              <a:spcBef>
                <a:spcPts val="500"/>
              </a:spcBef>
              <a:spcAft>
                <a:spcPts val="0"/>
              </a:spcAft>
              <a:buSzPts val="2800"/>
              <a:buChar char="•"/>
            </a:pPr>
            <a:r>
              <a:rPr lang="en-US"/>
              <a:t>testNoLandFallCols()</a:t>
            </a:r>
            <a:endParaRPr/>
          </a:p>
          <a:p>
            <a:pPr indent="-228600" lvl="2" marL="1143000" rtl="0" algn="l">
              <a:spcBef>
                <a:spcPts val="500"/>
              </a:spcBef>
              <a:spcAft>
                <a:spcPts val="0"/>
              </a:spcAft>
              <a:buSzPts val="1800"/>
              <a:buChar char="•"/>
            </a:pPr>
            <a:r>
              <a:rPr lang="en-US"/>
              <a:t>Test to determine that all values in the no_landfall dataframe 'Event' column do NOT have a value of 'L'</a:t>
            </a:r>
            <a:endParaRPr/>
          </a:p>
          <a:p>
            <a:pPr indent="-50800" lvl="0" marL="228600" rtl="0" algn="l">
              <a:lnSpc>
                <a:spcPct val="90000"/>
              </a:lnSpc>
              <a:spcBef>
                <a:spcPts val="0"/>
              </a:spcBef>
              <a:spcAft>
                <a:spcPts val="0"/>
              </a:spcAft>
              <a:buClr>
                <a:schemeClr val="dk1"/>
              </a:buClr>
              <a:buSzPts val="2800"/>
              <a:buNone/>
            </a:pPr>
            <a:r>
              <a:t/>
            </a:r>
            <a:endParaRPr/>
          </a:p>
        </p:txBody>
      </p:sp>
      <p:pic>
        <p:nvPicPr>
          <p:cNvPr id="128" name="Google Shape;128;ga9d47fccf4_0_0"/>
          <p:cNvPicPr preferRelativeResize="0"/>
          <p:nvPr/>
        </p:nvPicPr>
        <p:blipFill>
          <a:blip r:embed="rId3">
            <a:alphaModFix/>
          </a:blip>
          <a:stretch>
            <a:fillRect/>
          </a:stretch>
        </p:blipFill>
        <p:spPr>
          <a:xfrm>
            <a:off x="3693413" y="3931775"/>
            <a:ext cx="4805174" cy="2926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5"/>
          <p:cNvPicPr preferRelativeResize="0"/>
          <p:nvPr/>
        </p:nvPicPr>
        <p:blipFill>
          <a:blip r:embed="rId3">
            <a:alphaModFix/>
          </a:blip>
          <a:stretch>
            <a:fillRect/>
          </a:stretch>
        </p:blipFill>
        <p:spPr>
          <a:xfrm>
            <a:off x="2522775" y="76200"/>
            <a:ext cx="6759677" cy="6705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ga9d47e4f44_0_15"/>
          <p:cNvPicPr preferRelativeResize="0"/>
          <p:nvPr/>
        </p:nvPicPr>
        <p:blipFill>
          <a:blip r:embed="rId3">
            <a:alphaModFix/>
          </a:blip>
          <a:stretch>
            <a:fillRect/>
          </a:stretch>
        </p:blipFill>
        <p:spPr>
          <a:xfrm>
            <a:off x="0" y="2680900"/>
            <a:ext cx="12191998" cy="3713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2020-11-11T04:44:44Z</dcterms:created>
  <dc:creator>Stephanie Verbout</dc:creator>
</cp:coreProperties>
</file>