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35">
          <p15:clr>
            <a:srgbClr val="A4A3A4"/>
          </p15:clr>
        </p15:guide>
        <p15:guide id="2" pos="210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5259" autoAdjust="0"/>
  </p:normalViewPr>
  <p:slideViewPr>
    <p:cSldViewPr snapToGrid="0" snapToObjects="1">
      <p:cViewPr varScale="1">
        <p:scale>
          <a:sx n="25" d="100"/>
          <a:sy n="25" d="100"/>
        </p:scale>
        <p:origin x="-1380" y="-156"/>
      </p:cViewPr>
      <p:guideLst>
        <p:guide orient="horz" pos="3035"/>
        <p:guide pos="210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0755F-66BB-924E-BB7B-E983D5FDE998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CB8BD-6655-9245-9BFC-F8D3FC4154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2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CB8BD-6655-9245-9BFC-F8D3FC4154A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9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21" Type="http://schemas.openxmlformats.org/officeDocument/2006/relationships/image" Target="../media/image17.png"/><Relationship Id="rId7" Type="http://schemas.openxmlformats.org/officeDocument/2006/relationships/image" Target="../media/image3.gif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11" Type="http://schemas.openxmlformats.org/officeDocument/2006/relationships/image" Target="../media/image7.png"/><Relationship Id="rId24" Type="http://schemas.openxmlformats.org/officeDocument/2006/relationships/image" Target="../media/image20.png"/><Relationship Id="rId5" Type="http://schemas.openxmlformats.org/officeDocument/2006/relationships/image" Target="../media/image1.png"/><Relationship Id="rId15" Type="http://schemas.openxmlformats.org/officeDocument/2006/relationships/image" Target="../media/image11.jpeg"/><Relationship Id="rId23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image" Target="../media/image2.pdf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UNF_LOGO_HORZ_PMS_BlueGray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5192504" y="710071"/>
            <a:ext cx="8190731" cy="3207432"/>
          </a:xfrm>
          <a:prstGeom prst="rect">
            <a:avLst/>
          </a:prstGeom>
        </p:spPr>
      </p:pic>
      <p:sp>
        <p:nvSpPr>
          <p:cNvPr id="4" name="Text Box 66"/>
          <p:cNvSpPr txBox="1">
            <a:spLocks noChangeArrowheads="1"/>
          </p:cNvSpPr>
          <p:nvPr/>
        </p:nvSpPr>
        <p:spPr bwMode="auto">
          <a:xfrm>
            <a:off x="11401466" y="672881"/>
            <a:ext cx="21269324" cy="120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sz="10000" b="0" spc="-300" baseline="0" dirty="0" smtClean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World Arts Film Festival e-Voting System</a:t>
            </a:r>
            <a:endParaRPr lang="en-US" sz="10000" b="0" spc="-300" baseline="0" dirty="0">
              <a:solidFill>
                <a:schemeClr val="accent3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Text Box 65"/>
          <p:cNvSpPr txBox="1">
            <a:spLocks noChangeArrowheads="1"/>
          </p:cNvSpPr>
          <p:nvPr/>
        </p:nvSpPr>
        <p:spPr bwMode="auto">
          <a:xfrm>
            <a:off x="11340360" y="1940784"/>
            <a:ext cx="2142172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pPr algn="ctr"/>
            <a:r>
              <a:rPr lang="en-US" sz="4000" b="0" i="1" baseline="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Team: </a:t>
            </a:r>
            <a:r>
              <a:rPr lang="en-US" sz="4000" b="0" i="1" baseline="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Codeachrome</a:t>
            </a:r>
            <a:r>
              <a:rPr lang="en-US" sz="4000" b="0" i="1" baseline="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Feature [23]</a:t>
            </a:r>
            <a:endParaRPr lang="en-US" sz="4000" b="0" i="1" baseline="0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4000" b="0" i="1" baseline="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Members: Donald </a:t>
            </a:r>
            <a:r>
              <a:rPr lang="en-US" sz="4000" b="0" i="1" baseline="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Dedman</a:t>
            </a:r>
            <a:r>
              <a:rPr lang="en-US" sz="4000" b="0" i="1" baseline="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Jeremiah </a:t>
            </a:r>
            <a:r>
              <a:rPr lang="en-US" sz="4000" b="0" i="1" baseline="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Doody,Timothy</a:t>
            </a:r>
            <a:r>
              <a:rPr lang="en-US" sz="4000" b="0" i="1" baseline="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Folds, Julio Orozco and John </a:t>
            </a:r>
            <a:r>
              <a:rPr lang="en-US" sz="4000" b="0" i="1" baseline="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Verdi</a:t>
            </a:r>
          </a:p>
          <a:p>
            <a:pPr algn="ctr"/>
            <a:r>
              <a:rPr lang="en-US" sz="4000" b="0" i="1" baseline="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Mentors (Feature [23]): Nick Campanini, Mike Potts</a:t>
            </a:r>
            <a:endParaRPr lang="en-US" sz="4000" b="0" i="1" baseline="0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600" b="0" i="1" baseline="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University </a:t>
            </a:r>
            <a:r>
              <a:rPr lang="en-US" sz="3600" b="0" i="1" baseline="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North Florida, College </a:t>
            </a:r>
            <a:br>
              <a:rPr lang="en-US" sz="3600" b="0" i="1" baseline="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0" i="1" baseline="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Jacksonville, FL USA 32224</a:t>
            </a:r>
          </a:p>
        </p:txBody>
      </p:sp>
      <p:sp>
        <p:nvSpPr>
          <p:cNvPr id="6" name="Text Placeholder 3"/>
          <p:cNvSpPr>
            <a:spLocks noGrp="1"/>
          </p:cNvSpPr>
          <p:nvPr/>
        </p:nvSpPr>
        <p:spPr>
          <a:xfrm>
            <a:off x="514390" y="4987772"/>
            <a:ext cx="10196513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>
                <a:solidFill>
                  <a:schemeClr val="bg1"/>
                </a:solidFill>
              </a:rPr>
              <a:t>WORLD </a:t>
            </a:r>
            <a:r>
              <a:rPr lang="en-US" sz="3700" b="1" spc="1200" dirty="0" smtClean="0">
                <a:solidFill>
                  <a:schemeClr val="bg1"/>
                </a:solidFill>
              </a:rPr>
              <a:t>ARTS </a:t>
            </a:r>
            <a:r>
              <a:rPr lang="en-US" sz="3700" b="1" spc="1200" dirty="0">
                <a:solidFill>
                  <a:schemeClr val="bg1"/>
                </a:solidFill>
              </a:rPr>
              <a:t>FILM FESTIVAL</a:t>
            </a:r>
          </a:p>
        </p:txBody>
      </p:sp>
      <p:sp>
        <p:nvSpPr>
          <p:cNvPr id="8" name="Text Placeholder 6"/>
          <p:cNvSpPr>
            <a:spLocks noGrp="1"/>
          </p:cNvSpPr>
          <p:nvPr/>
        </p:nvSpPr>
        <p:spPr>
          <a:xfrm>
            <a:off x="500103" y="17073019"/>
            <a:ext cx="10210799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 smtClean="0">
                <a:solidFill>
                  <a:schemeClr val="bg1"/>
                </a:solidFill>
              </a:rPr>
              <a:t>USER STORIES</a:t>
            </a:r>
            <a:endParaRPr lang="en-US" sz="3700" b="1" spc="1200" dirty="0">
              <a:solidFill>
                <a:schemeClr val="bg1"/>
              </a:solidFill>
            </a:endParaRPr>
          </a:p>
        </p:txBody>
      </p:sp>
      <p:sp>
        <p:nvSpPr>
          <p:cNvPr id="11" name="Text Placeholder 8"/>
          <p:cNvSpPr>
            <a:spLocks noGrp="1"/>
          </p:cNvSpPr>
          <p:nvPr/>
        </p:nvSpPr>
        <p:spPr>
          <a:xfrm>
            <a:off x="11239540" y="4987772"/>
            <a:ext cx="21431250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 smtClean="0">
                <a:solidFill>
                  <a:schemeClr val="bg1"/>
                </a:solidFill>
              </a:rPr>
              <a:t>DEVELOPMENT STORY</a:t>
            </a:r>
            <a:endParaRPr lang="en-US" sz="3700" b="1" spc="1200" dirty="0">
              <a:solidFill>
                <a:schemeClr val="bg1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/>
        </p:nvSpPr>
        <p:spPr>
          <a:xfrm>
            <a:off x="11249066" y="22955857"/>
            <a:ext cx="21421724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 smtClean="0">
                <a:solidFill>
                  <a:schemeClr val="bg1"/>
                </a:solidFill>
              </a:rPr>
              <a:t>MOBILE DEVELOPMENT</a:t>
            </a:r>
            <a:endParaRPr lang="en-US" sz="3700" b="1" spc="1200" dirty="0">
              <a:solidFill>
                <a:schemeClr val="bg1"/>
              </a:solidFill>
            </a:endParaRPr>
          </a:p>
        </p:txBody>
      </p:sp>
      <p:sp>
        <p:nvSpPr>
          <p:cNvPr id="14" name="Text Placeholder 11"/>
          <p:cNvSpPr>
            <a:spLocks noGrp="1"/>
          </p:cNvSpPr>
          <p:nvPr/>
        </p:nvSpPr>
        <p:spPr>
          <a:xfrm>
            <a:off x="33181959" y="4987772"/>
            <a:ext cx="10201275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200" dirty="0" smtClean="0">
                <a:solidFill>
                  <a:schemeClr val="bg1"/>
                </a:solidFill>
              </a:rPr>
              <a:t>SUMMARY</a:t>
            </a:r>
            <a:endParaRPr lang="en-US" spc="1200" dirty="0">
              <a:solidFill>
                <a:schemeClr val="bg1"/>
              </a:solidFill>
            </a:endParaRPr>
          </a:p>
        </p:txBody>
      </p:sp>
      <p:sp>
        <p:nvSpPr>
          <p:cNvPr id="16" name="Text Placeholder 13"/>
          <p:cNvSpPr>
            <a:spLocks noGrp="1"/>
          </p:cNvSpPr>
          <p:nvPr/>
        </p:nvSpPr>
        <p:spPr>
          <a:xfrm>
            <a:off x="33181958" y="16580155"/>
            <a:ext cx="10201275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 smtClean="0">
                <a:solidFill>
                  <a:schemeClr val="bg1"/>
                </a:solidFill>
              </a:rPr>
              <a:t>FUTURE</a:t>
            </a:r>
            <a:endParaRPr lang="en-US" sz="3700" b="1" spc="1200" dirty="0">
              <a:solidFill>
                <a:schemeClr val="bg1"/>
              </a:solidFill>
            </a:endParaRP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22855865" y="14775017"/>
            <a:ext cx="2587968" cy="39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93" y="5971378"/>
            <a:ext cx="9758409" cy="49680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500103" y="11081194"/>
            <a:ext cx="101965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 smtClean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lang="en-US" sz="4000" dirty="0" smtClean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ext year 5,000 </a:t>
            </a:r>
            <a:r>
              <a:rPr lang="en-US" sz="40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attendees are expected to benefit from participating in the World Arts Film Festival </a:t>
            </a:r>
            <a:r>
              <a:rPr lang="en-US" sz="4000" dirty="0" smtClean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including </a:t>
            </a:r>
            <a:r>
              <a:rPr lang="en-US" sz="40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college-aged students, local and visiting filmmakers from over 30+ countries, men and women </a:t>
            </a:r>
            <a:r>
              <a:rPr lang="en-US" sz="4000" dirty="0" smtClean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from </a:t>
            </a:r>
            <a:r>
              <a:rPr lang="en-US" sz="40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Jacksonville area, New York and California, groups, families and </a:t>
            </a:r>
            <a:r>
              <a:rPr lang="en-US" sz="4000" dirty="0" smtClean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individuals </a:t>
            </a:r>
            <a:r>
              <a:rPr lang="en-US" sz="40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including those with special needs interested in the unique film festival experience</a:t>
            </a:r>
            <a:r>
              <a:rPr lang="en-US" sz="4000" dirty="0" smtClean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.</a:t>
            </a:r>
            <a:endParaRPr lang="en-US" sz="4000" dirty="0"/>
          </a:p>
        </p:txBody>
      </p:sp>
      <p:pic>
        <p:nvPicPr>
          <p:cNvPr id="1026" name="Picture 2" descr="C:\Projects\WAFF_Assets\Assets\Senior Project Documents\Poster Templates\Images\logo-asp.net-mvc-285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03" y="31107965"/>
            <a:ext cx="4620571" cy="139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jects\WAFF_Assets\Assets\Senior Project Documents\Poster Templates\Images\sqlexpress-300x11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9571" y="31079061"/>
            <a:ext cx="3800767" cy="141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ojects\WAFF_Assets\Assets\Senior Project Documents\Poster Templates\Images\visual_studio_2013_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647" y="31142624"/>
            <a:ext cx="4855780" cy="135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Projects\WAFF_Assets\Assets\Senior Project Documents\Poster Templates\Images\Xamari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40" y="30852337"/>
            <a:ext cx="4560140" cy="190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Projects\WAFF_Assets\Assets\Senior Project Documents\Poster Templates\Images\github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6486" y="31107965"/>
            <a:ext cx="2854834" cy="119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midt.no/Content/Images/visio-logo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4450" y="30754214"/>
            <a:ext cx="2893127" cy="158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Projects\WAFF_Assets\Assets\Senior Project Documents\Poster Templates\Images\balsamiq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5808" y="30972182"/>
            <a:ext cx="3719949" cy="141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Projects\WAFF_Assets\Assets\Senior Project Documents\Poster Templates\Images\JIRA_logo.svg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8967" y="30972182"/>
            <a:ext cx="2677510" cy="133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Projects\WAFF_Assets\Assets\Senior Project Documents\Poster Templates\Images\Event Pictures\0036.jpe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0987" y="17515521"/>
            <a:ext cx="10115552" cy="647659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500103" y="30754214"/>
            <a:ext cx="42883130" cy="98123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3" descr="C:\Projects\WAFF_Assets\Assets\Senior Project Documents\Jeremiah's work\mobile_deliverables_s2\WAFF_Mobile_Mockup_row1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2225" y="24202933"/>
            <a:ext cx="15425880" cy="638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Machine generated alternative text:&#10;As a Voter would be able to &#10;submit my votes for different films &#10;As an Admin, I want to be able to &#10;create a new event &#10;As an Admin, want to be able to enter &#10;film details into the database &#10;As a Mobile Voter, I want &#10;access to a list of films that &#10;As a Voter want to be able to see all blocks &#10;that are available before &#10;Voter &#10;ADMIN &#10;Mobile Voter &#10;leader board of the voting &#10;As an admin, want to view the leader boards &#10;so can display them for the Voters to see and &#10;As a Mobile Voter, I want to be able &#10;to download the mobile app as &#10;quickly as possib18 &#10;As a Mobile Voter, want to be able to use the mobile app on 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03" y="18446550"/>
            <a:ext cx="10196513" cy="761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4390" y="26479500"/>
            <a:ext cx="102107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our e-Voting System we have accumulated roughly  40 different user stories so far. All of these user stories revolves around 3 actors; Voter, Admin, Mobile Voter.  Below is a snippet of just a couple of the user stories we came up with.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181961" y="12217615"/>
            <a:ext cx="102012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e-Voting system will allow visitors to vote on films and give feedback from a kiosk or from their mobile phone. Our client hopes that this system will streamline the process of managing these events and increase the engagement of event participants and attendees.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181958" y="24314842"/>
            <a:ext cx="102012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are confident that our conceptual design aligns well with our client’s needs and in the next semester we will focus on:</a:t>
            </a:r>
          </a:p>
          <a:p>
            <a:pPr marL="742950" indent="-742950">
              <a:buFont typeface="Arial" pitchFamily="34" charset="0"/>
              <a:buChar char="•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Finalizing database design</a:t>
            </a:r>
          </a:p>
          <a:p>
            <a:pPr marL="742950" indent="-742950">
              <a:buFont typeface="Arial" pitchFamily="34" charset="0"/>
              <a:buChar char="•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voting methodology is sound</a:t>
            </a:r>
          </a:p>
          <a:p>
            <a:pPr marL="742950" indent="-742950">
              <a:buFont typeface="Arial" pitchFamily="34" charset="0"/>
              <a:buChar char="•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reports</a:t>
            </a:r>
          </a:p>
          <a:p>
            <a:pPr marL="742950" indent="-742950">
              <a:buFont typeface="Arial" pitchFamily="34" charset="0"/>
              <a:buChar char="•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Theme design and appearance</a:t>
            </a:r>
          </a:p>
          <a:p>
            <a:pPr marL="742950" indent="-742950">
              <a:buFont typeface="Arial" pitchFamily="34" charset="0"/>
              <a:buChar char="•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review and testing</a:t>
            </a:r>
          </a:p>
          <a:p>
            <a:pPr marL="742950" indent="-742950">
              <a:buFont typeface="Arial" pitchFamily="34" charset="0"/>
              <a:buChar char="•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Implementation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/>
          <p:cNvPicPr/>
          <p:nvPr/>
        </p:nvPicPr>
        <p:blipFill>
          <a:blip r:embed="rId18" cstate="print"/>
          <a:srcRect l="12981" t="10114" r="41026" b="31766"/>
          <a:stretch>
            <a:fillRect/>
          </a:stretch>
        </p:blipFill>
        <p:spPr bwMode="auto">
          <a:xfrm>
            <a:off x="22181599" y="10098739"/>
            <a:ext cx="2733675" cy="194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11401466" y="12043544"/>
            <a:ext cx="9629733" cy="6251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35"/>
          <p:cNvSpPr txBox="1"/>
          <p:nvPr/>
        </p:nvSpPr>
        <p:spPr>
          <a:xfrm>
            <a:off x="11249066" y="6057900"/>
            <a:ext cx="10210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Our community partner is looking for a way to provide feedback to her contributing artist and engage the attendees of  each event.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401466" y="8420100"/>
            <a:ext cx="102107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After attending the event and gathering relevant material regarding the event flow we have started development of a stand alone kiosk type voting platform as well as a mobile application.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401466" y="18697881"/>
            <a:ext cx="102107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Our initial ERD defines all the entities and attributes that are relevant to the implementation of our e-Voting and Feedback system. Data collected from voters will be used to populate a Leader board and provide attendees and participants feedback on the top films.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250401" y="6057900"/>
            <a:ext cx="103251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Administrator: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Enters data on films and artists, creates associations and creates events and voting blocks with associated film. Implemented using Basic CRUD Functionality with the Entity Framework in ASP.NET MVC Application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Picture 41"/>
          <p:cNvPicPr/>
          <p:nvPr/>
        </p:nvPicPr>
        <p:blipFill>
          <a:blip r:embed="rId20" cstate="print"/>
          <a:srcRect l="13699" t="9544" r="41186" b="14103"/>
          <a:stretch>
            <a:fillRect/>
          </a:stretch>
        </p:blipFill>
        <p:spPr bwMode="auto">
          <a:xfrm>
            <a:off x="23824321" y="9675531"/>
            <a:ext cx="2682240" cy="2552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3" name="Picture 42"/>
          <p:cNvPicPr/>
          <p:nvPr/>
        </p:nvPicPr>
        <p:blipFill>
          <a:blip r:embed="rId21"/>
          <a:srcRect l="13381" t="9687" r="41186" b="45299"/>
          <a:stretch>
            <a:fillRect/>
          </a:stretch>
        </p:blipFill>
        <p:spPr bwMode="auto">
          <a:xfrm>
            <a:off x="25472323" y="10098739"/>
            <a:ext cx="2700655" cy="1504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4" name="Picture 43"/>
          <p:cNvPicPr/>
          <p:nvPr/>
        </p:nvPicPr>
        <p:blipFill>
          <a:blip r:embed="rId22"/>
          <a:srcRect l="13220" t="9972" r="41106" b="42023"/>
          <a:stretch>
            <a:fillRect/>
          </a:stretch>
        </p:blipFill>
        <p:spPr bwMode="auto">
          <a:xfrm>
            <a:off x="28477143" y="9675531"/>
            <a:ext cx="2715260" cy="1604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5" name="Picture 44"/>
          <p:cNvPicPr/>
          <p:nvPr/>
        </p:nvPicPr>
        <p:blipFill>
          <a:blip r:embed="rId23"/>
          <a:srcRect l="13141" t="10114" r="40865" b="32906"/>
          <a:stretch>
            <a:fillRect/>
          </a:stretch>
        </p:blipFill>
        <p:spPr bwMode="auto">
          <a:xfrm>
            <a:off x="29642685" y="10136839"/>
            <a:ext cx="2733675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6" name="TextBox 45"/>
          <p:cNvSpPr txBox="1"/>
          <p:nvPr/>
        </p:nvSpPr>
        <p:spPr>
          <a:xfrm>
            <a:off x="22051222" y="13189967"/>
            <a:ext cx="103251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Voters: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Each attendee will be given a voter ID card containing a unique QR Code that when scanned by our mobile or kiosk platforms collects some optional demographics information and directs them to the voting page.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3898687" y="456245"/>
            <a:ext cx="3931920" cy="3964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25"/>
          <a:srcRect l="54476" t="21386" r="21157" b="8688"/>
          <a:stretch>
            <a:fillRect/>
          </a:stretch>
        </p:blipFill>
        <p:spPr bwMode="auto">
          <a:xfrm>
            <a:off x="23190943" y="18189290"/>
            <a:ext cx="1917811" cy="30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26"/>
          <a:srcRect l="14981" t="29556" r="52680" b="16111"/>
          <a:stretch>
            <a:fillRect/>
          </a:stretch>
        </p:blipFill>
        <p:spPr bwMode="auto">
          <a:xfrm>
            <a:off x="26341320" y="16798883"/>
            <a:ext cx="6217920" cy="5876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7"/>
          <a:srcRect l="12660" t="9687" r="13462" b="12536"/>
          <a:stretch>
            <a:fillRect/>
          </a:stretch>
        </p:blipFill>
        <p:spPr bwMode="auto">
          <a:xfrm>
            <a:off x="33239111" y="5906695"/>
            <a:ext cx="10058400" cy="59590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434</Words>
  <Application>Microsoft Office PowerPoint</Application>
  <PresentationFormat>Custom</PresentationFormat>
  <Paragraphs>28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North Florida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Boyles Michael</dc:creator>
  <cp:lastModifiedBy>Timothy</cp:lastModifiedBy>
  <cp:revision>101</cp:revision>
  <dcterms:created xsi:type="dcterms:W3CDTF">2011-08-23T14:10:02Z</dcterms:created>
  <dcterms:modified xsi:type="dcterms:W3CDTF">2015-11-26T00:42:05Z</dcterms:modified>
</cp:coreProperties>
</file>