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035">
          <p15:clr>
            <a:srgbClr val="A4A3A4"/>
          </p15:clr>
        </p15:guide>
        <p15:guide id="2" pos="210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5314" autoAdjust="0"/>
  </p:normalViewPr>
  <p:slideViewPr>
    <p:cSldViewPr snapToGrid="0" snapToObjects="1">
      <p:cViewPr varScale="1">
        <p:scale>
          <a:sx n="23" d="100"/>
          <a:sy n="23" d="100"/>
        </p:scale>
        <p:origin x="-2286" y="-126"/>
      </p:cViewPr>
      <p:guideLst>
        <p:guide orient="horz" pos="3035"/>
        <p:guide pos="2104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0755F-66BB-924E-BB7B-E983D5FDE998}" type="datetimeFigureOut">
              <a:rPr lang="en-US" smtClean="0"/>
              <a:pPr/>
              <a:t>11/23/2015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CB8BD-6655-9245-9BFC-F8D3FC4154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2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CB8BD-6655-9245-9BFC-F8D3FC4154A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92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9.png"/><Relationship Id="rId7" Type="http://schemas.openxmlformats.org/officeDocument/2006/relationships/image" Target="../media/image3.gif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5" Type="http://schemas.openxmlformats.org/officeDocument/2006/relationships/image" Target="../media/image11.jpeg"/><Relationship Id="rId10" Type="http://schemas.openxmlformats.org/officeDocument/2006/relationships/image" Target="../media/image6.png"/><Relationship Id="rId4" Type="http://schemas.openxmlformats.org/officeDocument/2006/relationships/image" Target="../media/image2.pdf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UNF_LOGO_HORZ_PMS_BlueGray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5192504" y="710071"/>
            <a:ext cx="8190731" cy="3207432"/>
          </a:xfrm>
          <a:prstGeom prst="rect">
            <a:avLst/>
          </a:prstGeom>
        </p:spPr>
      </p:pic>
      <p:sp>
        <p:nvSpPr>
          <p:cNvPr id="4" name="Text Box 66"/>
          <p:cNvSpPr txBox="1">
            <a:spLocks noChangeArrowheads="1"/>
          </p:cNvSpPr>
          <p:nvPr/>
        </p:nvSpPr>
        <p:spPr bwMode="auto">
          <a:xfrm>
            <a:off x="2526467" y="688495"/>
            <a:ext cx="31689343" cy="1622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9pPr>
          </a:lstStyle>
          <a:p>
            <a:pPr algn="r">
              <a:lnSpc>
                <a:spcPct val="70000"/>
              </a:lnSpc>
            </a:pPr>
            <a:r>
              <a:rPr lang="en-US" sz="13800" b="0" spc="-300" baseline="0" dirty="0" smtClean="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World Film Festival e-Voting System</a:t>
            </a:r>
            <a:endParaRPr lang="en-US" sz="13800" b="0" spc="-300" baseline="0" dirty="0">
              <a:solidFill>
                <a:schemeClr val="accent3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Text Box 65"/>
          <p:cNvSpPr txBox="1">
            <a:spLocks noChangeArrowheads="1"/>
          </p:cNvSpPr>
          <p:nvPr/>
        </p:nvSpPr>
        <p:spPr bwMode="auto">
          <a:xfrm>
            <a:off x="549373" y="2438728"/>
            <a:ext cx="822254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9pPr>
          </a:lstStyle>
          <a:p>
            <a:r>
              <a:rPr lang="en-US" sz="4000" b="0" i="1" baseline="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Full name, ECT</a:t>
            </a:r>
            <a:r>
              <a:rPr lang="en-US" sz="4000" b="0" i="1" baseline="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4000" b="0" i="1" baseline="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University </a:t>
            </a:r>
            <a:r>
              <a:rPr lang="en-US" sz="4000" b="0" i="1" baseline="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of North Florida, College </a:t>
            </a:r>
            <a:br>
              <a:rPr lang="en-US" sz="4000" b="0" i="1" baseline="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b="0" i="1" baseline="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Jacksonville, FL USA 32224</a:t>
            </a:r>
          </a:p>
        </p:txBody>
      </p:sp>
      <p:sp>
        <p:nvSpPr>
          <p:cNvPr id="6" name="Text Placeholder 3"/>
          <p:cNvSpPr>
            <a:spLocks noGrp="1"/>
          </p:cNvSpPr>
          <p:nvPr/>
        </p:nvSpPr>
        <p:spPr>
          <a:xfrm>
            <a:off x="514390" y="4987772"/>
            <a:ext cx="10196513" cy="754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/>
          <a:p>
            <a:pPr marL="1645838" indent="-1645838" algn="ctr" defTabSz="4388900">
              <a:spcBef>
                <a:spcPct val="20000"/>
              </a:spcBef>
              <a:buFont typeface="Arial" pitchFamily="34" charset="0"/>
              <a:buNone/>
            </a:pPr>
            <a:r>
              <a:rPr lang="en-US" sz="3700" b="1" spc="1200" dirty="0">
                <a:solidFill>
                  <a:schemeClr val="bg1"/>
                </a:solidFill>
              </a:rPr>
              <a:t>WORLD ART FILM FESTIVAL</a:t>
            </a:r>
          </a:p>
        </p:txBody>
      </p:sp>
      <p:sp>
        <p:nvSpPr>
          <p:cNvPr id="8" name="Text Placeholder 6"/>
          <p:cNvSpPr>
            <a:spLocks noGrp="1"/>
          </p:cNvSpPr>
          <p:nvPr/>
        </p:nvSpPr>
        <p:spPr>
          <a:xfrm>
            <a:off x="500103" y="17073019"/>
            <a:ext cx="10210799" cy="754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/>
          <a:p>
            <a:pPr marL="1645838" indent="-1645838" algn="ctr" defTabSz="4388900">
              <a:spcBef>
                <a:spcPct val="20000"/>
              </a:spcBef>
              <a:buFont typeface="Arial" pitchFamily="34" charset="0"/>
              <a:buNone/>
            </a:pPr>
            <a:r>
              <a:rPr lang="en-US" sz="3700" b="1" spc="1200" dirty="0" smtClean="0">
                <a:solidFill>
                  <a:schemeClr val="bg1"/>
                </a:solidFill>
              </a:rPr>
              <a:t>USER STORIES</a:t>
            </a:r>
            <a:endParaRPr lang="en-US" sz="3700" b="1" spc="1200" dirty="0">
              <a:solidFill>
                <a:schemeClr val="bg1"/>
              </a:solidFill>
            </a:endParaRPr>
          </a:p>
        </p:txBody>
      </p:sp>
      <p:sp>
        <p:nvSpPr>
          <p:cNvPr id="11" name="Text Placeholder 8"/>
          <p:cNvSpPr>
            <a:spLocks noGrp="1"/>
          </p:cNvSpPr>
          <p:nvPr/>
        </p:nvSpPr>
        <p:spPr>
          <a:xfrm>
            <a:off x="11239540" y="4987772"/>
            <a:ext cx="21431250" cy="754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/>
          <a:p>
            <a:pPr marL="1645838" indent="-1645838" algn="ctr" defTabSz="4388900">
              <a:spcBef>
                <a:spcPct val="20000"/>
              </a:spcBef>
              <a:buFont typeface="Arial" pitchFamily="34" charset="0"/>
              <a:buNone/>
            </a:pPr>
            <a:r>
              <a:rPr lang="en-US" sz="3700" b="1" spc="1200" dirty="0" smtClean="0">
                <a:solidFill>
                  <a:schemeClr val="bg1"/>
                </a:solidFill>
              </a:rPr>
              <a:t>DEVELOPMENT APPROACHES</a:t>
            </a:r>
            <a:endParaRPr lang="en-US" sz="3700" b="1" spc="1200" dirty="0">
              <a:solidFill>
                <a:schemeClr val="bg1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/>
        </p:nvSpPr>
        <p:spPr>
          <a:xfrm>
            <a:off x="11249066" y="22955857"/>
            <a:ext cx="21421724" cy="754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/>
          <a:p>
            <a:pPr marL="1645838" indent="-1645838" algn="ctr" defTabSz="4388900">
              <a:spcBef>
                <a:spcPct val="20000"/>
              </a:spcBef>
              <a:buFont typeface="Arial" pitchFamily="34" charset="0"/>
              <a:buNone/>
            </a:pPr>
            <a:r>
              <a:rPr lang="en-US" sz="3700" b="1" spc="1200" dirty="0" smtClean="0">
                <a:solidFill>
                  <a:schemeClr val="bg1"/>
                </a:solidFill>
              </a:rPr>
              <a:t>MOBILE DEVELOPMENT</a:t>
            </a:r>
            <a:endParaRPr lang="en-US" sz="3700" b="1" spc="1200" dirty="0">
              <a:solidFill>
                <a:schemeClr val="bg1"/>
              </a:solidFill>
            </a:endParaRPr>
          </a:p>
        </p:txBody>
      </p:sp>
      <p:sp>
        <p:nvSpPr>
          <p:cNvPr id="14" name="Text Placeholder 11"/>
          <p:cNvSpPr>
            <a:spLocks noGrp="1"/>
          </p:cNvSpPr>
          <p:nvPr/>
        </p:nvSpPr>
        <p:spPr>
          <a:xfrm>
            <a:off x="33181959" y="4987772"/>
            <a:ext cx="10201275" cy="754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>
            <a:lvl1pPr marL="1645838" indent="-1645838" algn="ctr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37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65982" indent="-137153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1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5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0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1200" dirty="0" smtClean="0">
                <a:solidFill>
                  <a:schemeClr val="bg1"/>
                </a:solidFill>
              </a:rPr>
              <a:t>SUMMARY</a:t>
            </a:r>
            <a:endParaRPr lang="en-US" spc="1200" dirty="0">
              <a:solidFill>
                <a:schemeClr val="bg1"/>
              </a:solidFill>
            </a:endParaRPr>
          </a:p>
        </p:txBody>
      </p:sp>
      <p:sp>
        <p:nvSpPr>
          <p:cNvPr id="16" name="Text Placeholder 13"/>
          <p:cNvSpPr>
            <a:spLocks noGrp="1"/>
          </p:cNvSpPr>
          <p:nvPr/>
        </p:nvSpPr>
        <p:spPr>
          <a:xfrm>
            <a:off x="33181958" y="16580155"/>
            <a:ext cx="10201275" cy="754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/>
          <a:p>
            <a:pPr marL="1645838" indent="-1645838" algn="ctr" defTabSz="4388900">
              <a:spcBef>
                <a:spcPct val="20000"/>
              </a:spcBef>
              <a:buFont typeface="Arial" pitchFamily="34" charset="0"/>
              <a:buNone/>
            </a:pPr>
            <a:r>
              <a:rPr lang="en-US" sz="3700" b="1" spc="1200" dirty="0" smtClean="0">
                <a:solidFill>
                  <a:schemeClr val="bg1"/>
                </a:solidFill>
              </a:rPr>
              <a:t>FUTURE</a:t>
            </a:r>
            <a:endParaRPr lang="en-US" sz="3700" b="1" spc="1200" dirty="0">
              <a:solidFill>
                <a:schemeClr val="bg1"/>
              </a:solidFill>
            </a:endParaRPr>
          </a:p>
        </p:txBody>
      </p: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22855865" y="14775017"/>
            <a:ext cx="2587968" cy="394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97" y="12107884"/>
            <a:ext cx="9758409" cy="435245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514389" y="5971378"/>
            <a:ext cx="10196513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000" dirty="0" smtClean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Next year 5,000 </a:t>
            </a:r>
            <a:r>
              <a:rPr lang="en-US" sz="40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attendees are expected to benefit from participating in the World Arts Film Festival </a:t>
            </a:r>
            <a:r>
              <a:rPr lang="en-US" sz="4000" dirty="0" smtClean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including </a:t>
            </a:r>
            <a:r>
              <a:rPr lang="en-US" sz="40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college-aged students, local and visiting filmmakers from over 30+ countries, men and women </a:t>
            </a:r>
            <a:r>
              <a:rPr lang="en-US" sz="4000" dirty="0" smtClean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from </a:t>
            </a:r>
            <a:r>
              <a:rPr lang="en-US" sz="40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Jacksonville area, New York and California, groups, families and </a:t>
            </a:r>
            <a:r>
              <a:rPr lang="en-US" sz="4000" dirty="0" smtClean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individuals </a:t>
            </a:r>
            <a:r>
              <a:rPr lang="en-US" sz="40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including those with special needs interested in the unique film festival experience.</a:t>
            </a:r>
          </a:p>
          <a:p>
            <a:endParaRPr lang="en-US" sz="4000" dirty="0"/>
          </a:p>
        </p:txBody>
      </p:sp>
      <p:pic>
        <p:nvPicPr>
          <p:cNvPr id="1026" name="Picture 2" descr="C:\Projects\WAFF_Assets\Assets\Senior Project Documents\Poster Templates\Images\logo-asp.net-mvc-285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03" y="31107965"/>
            <a:ext cx="4620571" cy="139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Projects\WAFF_Assets\Assets\Senior Project Documents\Poster Templates\Images\sqlexpress-300x11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9571" y="31079061"/>
            <a:ext cx="3800767" cy="141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Projects\WAFF_Assets\Assets\Senior Project Documents\Poster Templates\Images\visual_studio_2013_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647" y="31142624"/>
            <a:ext cx="4855780" cy="135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Projects\WAFF_Assets\Assets\Senior Project Documents\Poster Templates\Images\Xamari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40" y="30852337"/>
            <a:ext cx="4560140" cy="190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Projects\WAFF_Assets\Assets\Senior Project Documents\Poster Templates\Images\github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6486" y="31107965"/>
            <a:ext cx="2854834" cy="119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midt.no/Content/Images/visio-logo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4450" y="30754214"/>
            <a:ext cx="2893127" cy="158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Projects\WAFF_Assets\Assets\Senior Project Documents\Poster Templates\Images\balsamiq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5808" y="30972182"/>
            <a:ext cx="3719949" cy="141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Projects\WAFF_Assets\Assets\Senior Project Documents\Poster Templates\Images\JIRA_logo.svg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8967" y="30972182"/>
            <a:ext cx="2677510" cy="133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Projects\WAFF_Assets\Assets\Senior Project Documents\Poster Templates\Images\Event Pictures\0036.jpe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4879" y="11886174"/>
            <a:ext cx="7235433" cy="4352454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V="1">
            <a:off x="500103" y="30754214"/>
            <a:ext cx="42883130" cy="98123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3" descr="C:\Projects\WAFF_Assets\Assets\Senior Project Documents\Jeremiah's work\mobile_deliverables_s2\WAFF_Mobile_Mockup_row1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2225" y="24202933"/>
            <a:ext cx="15425880" cy="638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Machine generated alternative text:&#10;As a Voter would be able to &#10;submit my votes for different films &#10;As an Admin, I want to be able to &#10;create a new event &#10;As an Admin, want to be able to enter &#10;film details into the database &#10;As a Mobile Voter, I want &#10;access to a list of films that &#10;As a Voter want to be able to see all blocks &#10;that are available before &#10;Voter &#10;ADMIN &#10;Mobile Voter &#10;leader board of the voting &#10;As an admin, want to view the leader boards &#10;so can display them for the Voters to see and &#10;As a Mobile Voter, I want to be able &#10;to download the mobile app as &#10;quickly as possib18 &#10;As a Mobile Voter, want to be able to use the mobile app on 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51" y="22168902"/>
            <a:ext cx="10537051" cy="786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00103" y="18383250"/>
            <a:ext cx="102107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In our e-Voting System we have accumulated roughly  40 different use r stories so far. All of these user stories revolves around 3 actors; Voter, Admin, Mobile Voter.  Below is a snippet of just a couple of the user stories we came up with.</a:t>
            </a:r>
            <a:endParaRPr lang="en-US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spiration">
      <a:dk1>
        <a:sysClr val="windowText" lastClr="000000"/>
      </a:dk1>
      <a:lt1>
        <a:sysClr val="window" lastClr="FFFFFF"/>
      </a:lt1>
      <a:dk2>
        <a:srgbClr val="2F2F26"/>
      </a:dk2>
      <a:lt2>
        <a:srgbClr val="9FA795"/>
      </a:lt2>
      <a:accent1>
        <a:srgbClr val="749805"/>
      </a:accent1>
      <a:accent2>
        <a:srgbClr val="BACC82"/>
      </a:accent2>
      <a:accent3>
        <a:srgbClr val="6E9EC2"/>
      </a:accent3>
      <a:accent4>
        <a:srgbClr val="2046A5"/>
      </a:accent4>
      <a:accent5>
        <a:srgbClr val="5039C6"/>
      </a:accent5>
      <a:accent6>
        <a:srgbClr val="7411D0"/>
      </a:accent6>
      <a:hlink>
        <a:srgbClr val="FFC000"/>
      </a:hlink>
      <a:folHlink>
        <a:srgbClr val="C0C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139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North Florida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Boyles Michael</dc:creator>
  <cp:lastModifiedBy>Timothy</cp:lastModifiedBy>
  <cp:revision>67</cp:revision>
  <dcterms:created xsi:type="dcterms:W3CDTF">2011-08-23T14:10:02Z</dcterms:created>
  <dcterms:modified xsi:type="dcterms:W3CDTF">2015-11-23T15:10:48Z</dcterms:modified>
</cp:coreProperties>
</file>