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32099250" cy="43748325"/>
  <p:defaultTex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p:scale>
          <a:sx n="25" d="100"/>
          <a:sy n="25" d="100"/>
        </p:scale>
        <p:origin x="-72" y="-72"/>
      </p:cViewPr>
      <p:guideLst>
        <p:guide orient="horz" pos="4836"/>
        <p:guide orient="horz" pos="20196"/>
        <p:guide orient="horz" pos="214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l">
              <a:defRPr sz="5700"/>
            </a:lvl1pPr>
          </a:lstStyle>
          <a:p>
            <a:endParaRPr lang="en-US" dirty="0"/>
          </a:p>
        </p:txBody>
      </p:sp>
      <p:sp>
        <p:nvSpPr>
          <p:cNvPr id="3075" name="Rectangle 3"/>
          <p:cNvSpPr>
            <a:spLocks noGrp="1" noChangeArrowheads="1"/>
          </p:cNvSpPr>
          <p:nvPr>
            <p:ph type="dt" idx="1"/>
          </p:nvPr>
        </p:nvSpPr>
        <p:spPr bwMode="auto">
          <a:xfrm>
            <a:off x="18181987"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r">
              <a:defRPr sz="5700"/>
            </a:lvl1pPr>
          </a:lstStyle>
          <a:p>
            <a:endParaRPr lang="en-US" dirty="0"/>
          </a:p>
        </p:txBody>
      </p:sp>
      <p:sp>
        <p:nvSpPr>
          <p:cNvPr id="3076" name="Rectangle 4"/>
          <p:cNvSpPr>
            <a:spLocks noGrp="1" noRot="1" noChangeAspect="1" noChangeArrowheads="1" noTextEdit="1"/>
          </p:cNvSpPr>
          <p:nvPr>
            <p:ph type="sldImg" idx="2"/>
          </p:nvPr>
        </p:nvSpPr>
        <p:spPr bwMode="auto">
          <a:xfrm>
            <a:off x="5113338" y="3276600"/>
            <a:ext cx="21880512" cy="16409988"/>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3209927" y="20784215"/>
            <a:ext cx="25679400" cy="19686744"/>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l">
              <a:defRPr sz="5700"/>
            </a:lvl1pPr>
          </a:lstStyle>
          <a:p>
            <a:endParaRPr lang="en-US" dirty="0"/>
          </a:p>
        </p:txBody>
      </p:sp>
      <p:sp>
        <p:nvSpPr>
          <p:cNvPr id="3079" name="Rectangle 7"/>
          <p:cNvSpPr>
            <a:spLocks noGrp="1" noChangeArrowheads="1"/>
          </p:cNvSpPr>
          <p:nvPr>
            <p:ph type="sldNum" sz="quarter" idx="5"/>
          </p:nvPr>
        </p:nvSpPr>
        <p:spPr bwMode="auto">
          <a:xfrm>
            <a:off x="18181987"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r">
              <a:defRPr sz="5700"/>
            </a:lvl1pPr>
          </a:lstStyle>
          <a:p>
            <a:fld id="{7FB84CA5-7362-492D-8EBC-472296314F28}" type="slidenum">
              <a:rPr lang="en-US"/>
              <a:pPr/>
              <a:t>‹#›</a:t>
            </a:fld>
            <a:endParaRPr lang="en-US" dirty="0"/>
          </a:p>
        </p:txBody>
      </p:sp>
    </p:spTree>
    <p:extLst>
      <p:ext uri="{BB962C8B-B14F-4D97-AF65-F5344CB8AC3E}">
        <p14:creationId xmlns:p14="http://schemas.microsoft.com/office/powerpoint/2010/main" val="29468225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D40FB-8398-4C90-906C-C9755161D6CD}"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35828446" y="32395636"/>
            <a:ext cx="4141787" cy="212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userDrawn="1"/>
        </p:nvSpPr>
        <p:spPr>
          <a:xfrm>
            <a:off x="39926520" y="32308800"/>
            <a:ext cx="2383858" cy="338554"/>
          </a:xfrm>
          <a:prstGeom prst="rect">
            <a:avLst/>
          </a:prstGeom>
          <a:noFill/>
        </p:spPr>
        <p:txBody>
          <a:bodyPr wrap="none" rtlCol="0">
            <a:spAutoFit/>
          </a:bodyPr>
          <a:lstStyle/>
          <a:p>
            <a:r>
              <a:rPr lang="en-US" sz="1600" dirty="0" smtClean="0">
                <a:solidFill>
                  <a:schemeClr val="bg1"/>
                </a:solidFill>
              </a:rPr>
              <a:t>www.postersession.com</a:t>
            </a:r>
            <a:endParaRPr lang="en-US" sz="16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 name="AutoShape 30"/>
          <p:cNvSpPr>
            <a:spLocks noChangeArrowheads="1"/>
          </p:cNvSpPr>
          <p:nvPr/>
        </p:nvSpPr>
        <p:spPr bwMode="auto">
          <a:xfrm>
            <a:off x="32842200" y="6096000"/>
            <a:ext cx="10363200" cy="259842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1" name="AutoShape 29"/>
          <p:cNvSpPr>
            <a:spLocks noChangeArrowheads="1"/>
          </p:cNvSpPr>
          <p:nvPr/>
        </p:nvSpPr>
        <p:spPr bwMode="auto">
          <a:xfrm>
            <a:off x="11353800" y="6096000"/>
            <a:ext cx="10363200" cy="259842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2" name="AutoShape 31"/>
          <p:cNvSpPr>
            <a:spLocks noChangeArrowheads="1"/>
          </p:cNvSpPr>
          <p:nvPr/>
        </p:nvSpPr>
        <p:spPr bwMode="auto">
          <a:xfrm>
            <a:off x="22098000" y="6096000"/>
            <a:ext cx="10363200" cy="259842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3" name="AutoShape 4"/>
          <p:cNvSpPr>
            <a:spLocks noChangeArrowheads="1"/>
          </p:cNvSpPr>
          <p:nvPr/>
        </p:nvSpPr>
        <p:spPr bwMode="auto">
          <a:xfrm>
            <a:off x="609600" y="6096000"/>
            <a:ext cx="10363200" cy="259842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057" name="Text Box 9"/>
          <p:cNvSpPr txBox="1">
            <a:spLocks noChangeArrowheads="1"/>
          </p:cNvSpPr>
          <p:nvPr/>
        </p:nvSpPr>
        <p:spPr bwMode="auto">
          <a:xfrm>
            <a:off x="901700" y="8318500"/>
            <a:ext cx="9779000" cy="23256875"/>
          </a:xfrm>
          <a:prstGeom prst="rect">
            <a:avLst/>
          </a:prstGeom>
          <a:noFill/>
          <a:ln w="9525">
            <a:noFill/>
            <a:miter lim="800000"/>
            <a:headEnd/>
            <a:tailEnd/>
          </a:ln>
          <a:effectLst/>
        </p:spPr>
        <p:txBody>
          <a:bodyPr>
            <a:spAutoFit/>
          </a:bodyPr>
          <a:lstStyle/>
          <a:p>
            <a:pPr algn="l" defTabSz="4389438" eaLnBrk="0" hangingPunct="0">
              <a:lnSpc>
                <a:spcPct val="95000"/>
              </a:lnSpc>
            </a:pPr>
            <a:r>
              <a:rPr lang="en-US" sz="2800" dirty="0">
                <a:latin typeface="Times New Roman" pitchFamily="18" charset="0"/>
              </a:rPr>
              <a:t>We hope you find this template useful! This one is set up to yield a 48x36” (4x3’) horizontal poster.</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dirty="0">
                <a:latin typeface="Times New Roman" pitchFamily="18" charset="0"/>
              </a:rPr>
              <a:t>We’ve put in the headings we usually see in these posters, you can copy and paste and change to your hearts content! We suggest you use keep black text against a light background so that it is easy to read. Background color can be changed in format-background-drop down menu.</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dirty="0">
                <a:latin typeface="Times New Roman" pitchFamily="18" charset="0"/>
              </a:rPr>
              <a:t>The boxes around the text will automatically fit the text you type, and if you click on the text, you can use the little handles that appear to stretch or squeeze the text boxes to whatever size you want. If you need just a little more room for your type, go to format-line spacing and reduce it to 90 or even 85%.</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dirty="0">
                <a:latin typeface="Times New Roman" pitchFamily="18" charset="0"/>
              </a:rPr>
              <a:t>The dotted lines through the center of the piece will not print, they are for alignment. You can move them around by clicking and holding them, and a little box will tell you where they are on the page. Use them to get your pictures or text boxes aligned together.</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b="1" dirty="0">
                <a:latin typeface="Times New Roman" pitchFamily="18" charset="0"/>
              </a:rPr>
              <a:t>How to bring things in from Excel® and Word®</a:t>
            </a:r>
            <a:endParaRPr lang="en-US" sz="2800" dirty="0">
              <a:latin typeface="Times New Roman" pitchFamily="18" charset="0"/>
            </a:endParaRP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b="1" dirty="0">
                <a:latin typeface="Times New Roman" pitchFamily="18" charset="0"/>
              </a:rPr>
              <a:t>Excel</a:t>
            </a:r>
            <a:r>
              <a:rPr lang="en-US" sz="2800" dirty="0">
                <a:latin typeface="Times New Roman" pitchFamily="18" charset="0"/>
              </a:rPr>
              <a:t>- select the chart, hit edit-copy, and then edit-paste into PowerPoint®. The chart can then be stretched to fit as required. If you need to edit parts of the chart, it can be ungrouped. </a:t>
            </a:r>
            <a:r>
              <a:rPr lang="en-US" sz="2800" b="1" i="1" u="sng" dirty="0">
                <a:latin typeface="Times New Roman" pitchFamily="18" charset="0"/>
              </a:rPr>
              <a:t>Watch out</a:t>
            </a:r>
            <a:r>
              <a:rPr lang="en-US" sz="2800" dirty="0">
                <a:latin typeface="Times New Roman" pitchFamily="18" charset="0"/>
              </a:rPr>
              <a:t> for scientific symbols used in imported charts, which PowerPoint will not recognize as a used font and may print improperly if we don’t have the font installed on our system. It is best to use the Symbol font for scientific characters.</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b="1" dirty="0">
                <a:latin typeface="Times New Roman" pitchFamily="18" charset="0"/>
              </a:rPr>
              <a:t>Word</a:t>
            </a:r>
            <a:r>
              <a:rPr lang="en-US" sz="2800" dirty="0">
                <a:latin typeface="Times New Roman" pitchFamily="18" charset="0"/>
              </a:rPr>
              <a:t>- select the text to be brought into PowerPoint, hit edit-copy, then edit-paste the text into a new or existing text block. This text is editable. You can change the size, color, etc. in format-text. We suggest you not put shadows on smaller text. Stick with Arial and Times New Roman fonts so your collaborators will have them.</a:t>
            </a:r>
          </a:p>
          <a:p>
            <a:pPr algn="l" defTabSz="4389438" eaLnBrk="0" hangingPunct="0">
              <a:lnSpc>
                <a:spcPct val="95000"/>
              </a:lnSpc>
            </a:pPr>
            <a:endParaRPr lang="en-US" sz="2800" b="1" dirty="0">
              <a:latin typeface="Times New Roman" pitchFamily="18" charset="0"/>
            </a:endParaRPr>
          </a:p>
          <a:p>
            <a:pPr algn="l" defTabSz="4389438" eaLnBrk="0" hangingPunct="0">
              <a:lnSpc>
                <a:spcPct val="95000"/>
              </a:lnSpc>
            </a:pPr>
            <a:r>
              <a:rPr lang="en-US" sz="2800" b="1" dirty="0">
                <a:latin typeface="Times New Roman" pitchFamily="18" charset="0"/>
              </a:rPr>
              <a:t>Scans</a:t>
            </a:r>
            <a:endParaRPr lang="en-US" sz="2800" dirty="0">
              <a:latin typeface="Times New Roman" pitchFamily="18" charset="0"/>
            </a:endParaRP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dirty="0">
                <a:latin typeface="Times New Roman" pitchFamily="18" charset="0"/>
              </a:rPr>
              <a:t>We need images to be 72 to 100 dpi in their </a:t>
            </a:r>
            <a:r>
              <a:rPr lang="en-US" sz="2800" u="sng" dirty="0">
                <a:latin typeface="Times New Roman" pitchFamily="18" charset="0"/>
              </a:rPr>
              <a:t>final size</a:t>
            </a:r>
            <a:r>
              <a:rPr lang="en-US" sz="2800" dirty="0">
                <a:latin typeface="Times New Roman" pitchFamily="18" charset="0"/>
              </a:rPr>
              <a:t>, or use a rule of thumb of 2 to 4 megabytes of uncompressed .</a:t>
            </a:r>
            <a:r>
              <a:rPr lang="en-US" sz="2800" dirty="0" err="1">
                <a:latin typeface="Times New Roman" pitchFamily="18" charset="0"/>
              </a:rPr>
              <a:t>tif</a:t>
            </a:r>
            <a:r>
              <a:rPr lang="en-US" sz="2800" dirty="0">
                <a:latin typeface="Times New Roman" pitchFamily="18" charset="0"/>
              </a:rPr>
              <a:t> file per square foot of image. For instance, a 3x5 photo that will be 6x10 in size on the final poster should be scanned at 200 dpi. </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dirty="0">
                <a:latin typeface="Times New Roman" pitchFamily="18" charset="0"/>
              </a:rPr>
              <a:t>We prefer that you import </a:t>
            </a:r>
            <a:r>
              <a:rPr lang="en-US" sz="2800" dirty="0" err="1">
                <a:latin typeface="Times New Roman" pitchFamily="18" charset="0"/>
              </a:rPr>
              <a:t>tif</a:t>
            </a:r>
            <a:r>
              <a:rPr lang="en-US" sz="2800" dirty="0">
                <a:latin typeface="Times New Roman" pitchFamily="18" charset="0"/>
              </a:rPr>
              <a:t> or jpg images into PowerPoint. Generally, if you double click on an image to open it in Microsoft Photo Editor, and it tells you the image is too large, then it is too large for PowerPoint to handle too. We find that images 1200x1600 pixels or smaller work very well. Very large images may show on your screen but PowerPoint cannot print them.</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b="1" dirty="0">
                <a:latin typeface="Times New Roman" pitchFamily="18" charset="0"/>
              </a:rPr>
              <a:t>Preview: </a:t>
            </a:r>
            <a:r>
              <a:rPr lang="en-US" sz="2800" dirty="0">
                <a:latin typeface="Times New Roman" pitchFamily="18" charset="0"/>
              </a:rPr>
              <a:t>To see your in poster in actual  size, go to view-zoom-100%. Posters to be printed at 200% need to be viewed at 200%.</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b="1" dirty="0">
                <a:latin typeface="Times New Roman" pitchFamily="18" charset="0"/>
              </a:rPr>
              <a:t>Feedback:</a:t>
            </a:r>
            <a:r>
              <a:rPr lang="en-US" sz="2800" dirty="0">
                <a:latin typeface="Times New Roman" pitchFamily="18" charset="0"/>
              </a:rPr>
              <a:t> If you have comments about how this template worked for you, email to sales@megaprint.com.  </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dirty="0">
                <a:latin typeface="Times New Roman" pitchFamily="18" charset="0"/>
              </a:rPr>
              <a:t>We listen! Call us at 800-590-7850 if we can help in any way.</a:t>
            </a:r>
            <a:endParaRPr lang="en-US" sz="2800" b="1" dirty="0">
              <a:latin typeface="Times New Roman" pitchFamily="18" charset="0"/>
            </a:endParaRPr>
          </a:p>
        </p:txBody>
      </p:sp>
      <p:sp>
        <p:nvSpPr>
          <p:cNvPr id="2058" name="Text Box 10"/>
          <p:cNvSpPr txBox="1">
            <a:spLocks noChangeArrowheads="1"/>
          </p:cNvSpPr>
          <p:nvPr/>
        </p:nvSpPr>
        <p:spPr bwMode="auto">
          <a:xfrm>
            <a:off x="11582400" y="6553200"/>
            <a:ext cx="9829800" cy="1403350"/>
          </a:xfrm>
          <a:prstGeom prst="rect">
            <a:avLst/>
          </a:prstGeom>
          <a:noFill/>
          <a:ln w="9525">
            <a:noFill/>
            <a:miter lim="800000"/>
            <a:headEnd/>
            <a:tailEnd/>
          </a:ln>
          <a:effectLst/>
        </p:spPr>
        <p:txBody>
          <a:bodyPr>
            <a:spAutoFit/>
          </a:bodyPr>
          <a:lstStyle/>
          <a:p>
            <a:pPr defTabSz="4389438">
              <a:spcBef>
                <a:spcPct val="50000"/>
              </a:spcBef>
            </a:pPr>
            <a:r>
              <a:rPr lang="en-US" b="1"/>
              <a:t>Methods</a:t>
            </a:r>
          </a:p>
        </p:txBody>
      </p:sp>
      <p:sp>
        <p:nvSpPr>
          <p:cNvPr id="2059" name="Text Box 11"/>
          <p:cNvSpPr txBox="1">
            <a:spLocks noChangeArrowheads="1"/>
          </p:cNvSpPr>
          <p:nvPr/>
        </p:nvSpPr>
        <p:spPr bwMode="auto">
          <a:xfrm>
            <a:off x="33223200" y="6559550"/>
            <a:ext cx="9829800" cy="1403350"/>
          </a:xfrm>
          <a:prstGeom prst="rect">
            <a:avLst/>
          </a:prstGeom>
          <a:noFill/>
          <a:ln w="9525">
            <a:noFill/>
            <a:miter lim="800000"/>
            <a:headEnd/>
            <a:tailEnd/>
          </a:ln>
          <a:effectLst/>
        </p:spPr>
        <p:txBody>
          <a:bodyPr>
            <a:spAutoFit/>
          </a:bodyPr>
          <a:lstStyle/>
          <a:p>
            <a:pPr defTabSz="4389438">
              <a:spcBef>
                <a:spcPct val="50000"/>
              </a:spcBef>
            </a:pPr>
            <a:r>
              <a:rPr lang="en-US" b="1"/>
              <a:t>Conclusions</a:t>
            </a:r>
          </a:p>
        </p:txBody>
      </p:sp>
      <p:sp>
        <p:nvSpPr>
          <p:cNvPr id="2061" name="AutoShape 13"/>
          <p:cNvSpPr>
            <a:spLocks noChangeArrowheads="1"/>
          </p:cNvSpPr>
          <p:nvPr/>
        </p:nvSpPr>
        <p:spPr bwMode="auto">
          <a:xfrm>
            <a:off x="685800" y="381000"/>
            <a:ext cx="42519600" cy="525780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a:solidFill>
                <a:schemeClr val="bg1"/>
              </a:solidFill>
            </a:endParaRPr>
          </a:p>
        </p:txBody>
      </p:sp>
      <p:sp>
        <p:nvSpPr>
          <p:cNvPr id="2062" name="Text Box 14"/>
          <p:cNvSpPr txBox="1">
            <a:spLocks noChangeArrowheads="1"/>
          </p:cNvSpPr>
          <p:nvPr/>
        </p:nvSpPr>
        <p:spPr bwMode="auto">
          <a:xfrm>
            <a:off x="1219200" y="990600"/>
            <a:ext cx="40919400" cy="4040188"/>
          </a:xfrm>
          <a:prstGeom prst="rect">
            <a:avLst/>
          </a:prstGeom>
          <a:noFill/>
          <a:ln w="9525">
            <a:noFill/>
            <a:miter lim="800000"/>
            <a:headEnd/>
            <a:tailEnd/>
          </a:ln>
          <a:effectLst/>
        </p:spPr>
        <p:txBody>
          <a:bodyPr>
            <a:spAutoFit/>
          </a:bodyPr>
          <a:lstStyle/>
          <a:p>
            <a:pPr defTabSz="4389438">
              <a:spcBef>
                <a:spcPct val="50000"/>
              </a:spcBef>
            </a:pPr>
            <a:r>
              <a:rPr lang="en-US" sz="12500" b="1"/>
              <a:t>Title of the Research Study</a:t>
            </a:r>
          </a:p>
          <a:p>
            <a:pPr defTabSz="4389438"/>
            <a:r>
              <a:rPr lang="en-US" b="1"/>
              <a:t>PEOPLE WHO DID THE STUDY</a:t>
            </a:r>
          </a:p>
          <a:p>
            <a:pPr defTabSz="4389438"/>
            <a:r>
              <a:rPr lang="en-US" sz="4800" b="1" i="1"/>
              <a:t>UNIVERSITIES AND/OR  HOSPITALS THEY ARE AFFILIATED WITH</a:t>
            </a:r>
            <a:endParaRPr lang="en-US"/>
          </a:p>
        </p:txBody>
      </p:sp>
      <p:sp>
        <p:nvSpPr>
          <p:cNvPr id="2064" name="Text Box 16"/>
          <p:cNvSpPr txBox="1">
            <a:spLocks noChangeArrowheads="1"/>
          </p:cNvSpPr>
          <p:nvPr/>
        </p:nvSpPr>
        <p:spPr bwMode="auto">
          <a:xfrm>
            <a:off x="685800" y="2209800"/>
            <a:ext cx="3657600" cy="2044700"/>
          </a:xfrm>
          <a:prstGeom prst="rect">
            <a:avLst/>
          </a:prstGeom>
          <a:noFill/>
          <a:ln w="9525">
            <a:noFill/>
            <a:miter lim="800000"/>
            <a:headEnd/>
            <a:tailEnd/>
          </a:ln>
          <a:effectLst/>
        </p:spPr>
        <p:txBody>
          <a:bodyPr>
            <a:spAutoFit/>
          </a:bodyPr>
          <a:lstStyle/>
          <a:p>
            <a:pPr defTabSz="4389438">
              <a:spcBef>
                <a:spcPct val="50000"/>
              </a:spcBef>
            </a:pPr>
            <a:r>
              <a:rPr lang="en-US" b="1"/>
              <a:t>Logo</a:t>
            </a:r>
          </a:p>
          <a:p>
            <a:pPr defTabSz="4389438">
              <a:spcBef>
                <a:spcPct val="50000"/>
              </a:spcBef>
            </a:pPr>
            <a:endParaRPr lang="en-US" sz="2800">
              <a:solidFill>
                <a:srgbClr val="FF0000"/>
              </a:solidFill>
            </a:endParaRPr>
          </a:p>
        </p:txBody>
      </p:sp>
      <p:sp>
        <p:nvSpPr>
          <p:cNvPr id="2067" name="Text Box 19"/>
          <p:cNvSpPr txBox="1">
            <a:spLocks noChangeArrowheads="1"/>
          </p:cNvSpPr>
          <p:nvPr/>
        </p:nvSpPr>
        <p:spPr bwMode="auto">
          <a:xfrm>
            <a:off x="12366625" y="20710525"/>
            <a:ext cx="8305800" cy="1082675"/>
          </a:xfrm>
          <a:prstGeom prst="rect">
            <a:avLst/>
          </a:prstGeom>
          <a:noFill/>
          <a:ln w="9525">
            <a:noFill/>
            <a:miter lim="800000"/>
            <a:headEnd/>
            <a:tailEnd/>
          </a:ln>
          <a:effectLst/>
        </p:spPr>
        <p:txBody>
          <a:bodyPr>
            <a:spAutoFit/>
          </a:bodyPr>
          <a:lstStyle/>
          <a:p>
            <a:pPr defTabSz="4389438">
              <a:spcBef>
                <a:spcPct val="50000"/>
              </a:spcBef>
            </a:pPr>
            <a:r>
              <a:rPr lang="en-US" sz="6500" b="1" i="1"/>
              <a:t>Figure #1</a:t>
            </a:r>
          </a:p>
        </p:txBody>
      </p:sp>
      <p:sp>
        <p:nvSpPr>
          <p:cNvPr id="2073" name="Text Box 25"/>
          <p:cNvSpPr txBox="1">
            <a:spLocks noChangeArrowheads="1"/>
          </p:cNvSpPr>
          <p:nvPr/>
        </p:nvSpPr>
        <p:spPr bwMode="auto">
          <a:xfrm>
            <a:off x="23247350" y="20726400"/>
            <a:ext cx="8305800" cy="1082675"/>
          </a:xfrm>
          <a:prstGeom prst="rect">
            <a:avLst/>
          </a:prstGeom>
          <a:noFill/>
          <a:ln w="9525">
            <a:noFill/>
            <a:miter lim="800000"/>
            <a:headEnd/>
            <a:tailEnd/>
          </a:ln>
          <a:effectLst/>
        </p:spPr>
        <p:txBody>
          <a:bodyPr>
            <a:spAutoFit/>
          </a:bodyPr>
          <a:lstStyle/>
          <a:p>
            <a:pPr defTabSz="4389438">
              <a:spcBef>
                <a:spcPct val="50000"/>
              </a:spcBef>
            </a:pPr>
            <a:r>
              <a:rPr lang="en-US" sz="6500" b="1" i="1"/>
              <a:t>Figure #2</a:t>
            </a:r>
          </a:p>
        </p:txBody>
      </p:sp>
      <p:sp>
        <p:nvSpPr>
          <p:cNvPr id="2074" name="AutoShape 26"/>
          <p:cNvSpPr>
            <a:spLocks noChangeArrowheads="1"/>
          </p:cNvSpPr>
          <p:nvPr/>
        </p:nvSpPr>
        <p:spPr bwMode="auto">
          <a:xfrm>
            <a:off x="23055263" y="22707600"/>
            <a:ext cx="8382000" cy="8382000"/>
          </a:xfrm>
          <a:prstGeom prst="flowChartOr">
            <a:avLst/>
          </a:prstGeom>
          <a:solidFill>
            <a:schemeClr val="bg1"/>
          </a:solidFill>
          <a:ln w="9525">
            <a:solidFill>
              <a:schemeClr val="tx1"/>
            </a:solidFill>
            <a:round/>
            <a:headEnd/>
            <a:tailEnd/>
          </a:ln>
          <a:effectLst/>
        </p:spPr>
        <p:txBody>
          <a:bodyPr wrap="none" anchor="ctr"/>
          <a:lstStyle/>
          <a:p>
            <a:endParaRPr lang="en-US"/>
          </a:p>
        </p:txBody>
      </p:sp>
      <p:sp>
        <p:nvSpPr>
          <p:cNvPr id="2075" name="Text Box 27"/>
          <p:cNvSpPr txBox="1">
            <a:spLocks noChangeArrowheads="1"/>
          </p:cNvSpPr>
          <p:nvPr/>
        </p:nvSpPr>
        <p:spPr bwMode="auto">
          <a:xfrm>
            <a:off x="33670875" y="25146000"/>
            <a:ext cx="8305800" cy="1082675"/>
          </a:xfrm>
          <a:prstGeom prst="rect">
            <a:avLst/>
          </a:prstGeom>
          <a:noFill/>
          <a:ln w="9525">
            <a:noFill/>
            <a:miter lim="800000"/>
            <a:headEnd/>
            <a:tailEnd/>
          </a:ln>
          <a:effectLst/>
        </p:spPr>
        <p:txBody>
          <a:bodyPr>
            <a:spAutoFit/>
          </a:bodyPr>
          <a:lstStyle/>
          <a:p>
            <a:pPr defTabSz="4389438">
              <a:spcBef>
                <a:spcPct val="50000"/>
              </a:spcBef>
            </a:pPr>
            <a:r>
              <a:rPr lang="en-US" sz="6500"/>
              <a:t>Bibliography</a:t>
            </a:r>
          </a:p>
        </p:txBody>
      </p:sp>
      <p:sp>
        <p:nvSpPr>
          <p:cNvPr id="2083" name="Rectangle 35"/>
          <p:cNvSpPr>
            <a:spLocks noChangeArrowheads="1"/>
          </p:cNvSpPr>
          <p:nvPr/>
        </p:nvSpPr>
        <p:spPr bwMode="auto">
          <a:xfrm>
            <a:off x="11963400" y="22479000"/>
            <a:ext cx="9140825" cy="8839200"/>
          </a:xfrm>
          <a:prstGeom prst="rect">
            <a:avLst/>
          </a:prstGeom>
          <a:solidFill>
            <a:schemeClr val="bg1"/>
          </a:solidFill>
          <a:ln w="9525">
            <a:solidFill>
              <a:schemeClr val="tx1"/>
            </a:solidFill>
            <a:miter lim="800000"/>
            <a:headEnd/>
            <a:tailEnd/>
          </a:ln>
          <a:effectLst/>
        </p:spPr>
        <p:txBody>
          <a:bodyPr wrap="none" anchor="ctr"/>
          <a:lstStyle/>
          <a:p>
            <a:pPr eaLnBrk="0" hangingPunct="0"/>
            <a:r>
              <a:rPr lang="en-US" sz="4400">
                <a:latin typeface="Times New Roman" pitchFamily="18" charset="0"/>
              </a:rPr>
              <a:t>CHART or PICTURE</a:t>
            </a:r>
          </a:p>
        </p:txBody>
      </p:sp>
      <p:sp>
        <p:nvSpPr>
          <p:cNvPr id="2084" name="Text Box 36"/>
          <p:cNvSpPr txBox="1">
            <a:spLocks noChangeArrowheads="1"/>
          </p:cNvSpPr>
          <p:nvPr/>
        </p:nvSpPr>
        <p:spPr bwMode="auto">
          <a:xfrm>
            <a:off x="11684000" y="8839200"/>
            <a:ext cx="9423400" cy="9712325"/>
          </a:xfrm>
          <a:prstGeom prst="rect">
            <a:avLst/>
          </a:prstGeom>
          <a:noFill/>
          <a:ln w="57150" cmpd="thinThick">
            <a:noFill/>
            <a:miter lim="800000"/>
            <a:headEnd/>
            <a:tailEnd/>
          </a:ln>
          <a:effectLst/>
        </p:spPr>
        <p:txBody>
          <a:bodyPr lIns="61170" tIns="30584" rIns="61170" bIns="30584">
            <a:spAutoFit/>
          </a:bodyPr>
          <a:lstStyle/>
          <a:p>
            <a:pPr algn="l" defTabSz="612775" eaLnBrk="0" hangingPunct="0">
              <a:lnSpc>
                <a:spcPct val="95000"/>
              </a:lnSpc>
            </a:pPr>
            <a:r>
              <a:rPr lang="en-US" sz="28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algn="l" defTabSz="612775" eaLnBrk="0" hangingPunct="0">
              <a:lnSpc>
                <a:spcPct val="95000"/>
              </a:lnSpc>
            </a:pPr>
            <a:endParaRPr lang="en-US" sz="2800">
              <a:latin typeface="Times New Roman" pitchFamily="18" charset="0"/>
            </a:endParaRPr>
          </a:p>
          <a:p>
            <a:pPr algn="l" defTabSz="612775" eaLnBrk="0" hangingPunct="0">
              <a:lnSpc>
                <a:spcPct val="95000"/>
              </a:lnSpc>
            </a:pPr>
            <a:r>
              <a:rPr lang="en-US" sz="2800">
                <a:latin typeface="Times New Roman" pitchFamily="18" charset="0"/>
              </a:rPr>
              <a:t>YyyyyyyyyyyyyyyyyyyyyyyyyyyyyyyyyyyyyyyyyyyyyyyyyyyyyyyyyyyyyyyyyyyyyyyyyyyyyyyyyyyyyyyyyyyyyyyyyyyyyyyyyyyyyyyyyyyyyyyyyyyyyyyyyyyyyyyyyyyyyyyyyyyyyyyyyyyyyyyYyyyyyyyyyyyyyyyyyyyyyyyyyyyyyyyyyyyyyyyyyyyyyyyyyyyyyyyyyyyyyy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sz="2800" b="1">
              <a:latin typeface="Times New Roman" pitchFamily="18" charset="0"/>
            </a:endParaRPr>
          </a:p>
          <a:p>
            <a:pPr algn="l" defTabSz="612775" eaLnBrk="0" hangingPunct="0"/>
            <a:endParaRPr lang="en-US" sz="2000">
              <a:latin typeface="Times New Roman" pitchFamily="18" charset="0"/>
            </a:endParaRPr>
          </a:p>
        </p:txBody>
      </p:sp>
      <p:sp>
        <p:nvSpPr>
          <p:cNvPr id="2086" name="Text Box 38"/>
          <p:cNvSpPr txBox="1">
            <a:spLocks noChangeArrowheads="1"/>
          </p:cNvSpPr>
          <p:nvPr/>
        </p:nvSpPr>
        <p:spPr bwMode="auto">
          <a:xfrm>
            <a:off x="33408938" y="26231850"/>
            <a:ext cx="9186862" cy="4530725"/>
          </a:xfrm>
          <a:prstGeom prst="rect">
            <a:avLst/>
          </a:prstGeom>
          <a:noFill/>
          <a:ln w="57150" cmpd="thinThick">
            <a:noFill/>
            <a:miter lim="800000"/>
            <a:headEnd/>
            <a:tailEnd/>
          </a:ln>
          <a:effectLst/>
        </p:spPr>
        <p:txBody>
          <a:bodyPr lIns="61170" tIns="30584" rIns="61170" bIns="30584">
            <a:spAutoFit/>
          </a:bodyPr>
          <a:lstStyle/>
          <a:p>
            <a:pPr marL="342900" indent="-342900" algn="l" defTabSz="612775" eaLnBrk="0" hangingPunct="0">
              <a:lnSpc>
                <a:spcPct val="95000"/>
              </a:lnSpc>
            </a:pPr>
            <a:endParaRPr lang="en-US" sz="2800" b="1" u="sng">
              <a:latin typeface="Times New Roman" pitchFamily="18" charset="0"/>
            </a:endParaRPr>
          </a:p>
          <a:p>
            <a:pPr marL="342900" indent="-342900" algn="l" defTabSz="612775" eaLnBrk="0" hangingPunct="0">
              <a:lnSpc>
                <a:spcPct val="95000"/>
              </a:lnSpc>
              <a:buFontTx/>
              <a:buAutoNum type="arabicPeriod"/>
            </a:pPr>
            <a:r>
              <a:rPr lang="en-US" sz="2800" b="1">
                <a:latin typeface="Times New Roman" pitchFamily="18" charset="0"/>
              </a:rPr>
              <a:t>Xxxxxxxxxxxxxxxxxxxxxxxxxxxxxxxxxxxxxxxxxxxxxxxxxxxxxxxxxxxxxxxxxxxxxxxxxxxxxxxxxxxxxxxxxxx</a:t>
            </a:r>
          </a:p>
          <a:p>
            <a:pPr marL="342900" indent="-342900" algn="l" defTabSz="612775" eaLnBrk="0" hangingPunct="0">
              <a:lnSpc>
                <a:spcPct val="95000"/>
              </a:lnSpc>
              <a:buFontTx/>
              <a:buAutoNum type="arabicPeriod"/>
            </a:pPr>
            <a:r>
              <a:rPr lang="en-US" sz="2800" b="1">
                <a:latin typeface="Times New Roman" pitchFamily="18" charset="0"/>
              </a:rPr>
              <a:t>Xxxxxxxxxxxxxxxxxxxxxxxxxxxxxxxxxxxxxxxxxxxxxxxxxxxxxxxxxxxxxxxxxxxxxxxxxxxxxxxxxxxxxxxxxxxx</a:t>
            </a:r>
          </a:p>
          <a:p>
            <a:pPr marL="342900" indent="-342900" algn="l" defTabSz="612775" eaLnBrk="0" hangingPunct="0">
              <a:lnSpc>
                <a:spcPct val="95000"/>
              </a:lnSpc>
              <a:buFont typeface="Symbol" pitchFamily="18" charset="2"/>
              <a:buAutoNum type="arabicPeriod"/>
            </a:pPr>
            <a:r>
              <a:rPr lang="en-US" sz="2800" b="1">
                <a:latin typeface="Times New Roman" pitchFamily="18" charset="0"/>
              </a:rPr>
              <a:t>Xxxxxxxxxxxxxxxxxxxxxxxxxxxxxxxxxxxxxxxxxxxxxxxxxxxxxxxxxxxxxxxxxxxxxxxxxxxxxxxxxxxxxxxxxxxxxxxxxxxxxxxxxxxxxxxxxxxxxxx</a:t>
            </a:r>
          </a:p>
          <a:p>
            <a:pPr marL="342900" indent="-342900" algn="l" defTabSz="612775" eaLnBrk="0" hangingPunct="0">
              <a:lnSpc>
                <a:spcPct val="95000"/>
              </a:lnSpc>
              <a:buFont typeface="Symbol" pitchFamily="18" charset="2"/>
              <a:buAutoNum type="arabicPeriod"/>
            </a:pPr>
            <a:r>
              <a:rPr lang="en-US" sz="2800" b="1">
                <a:latin typeface="Times New Roman" pitchFamily="18" charset="0"/>
              </a:rPr>
              <a:t>Xxxxxxxxxxxxxxxxxxxxxxxxxxxxxxxxxxxxxxxxxxxxxxxxxxxxxxxxxxxxxxxxxxxxxxxxxxxxxxxxxxx</a:t>
            </a:r>
          </a:p>
          <a:p>
            <a:pPr marL="342900" indent="-342900" algn="l" defTabSz="612775" eaLnBrk="0" hangingPunct="0">
              <a:lnSpc>
                <a:spcPct val="95000"/>
              </a:lnSpc>
              <a:buFont typeface="Symbol" pitchFamily="18" charset="2"/>
              <a:buAutoNum type="arabicPeriod"/>
            </a:pPr>
            <a:endParaRPr lang="en-US" sz="2800" b="1">
              <a:latin typeface="Times New Roman" pitchFamily="18" charset="0"/>
            </a:endParaRPr>
          </a:p>
        </p:txBody>
      </p:sp>
      <p:sp>
        <p:nvSpPr>
          <p:cNvPr id="2087" name="Text Box 39"/>
          <p:cNvSpPr txBox="1">
            <a:spLocks noChangeArrowheads="1"/>
          </p:cNvSpPr>
          <p:nvPr/>
        </p:nvSpPr>
        <p:spPr bwMode="auto">
          <a:xfrm>
            <a:off x="22390100" y="8915400"/>
            <a:ext cx="9766300" cy="8883650"/>
          </a:xfrm>
          <a:prstGeom prst="rect">
            <a:avLst/>
          </a:prstGeom>
          <a:noFill/>
          <a:ln w="57150" cmpd="thinThick">
            <a:noFill/>
            <a:miter lim="800000"/>
            <a:headEnd/>
            <a:tailEnd/>
          </a:ln>
          <a:effectLst/>
        </p:spPr>
        <p:txBody>
          <a:bodyPr lIns="61170" tIns="30584" rIns="61170" bIns="30584">
            <a:spAutoFit/>
          </a:bodyPr>
          <a:lstStyle/>
          <a:p>
            <a:pPr algn="l" defTabSz="612775" eaLnBrk="0" hangingPunct="0">
              <a:lnSpc>
                <a:spcPct val="95000"/>
              </a:lnSpc>
            </a:pPr>
            <a:r>
              <a:rPr lang="en-US" sz="28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algn="l" defTabSz="612775" eaLnBrk="0" hangingPunct="0">
              <a:lnSpc>
                <a:spcPct val="95000"/>
              </a:lnSpc>
            </a:pPr>
            <a:endParaRPr lang="en-US" sz="2800">
              <a:latin typeface="Times New Roman" pitchFamily="18" charset="0"/>
            </a:endParaRPr>
          </a:p>
          <a:p>
            <a:pPr algn="l" defTabSz="612775" eaLnBrk="0" hangingPunct="0">
              <a:lnSpc>
                <a:spcPct val="95000"/>
              </a:lnSpc>
            </a:pPr>
            <a:r>
              <a:rPr lang="en-US" sz="28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sz="2800" b="1">
              <a:latin typeface="Times New Roman" pitchFamily="18" charset="0"/>
            </a:endParaRPr>
          </a:p>
          <a:p>
            <a:pPr algn="l" defTabSz="612775" eaLnBrk="0" hangingPunct="0">
              <a:lnSpc>
                <a:spcPct val="95000"/>
              </a:lnSpc>
            </a:pPr>
            <a:endParaRPr lang="en-US" sz="2000">
              <a:latin typeface="Times New Roman" pitchFamily="18" charset="0"/>
            </a:endParaRPr>
          </a:p>
        </p:txBody>
      </p:sp>
      <p:sp>
        <p:nvSpPr>
          <p:cNvPr id="2088" name="Text Box 40"/>
          <p:cNvSpPr txBox="1">
            <a:spLocks noChangeArrowheads="1"/>
          </p:cNvSpPr>
          <p:nvPr/>
        </p:nvSpPr>
        <p:spPr bwMode="auto">
          <a:xfrm>
            <a:off x="33172400" y="8958263"/>
            <a:ext cx="9690100" cy="9290050"/>
          </a:xfrm>
          <a:prstGeom prst="rect">
            <a:avLst/>
          </a:prstGeom>
          <a:noFill/>
          <a:ln w="57150" cmpd="thinThick">
            <a:noFill/>
            <a:miter lim="800000"/>
            <a:headEnd/>
            <a:tailEnd/>
          </a:ln>
          <a:effectLst/>
        </p:spPr>
        <p:txBody>
          <a:bodyPr lIns="61170" tIns="30584" rIns="61170" bIns="30584">
            <a:spAutoFit/>
          </a:bodyPr>
          <a:lstStyle/>
          <a:p>
            <a:pPr algn="l" defTabSz="612775" eaLnBrk="0" hangingPunct="0">
              <a:lnSpc>
                <a:spcPct val="95000"/>
              </a:lnSpc>
            </a:pPr>
            <a:r>
              <a:rPr lang="en-US" sz="28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algn="l" defTabSz="612775" eaLnBrk="0" hangingPunct="0">
              <a:lnSpc>
                <a:spcPct val="95000"/>
              </a:lnSpc>
            </a:pPr>
            <a:endParaRPr lang="en-US" sz="2800">
              <a:latin typeface="Times New Roman" pitchFamily="18" charset="0"/>
            </a:endParaRPr>
          </a:p>
          <a:p>
            <a:pPr algn="l" defTabSz="612775" eaLnBrk="0" hangingPunct="0">
              <a:lnSpc>
                <a:spcPct val="95000"/>
              </a:lnSpc>
            </a:pPr>
            <a:r>
              <a:rPr lang="en-US" sz="28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sz="2800" b="1">
              <a:latin typeface="Times New Roman" pitchFamily="18" charset="0"/>
            </a:endParaRPr>
          </a:p>
          <a:p>
            <a:pPr algn="l" defTabSz="612775" eaLnBrk="0" hangingPunct="0">
              <a:lnSpc>
                <a:spcPct val="95000"/>
              </a:lnSpc>
            </a:pPr>
            <a:endParaRPr lang="en-US" sz="2000">
              <a:latin typeface="Times New Roman" pitchFamily="18" charset="0"/>
            </a:endParaRPr>
          </a:p>
        </p:txBody>
      </p:sp>
      <p:sp>
        <p:nvSpPr>
          <p:cNvPr id="2090" name="Text Box 42"/>
          <p:cNvSpPr txBox="1">
            <a:spLocks noChangeArrowheads="1"/>
          </p:cNvSpPr>
          <p:nvPr/>
        </p:nvSpPr>
        <p:spPr bwMode="auto">
          <a:xfrm>
            <a:off x="838200" y="6553200"/>
            <a:ext cx="9829800" cy="1403350"/>
          </a:xfrm>
          <a:prstGeom prst="rect">
            <a:avLst/>
          </a:prstGeom>
          <a:noFill/>
          <a:ln w="9525">
            <a:noFill/>
            <a:miter lim="800000"/>
            <a:headEnd/>
            <a:tailEnd/>
          </a:ln>
          <a:effectLst/>
        </p:spPr>
        <p:txBody>
          <a:bodyPr>
            <a:spAutoFit/>
          </a:bodyPr>
          <a:lstStyle/>
          <a:p>
            <a:pPr defTabSz="4389438">
              <a:spcBef>
                <a:spcPct val="50000"/>
              </a:spcBef>
            </a:pPr>
            <a:r>
              <a:rPr lang="en-US" b="1"/>
              <a:t>Introduction</a:t>
            </a:r>
          </a:p>
        </p:txBody>
      </p:sp>
      <p:sp>
        <p:nvSpPr>
          <p:cNvPr id="2091" name="Text Box 43"/>
          <p:cNvSpPr txBox="1">
            <a:spLocks noChangeArrowheads="1"/>
          </p:cNvSpPr>
          <p:nvPr/>
        </p:nvSpPr>
        <p:spPr bwMode="auto">
          <a:xfrm>
            <a:off x="22326600" y="6564313"/>
            <a:ext cx="9829800" cy="1403350"/>
          </a:xfrm>
          <a:prstGeom prst="rect">
            <a:avLst/>
          </a:prstGeom>
          <a:noFill/>
          <a:ln w="9525">
            <a:noFill/>
            <a:miter lim="800000"/>
            <a:headEnd/>
            <a:tailEnd/>
          </a:ln>
          <a:effectLst/>
        </p:spPr>
        <p:txBody>
          <a:bodyPr>
            <a:spAutoFit/>
          </a:bodyPr>
          <a:lstStyle/>
          <a:p>
            <a:pPr defTabSz="4389438">
              <a:spcBef>
                <a:spcPct val="50000"/>
              </a:spcBef>
            </a:pPr>
            <a:r>
              <a:rPr lang="en-US" b="1"/>
              <a:t>Results</a:t>
            </a:r>
          </a:p>
        </p:txBody>
      </p:sp>
      <p:sp>
        <p:nvSpPr>
          <p:cNvPr id="2097" name="Text Box 49"/>
          <p:cNvSpPr txBox="1">
            <a:spLocks noChangeArrowheads="1"/>
          </p:cNvSpPr>
          <p:nvPr/>
        </p:nvSpPr>
        <p:spPr bwMode="auto">
          <a:xfrm>
            <a:off x="39393813" y="2238375"/>
            <a:ext cx="3657600" cy="2044700"/>
          </a:xfrm>
          <a:prstGeom prst="rect">
            <a:avLst/>
          </a:prstGeom>
          <a:noFill/>
          <a:ln w="9525">
            <a:noFill/>
            <a:miter lim="800000"/>
            <a:headEnd/>
            <a:tailEnd/>
          </a:ln>
          <a:effectLst/>
        </p:spPr>
        <p:txBody>
          <a:bodyPr>
            <a:spAutoFit/>
          </a:bodyPr>
          <a:lstStyle/>
          <a:p>
            <a:pPr defTabSz="4389438">
              <a:spcBef>
                <a:spcPct val="50000"/>
              </a:spcBef>
            </a:pPr>
            <a:r>
              <a:rPr lang="en-US" b="1"/>
              <a:t>Logo</a:t>
            </a:r>
          </a:p>
          <a:p>
            <a:pPr defTabSz="4389438">
              <a:spcBef>
                <a:spcPct val="50000"/>
              </a:spcBef>
            </a:pPr>
            <a:endParaRPr lang="en-US" sz="280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Custom 28">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608</Words>
  <Application>Microsoft Office PowerPoint</Application>
  <PresentationFormat>Custom</PresentationFormat>
  <Paragraphs>53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MegaPrint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dc:creator>
  <dc:description>©MegaPrint Inc. 2009</dc:description>
  <cp:lastModifiedBy>Hawkins, Louanne</cp:lastModifiedBy>
  <cp:revision>41</cp:revision>
  <cp:lastPrinted>2011-03-08T18:07:35Z</cp:lastPrinted>
  <dcterms:created xsi:type="dcterms:W3CDTF">2008-12-04T00:20:37Z</dcterms:created>
  <dcterms:modified xsi:type="dcterms:W3CDTF">2012-02-15T19:04:01Z</dcterms:modified>
  <cp:category>Research Poster</cp:category>
</cp:coreProperties>
</file>