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4"/>
  </p:sldMasterIdLst>
  <p:notesMasterIdLst>
    <p:notesMasterId r:id="rId16"/>
  </p:notesMasterIdLst>
  <p:sldIdLst>
    <p:sldId id="261" r:id="rId5"/>
    <p:sldId id="258" r:id="rId6"/>
    <p:sldId id="264" r:id="rId7"/>
    <p:sldId id="265" r:id="rId8"/>
    <p:sldId id="272" r:id="rId9"/>
    <p:sldId id="266" r:id="rId10"/>
    <p:sldId id="269" r:id="rId11"/>
    <p:sldId id="268" r:id="rId12"/>
    <p:sldId id="270" r:id="rId13"/>
    <p:sldId id="271" r:id="rId14"/>
    <p:sldId id="267" r:id="rId15"/>
  </p:sldIdLst>
  <p:sldSz cx="9144000" cy="6858000" type="screen4x3"/>
  <p:notesSz cx="6858000" cy="9144000"/>
  <p:embeddedFontLst>
    <p:embeddedFont>
      <p:font typeface="Bariol Light" panose="02000506040000020003" charset="0"/>
      <p:regular r:id="rId17"/>
      <p:italic r:id="rId18"/>
    </p:embeddedFont>
    <p:embeddedFont>
      <p:font typeface="Bariol Regular" panose="02000506040000020003" charset="0"/>
      <p:regular r:id="rId19"/>
      <p:italic r:id="rId20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1930" autoAdjust="0"/>
  </p:normalViewPr>
  <p:slideViewPr>
    <p:cSldViewPr snapToGrid="0">
      <p:cViewPr varScale="1">
        <p:scale>
          <a:sx n="105" d="100"/>
          <a:sy n="105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0B6B7ABC-4FA2-4CA4-863F-4FC3DD35C884}" type="datetimeFigureOut">
              <a:rPr lang="hu-HU" smtClean="0"/>
              <a:pPr/>
              <a:t>2018. 05. 20.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iol Regular" panose="02000506040000020003" pitchFamily="2" charset="0"/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iol Regular" panose="02000506040000020003" pitchFamily="2" charset="0"/>
              </a:defRPr>
            </a:lvl1pPr>
          </a:lstStyle>
          <a:p>
            <a:fld id="{2EAF530E-81E2-4680-8A77-79CE364656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17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iol Regular" panose="0200050604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Maxim MAX7219 64 LED azaz 8 sor és 8 oszlop meghajtására képes áramkör. A sorok a LED-ek anódjai, az oszlopok pedig a katódjai. Én kész mátrix modulokat használok. Az IC SPI buszon kommunikál a kontrollerrel. A teljes áramkörbe 3 ilyen egység került kaszkád kapcsolásban. Az áramkör elvégzi a </a:t>
            </a:r>
            <a:r>
              <a:rPr lang="hu-HU" dirty="0" err="1"/>
              <a:t>multiplexelést</a:t>
            </a:r>
            <a:r>
              <a:rPr lang="hu-HU" dirty="0"/>
              <a:t>, csupán csak arra van szükség hogy a megfelelő sorrendben küldjük ki neki az adatokat. Minden kimenet áramgenerátoros, ahol a maximális áram az R11-ellenállással beállítható.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522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8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DS3231 egy Real-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Clock</a:t>
            </a:r>
            <a:r>
              <a:rPr lang="hu-HU" dirty="0"/>
              <a:t> IC. I2C buszon csatlakozik a </a:t>
            </a:r>
            <a:r>
              <a:rPr lang="hu-HU" dirty="0" err="1"/>
              <a:t>masterhez</a:t>
            </a:r>
            <a:r>
              <a:rPr lang="hu-HU" dirty="0"/>
              <a:t>. Egy 3V-os gombelemet csatlakoztatva évekig képes üzemelni tápfeszültség nélkül is. A belső számláló regiszterek órajele egy kompenzált beépített oszcillátortól származik. Nagy előnye a külső kvarcot igénylő társaival szemben, hogy egyszerűbb használni, pontosabb és hőmérsékletváltozás hatására is közel állandó marad az órajel frekvenciája.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26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LM75 egy nagyon elterjedt hőmérséklet érzékelő IC. Az olcsósága miatt választottam ezt a típust. Természetesen nem várható el nagy precizitás egy 50Ft-os alkatrésztől így sajnos a mért hőmérséklet nagyban eltérhet a valóságostól. Ugyanarra az I2C buszra csatlakozik amire a </a:t>
            </a:r>
            <a:r>
              <a:rPr lang="hu-HU" dirty="0" err="1"/>
              <a:t>real-time</a:t>
            </a:r>
            <a:r>
              <a:rPr lang="hu-HU" dirty="0"/>
              <a:t> </a:t>
            </a:r>
            <a:r>
              <a:rPr lang="hu-HU" dirty="0" err="1"/>
              <a:t>clock</a:t>
            </a:r>
            <a:r>
              <a:rPr lang="hu-HU" dirty="0"/>
              <a:t> IC is, így a címvezetékekkel be kellett állítani, hogy különböző címre kerüljenek. A képen látható ellenállásokból végül az R16-17-18 került beforrasztásra.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85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Maxim MAX7219 8 sor és 8 oszlop meghajtására képes áramkör. A sorok a LED-ek anódjai, az oszlopok pedig a katódjai. SPI buszon kommunikál a mikrokontrollerrel. A teljes áramkörbe 3 ilyen egység került kaszkád kapcsolásban. Az áramkör elvégzi a </a:t>
            </a:r>
            <a:r>
              <a:rPr lang="hu-HU" dirty="0" err="1"/>
              <a:t>multiplexelést</a:t>
            </a:r>
            <a:r>
              <a:rPr lang="hu-HU" dirty="0"/>
              <a:t>, csupán csak arra van szükség hogy a megfelelő sorrendben küldjük ki neki az adatokat. Minden kimenet áramgenerátoros, ahol a maximális áram az R11-ellenállással beállítható.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31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ESP modulok szinte kész megoldásokat kínálnak. Népszerűsége az egyszerűségében rejlik. Valójában ez egy </a:t>
            </a:r>
            <a:r>
              <a:rPr lang="hu-HU" dirty="0" err="1"/>
              <a:t>SoC</a:t>
            </a:r>
            <a:r>
              <a:rPr lang="hu-HU" dirty="0"/>
              <a:t> (System </a:t>
            </a:r>
            <a:r>
              <a:rPr lang="hu-HU" dirty="0" err="1"/>
              <a:t>on</a:t>
            </a:r>
            <a:r>
              <a:rPr lang="hu-HU" dirty="0"/>
              <a:t> Chip). Eleinte csak WiFi kommunikációra szerettem volna használni, de jobban utánajárva megtudtam, hogy perifériák kezelésére is tökéletesen alkalmas. Így vált az SPI és I2C busz </a:t>
            </a:r>
            <a:r>
              <a:rPr lang="hu-HU" dirty="0" err="1"/>
              <a:t>masterévé</a:t>
            </a:r>
            <a:r>
              <a:rPr lang="hu-HU" dirty="0"/>
              <a:t>. Futtatja a felhasználói programot és a WiFi kommunikációt.  Programozása az UART kivezetésein keresztül lehetséges. A programozáshoz szükséges további jeleket pedig egy másik áramkör állítja elő.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821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előbb említett kiegészítő áramkör a programozáshoz a nagyon népszerű CH340-es USB-UART konverter IC-vel. Megvalósítja a kapcsolatot az </a:t>
            </a:r>
            <a:r>
              <a:rPr lang="hu-HU" dirty="0" err="1"/>
              <a:t>Arduino</a:t>
            </a:r>
            <a:r>
              <a:rPr lang="hu-HU" dirty="0"/>
              <a:t> környezettel </a:t>
            </a:r>
            <a:r>
              <a:rPr lang="hu-HU" dirty="0" err="1"/>
              <a:t>virtual</a:t>
            </a:r>
            <a:r>
              <a:rPr lang="hu-HU" dirty="0"/>
              <a:t> COM-</a:t>
            </a:r>
            <a:r>
              <a:rPr lang="hu-HU" dirty="0" err="1"/>
              <a:t>portként</a:t>
            </a:r>
            <a:r>
              <a:rPr lang="hu-HU" dirty="0"/>
              <a:t>. Az áramkör a DTR és RTS flow </a:t>
            </a:r>
            <a:r>
              <a:rPr lang="hu-HU" dirty="0" err="1"/>
              <a:t>control</a:t>
            </a:r>
            <a:r>
              <a:rPr lang="hu-HU" dirty="0"/>
              <a:t> lábakkal automatikusan program módba tudja léptetni az ESP8266 modult, ha a </a:t>
            </a:r>
            <a:r>
              <a:rPr lang="hu-HU" dirty="0" err="1"/>
              <a:t>fejlesztőkönyzetetből</a:t>
            </a:r>
            <a:r>
              <a:rPr lang="hu-HU" dirty="0"/>
              <a:t> a programozás gombra kattintunk. Programozás végeztével, a RESET lába magas szintbe állításával elindul a letöltött program. A program futása közben soros </a:t>
            </a:r>
            <a:r>
              <a:rPr lang="hu-HU" dirty="0" err="1"/>
              <a:t>portként</a:t>
            </a:r>
            <a:r>
              <a:rPr lang="hu-HU" dirty="0"/>
              <a:t> tudjuk használni, például soros terminálból adatot fogadni vagy küldeni.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656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áramkört egyedi tervezés alapján készült az ETT üzemében. Vegyesen tartalmaz felületszerelt és furatszerelt alkatrészeket. Tervezés közben figyelni kellett arra, hogy a WiFi modul környezetében ne legyen földkiöntés, vezetősávok vagy alkatrészek mivel a fém felületek csökkenthetik a modul sugárzott és vett jelét. Sajnos sikerült így is két kisebb hibát elkövetni a TX-RX vezetékek bekötésével illetve a logikai szintillesztő egyik lábának </a:t>
            </a:r>
            <a:r>
              <a:rPr lang="hu-HU" dirty="0" err="1"/>
              <a:t>behuzalozásával</a:t>
            </a:r>
            <a:r>
              <a:rPr lang="hu-HU" dirty="0"/>
              <a:t>. Ezekre a hibákra élesztés során jöttem rá.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339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programot </a:t>
            </a:r>
            <a:r>
              <a:rPr lang="hu-HU" dirty="0" err="1"/>
              <a:t>Arduino</a:t>
            </a:r>
            <a:r>
              <a:rPr lang="hu-HU" dirty="0"/>
              <a:t> IDE-ben fejlesztettem. Mindenképp szükség volt egy determinisztikus megszakításra, amely a belső </a:t>
            </a:r>
            <a:r>
              <a:rPr lang="hu-HU" dirty="0" err="1"/>
              <a:t>timer</a:t>
            </a:r>
            <a:r>
              <a:rPr lang="hu-HU" dirty="0"/>
              <a:t> modul szerint megszakításokat generál. A megszakításon belül több feladatot végzek attól függően, hogy a kijelző éppen milyen információt jelenít meg. A </a:t>
            </a:r>
            <a:r>
              <a:rPr lang="hu-HU" dirty="0" err="1"/>
              <a:t>főprogram</a:t>
            </a:r>
            <a:r>
              <a:rPr lang="hu-HU" dirty="0"/>
              <a:t> a 4 mód közül éppen azt a blokkot futtatja ami a neki megfelelő. A GPIO0 gomb megnyomása egy megszakítási eseményt vált ki amely elindítja a Wifi módot. A megadott </a:t>
            </a:r>
            <a:r>
              <a:rPr lang="hu-HU" dirty="0" err="1"/>
              <a:t>hotspot</a:t>
            </a:r>
            <a:r>
              <a:rPr lang="hu-HU" dirty="0"/>
              <a:t> adataival csatlakozik a hálózathoz és a kapott IP címet megjeleníti a kijelzőn. A kijelzőre az időn kívül dátum és hőmérséklet adatok kerülnek percenként egy alkalommal egymást felváltva.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802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WiFi módban, az eszköz IP címét a böngészőbe beírva egy egyszerű HTML oldalt tölt be. Az ESP8266 </a:t>
            </a:r>
            <a:r>
              <a:rPr lang="hu-HU" dirty="0" err="1"/>
              <a:t>flash</a:t>
            </a:r>
            <a:r>
              <a:rPr lang="hu-HU" dirty="0"/>
              <a:t> tárhelye nagyban korlátozza a bonyolultságot. Minden komolyabb weblaphoz szükség lenne legalább 20kbyte szabad területre ami a belső ROM-ban a program mellett nem áll rendelkezésre. A megjelenített szövegmezőbe csak meghatározott formátumban írhatunk be dátumot és időt. Ettől eltérő formátumú adatot az ESP8266 nem fogad el. A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gomb megnyomása után az eszköz feldolgozza a kapott adatot és annak megfelelően elmenti az RTC regisztereibe a beírt adatokat.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33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ő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269554"/>
            <a:ext cx="6563072" cy="2303462"/>
          </a:xfrm>
          <a:prstGeom prst="rect">
            <a:avLst/>
          </a:prstGeom>
        </p:spPr>
        <p:txBody>
          <a:bodyPr lIns="0" anchor="b"/>
          <a:lstStyle>
            <a:lvl1pPr algn="l">
              <a:defRPr sz="6000">
                <a:latin typeface="Bariol Light" panose="0200050604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367" y="3636000"/>
            <a:ext cx="6558433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AUT diasablon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églalap 7"/>
          <p:cNvSpPr/>
          <p:nvPr userDrawn="1"/>
        </p:nvSpPr>
        <p:spPr bwMode="auto">
          <a:xfrm>
            <a:off x="0" y="5166000"/>
            <a:ext cx="9144000" cy="1692000"/>
          </a:xfrm>
          <a:prstGeom prst="rect">
            <a:avLst/>
          </a:prstGeom>
          <a:gradFill>
            <a:gsLst>
              <a:gs pos="0">
                <a:srgbClr val="C81426"/>
              </a:gs>
              <a:gs pos="100000">
                <a:srgbClr val="910B26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bg2"/>
              </a:buClr>
              <a:buSzPct val="70000"/>
              <a:buFontTx/>
              <a:buNone/>
              <a:tabLst/>
            </a:pPr>
            <a:endParaRPr kumimoji="0" 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iol Regular" panose="02000506040000020003" pitchFamily="2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" y="5684400"/>
            <a:ext cx="3960000" cy="7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ezet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1602024"/>
            <a:ext cx="8229600" cy="1768320"/>
          </a:xfrm>
        </p:spPr>
        <p:txBody>
          <a:bodyPr lIns="0" rIns="0" anchor="b" anchorCtr="0">
            <a:normAutofit/>
          </a:bodyPr>
          <a:lstStyle>
            <a:lvl1pPr>
              <a:defRPr sz="4800" baseline="0"/>
            </a:lvl1pPr>
          </a:lstStyle>
          <a:p>
            <a:r>
              <a:rPr lang="hu-HU" dirty="0"/>
              <a:t>Fejezetcím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391024"/>
            <a:ext cx="8229600" cy="1260000"/>
          </a:xfrm>
        </p:spPr>
        <p:txBody>
          <a:bodyPr lIns="0">
            <a:normAutofit/>
          </a:bodyPr>
          <a:lstStyle>
            <a:lvl1pPr marL="0" indent="0" algn="l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Fejezet alcím</a:t>
            </a:r>
            <a:endParaRPr lang="en-US" dirty="0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10"/>
          </p:nvPr>
        </p:nvSpPr>
        <p:spPr>
          <a:xfrm>
            <a:off x="4952390" y="6430338"/>
            <a:ext cx="3734410" cy="313361"/>
          </a:xfrm>
        </p:spPr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1"/>
          </p:nvPr>
        </p:nvSpPr>
        <p:spPr>
          <a:xfrm>
            <a:off x="4302000" y="6430338"/>
            <a:ext cx="540000" cy="313361"/>
          </a:xfrm>
        </p:spPr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121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457200" y="1051200"/>
            <a:ext cx="82296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&gt;"/>
              <a:defRPr/>
            </a:lvl2pPr>
            <a:lvl3pPr marL="1180800" indent="-216000">
              <a:lnSpc>
                <a:spcPct val="100000"/>
              </a:lnSpc>
              <a:spcBef>
                <a:spcPts val="400"/>
              </a:spcBef>
              <a:buSzPct val="100000"/>
              <a:buFont typeface="Bariol Regular" panose="02000506040000020003" pitchFamily="2" charset="0"/>
              <a:buChar char="–"/>
              <a:defRPr/>
            </a:lvl3pPr>
            <a:lvl4pPr marL="15660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4pPr>
            <a:lvl5pPr marL="2023200" indent="-1584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5144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/>
          <p:cNvGrpSpPr/>
          <p:nvPr userDrawn="1"/>
        </p:nvGrpSpPr>
        <p:grpSpPr>
          <a:xfrm>
            <a:off x="-5556" y="6335002"/>
            <a:ext cx="9149556" cy="522998"/>
            <a:chOff x="-5556" y="6335002"/>
            <a:chExt cx="9144000" cy="550382"/>
          </a:xfrm>
        </p:grpSpPr>
        <p:sp>
          <p:nvSpPr>
            <p:cNvPr id="18" name="Téglalap 17"/>
            <p:cNvSpPr/>
            <p:nvPr userDrawn="1"/>
          </p:nvSpPr>
          <p:spPr bwMode="auto">
            <a:xfrm>
              <a:off x="-5556" y="6335002"/>
              <a:ext cx="9144000" cy="550382"/>
            </a:xfrm>
            <a:prstGeom prst="rect">
              <a:avLst/>
            </a:prstGeom>
            <a:gradFill>
              <a:gsLst>
                <a:gs pos="0">
                  <a:srgbClr val="C81426"/>
                </a:gs>
                <a:gs pos="100000">
                  <a:srgbClr val="910B26"/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Tx/>
                <a:buNone/>
                <a:tabLst/>
              </a:pPr>
              <a:endParaRPr kumimoji="0" 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iol Regular" panose="02000506040000020003" pitchFamily="2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6482093"/>
              <a:ext cx="860703" cy="29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514"/>
            <a:ext cx="82296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390" y="6430338"/>
            <a:ext cx="3734410" cy="313361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r>
              <a:rPr lang="hu-HU"/>
              <a:t>AUT diasablon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6430338"/>
            <a:ext cx="540000" cy="313361"/>
          </a:xfrm>
          <a:prstGeom prst="rect">
            <a:avLst/>
          </a:prstGeom>
        </p:spPr>
        <p:txBody>
          <a:bodyPr vert="horz" lIns="36000" tIns="45720" rIns="36000" bIns="45720" rtlCol="0" anchor="ctr" anchorCtr="0"/>
          <a:lstStyle>
            <a:lvl1pPr algn="ctr">
              <a:defRPr sz="1400">
                <a:solidFill>
                  <a:schemeClr val="bg1"/>
                </a:solidFill>
                <a:latin typeface="Bariol Regular" panose="02000506040000020003" pitchFamily="2" charset="0"/>
              </a:defRPr>
            </a:lvl1pPr>
          </a:lstStyle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21" name="Cím helye 20"/>
          <p:cNvSpPr>
            <a:spLocks noGrp="1"/>
          </p:cNvSpPr>
          <p:nvPr>
            <p:ph type="title"/>
          </p:nvPr>
        </p:nvSpPr>
        <p:spPr>
          <a:xfrm>
            <a:off x="457200" y="115200"/>
            <a:ext cx="8229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9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1pPr>
      <a:lvl2pPr marL="685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SzPct val="100000"/>
        <a:buFont typeface="Bariol Regular" panose="02000506040000020003" pitchFamily="2" charset="0"/>
        <a:buChar char="&gt;"/>
        <a:defRPr lang="hu-HU" sz="2800" kern="1200" dirty="0" smtClean="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2pPr>
      <a:lvl3pPr marL="1180800" indent="-216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Bariol Regular" panose="02000506040000020003" pitchFamily="2" charset="0"/>
        <a:buChar char="–"/>
        <a:defRPr sz="24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3pPr>
      <a:lvl4pPr marL="15660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4pPr>
      <a:lvl5pPr marL="2023200" indent="-158400" algn="l" defTabSz="914400" rtl="0" eaLnBrk="1" latinLnBrk="0" hangingPunct="1">
        <a:lnSpc>
          <a:spcPct val="100000"/>
        </a:lnSpc>
        <a:spcBef>
          <a:spcPts val="35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iol Regular" panose="0200050604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04186" y="1864310"/>
            <a:ext cx="8939814" cy="1709644"/>
          </a:xfrm>
        </p:spPr>
        <p:txBody>
          <a:bodyPr>
            <a:normAutofit fontScale="90000"/>
          </a:bodyPr>
          <a:lstStyle/>
          <a:p>
            <a:r>
              <a:rPr lang="hu-HU" dirty="0"/>
              <a:t> </a:t>
            </a:r>
            <a:br>
              <a:rPr lang="hu-HU" dirty="0"/>
            </a:br>
            <a:r>
              <a:rPr lang="hu-HU" sz="4900" dirty="0"/>
              <a:t>Digitális óra vezeték nélküli kapcsolattal.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32303" y="4535798"/>
            <a:ext cx="4678533" cy="51694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Földvári Dávid 	2018.05.22.</a:t>
            </a:r>
          </a:p>
        </p:txBody>
      </p:sp>
    </p:spTree>
    <p:extLst>
      <p:ext uri="{BB962C8B-B14F-4D97-AF65-F5344CB8AC3E}">
        <p14:creationId xmlns:p14="http://schemas.microsoft.com/office/powerpoint/2010/main" val="99617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26763" y="361742"/>
            <a:ext cx="1490473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HTML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6343" y="2002536"/>
            <a:ext cx="3767329" cy="42885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Egyszerű felépítésű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 ROM-ban tárolva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Kötött formátum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250016-EFAE-4522-A26F-FDB7110A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50" y="1728216"/>
            <a:ext cx="4242102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14676" y="188597"/>
            <a:ext cx="1714647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Végszó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3002092"/>
            <a:ext cx="8586216" cy="342824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Továbbfejlesztési ötleteim: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SD kártya csatolása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További kijelző modulokkal bővítés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Ébresztő funkció megvalósítása</a:t>
            </a:r>
          </a:p>
          <a:p>
            <a:r>
              <a:rPr lang="hu-HU" dirty="0"/>
              <a:t>					</a:t>
            </a:r>
          </a:p>
          <a:p>
            <a:r>
              <a:rPr lang="hu-HU" dirty="0"/>
              <a:t>					Köszönöm a figyelmet. 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0E481-7417-44A9-997C-A2DEF306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1" y="1268506"/>
            <a:ext cx="5877017" cy="17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6545" y="188597"/>
            <a:ext cx="2150910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MAX7219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1023457"/>
            <a:ext cx="8229600" cy="51256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8x8 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SPI busz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Kaszkádosítható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Áramgenerátoros</a:t>
            </a:r>
            <a:br>
              <a:rPr lang="hu-HU" dirty="0"/>
            </a:br>
            <a:r>
              <a:rPr lang="hu-HU" dirty="0"/>
              <a:t>kimenet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C5C482-2D2C-44C0-9D0C-6469DEEE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82" y="1458463"/>
            <a:ext cx="4700718" cy="31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6545" y="188597"/>
            <a:ext cx="2150910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DS3231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1737360"/>
            <a:ext cx="8229600" cy="44117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Real-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Clock</a:t>
            </a:r>
            <a:r>
              <a:rPr lang="hu-HU" dirty="0"/>
              <a:t> 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I2C busz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Nem felejt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Kompenzált oszcillátor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6E49E6-9FF0-40FC-8E0E-76D6CA11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48774"/>
            <a:ext cx="4572000" cy="31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2331" y="199576"/>
            <a:ext cx="1519338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LM75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1993392"/>
            <a:ext cx="8229600" cy="41557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Hőmérséklet érzékelő 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Népszerű és olcsó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Nem pontos (±5°C)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I2C busz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710F5BD-9290-4A96-B2F9-22609975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468838"/>
            <a:ext cx="3886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65899" y="238626"/>
            <a:ext cx="4412202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Logikai szintillesztés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2430412"/>
            <a:ext cx="5517202" cy="34034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TXB0104 céláramkör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ESP8266-MAX7219: 3.3V-5V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Egyirányú busz illesztés: SPI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580670D-9D04-42F4-8260-D6768B05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02" y="1925193"/>
            <a:ext cx="3032438" cy="27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9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96545" y="188597"/>
            <a:ext cx="2150910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ESP8266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1898864"/>
            <a:ext cx="8229600" cy="42502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WiFi </a:t>
            </a:r>
            <a:r>
              <a:rPr lang="hu-HU" dirty="0" err="1"/>
              <a:t>SoC</a:t>
            </a:r>
            <a:r>
              <a:rPr lang="hu-HU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Master az SPI és I2C </a:t>
            </a:r>
            <a:br>
              <a:rPr lang="hu-HU" dirty="0"/>
            </a:br>
            <a:r>
              <a:rPr lang="hu-HU" dirty="0"/>
              <a:t>busz felett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Programozása: UART-</a:t>
            </a:r>
            <a:r>
              <a:rPr lang="hu-HU" dirty="0" err="1"/>
              <a:t>on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Webserverként használva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3F97E1D-5AF2-4043-814E-2AD90FAB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92" y="1898864"/>
            <a:ext cx="3520608" cy="30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7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65899" y="238626"/>
            <a:ext cx="4412202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PC-s kommunikáció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3053918"/>
            <a:ext cx="8229600" cy="309521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CH340 USB-&gt;UART konverter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COM-</a:t>
            </a:r>
            <a:r>
              <a:rPr lang="hu-HU" dirty="0" err="1"/>
              <a:t>portként</a:t>
            </a:r>
            <a:r>
              <a:rPr lang="hu-HU" dirty="0"/>
              <a:t> látszik a PC-n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Automatikus program mód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8F70524-4BAC-4DF3-BF3C-741815D7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1" y="932882"/>
            <a:ext cx="5153206" cy="22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9444" y="277264"/>
            <a:ext cx="4325112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Az áramkör építése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199" y="1969662"/>
            <a:ext cx="5702655" cy="38459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NYÁK saját terv alapján (ETT)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SMD és THD alkatrészek vegyesen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Tervezési hibák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80B0C3E-0A46-4C57-896C-14CA90ECA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3053" y="1438321"/>
            <a:ext cx="3734410" cy="280080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360BE0-724A-42D8-9804-F313ACF3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4" y="4645913"/>
            <a:ext cx="3797251" cy="11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3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3905" y="275202"/>
            <a:ext cx="5196189" cy="694256"/>
          </a:xfrm>
        </p:spPr>
        <p:txBody>
          <a:bodyPr>
            <a:normAutofit fontScale="90000"/>
          </a:bodyPr>
          <a:lstStyle/>
          <a:p>
            <a:r>
              <a:rPr lang="hu-HU" dirty="0"/>
              <a:t>A működtető </a:t>
            </a:r>
            <a:r>
              <a:rPr lang="hu-HU" dirty="0" err="1"/>
              <a:t>firmware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199" y="1783947"/>
            <a:ext cx="4114800" cy="39319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Megszakításos struktúra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I/O </a:t>
            </a:r>
            <a:r>
              <a:rPr lang="hu-HU" dirty="0" err="1"/>
              <a:t>interrupt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Sok jelzőváltozó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Közös memória használat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/>
              <a:t>AUT diasablon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228E8-30F2-4015-8A9C-5243716D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80160"/>
            <a:ext cx="4437135" cy="4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BME AUT">
      <a:dk1>
        <a:srgbClr val="000000"/>
      </a:dk1>
      <a:lt1>
        <a:srgbClr val="FFFFFF"/>
      </a:lt1>
      <a:dk2>
        <a:srgbClr val="910A26"/>
      </a:dk2>
      <a:lt2>
        <a:srgbClr val="FFFFFF"/>
      </a:lt2>
      <a:accent1>
        <a:srgbClr val="000000"/>
      </a:accent1>
      <a:accent2>
        <a:srgbClr val="910A26"/>
      </a:accent2>
      <a:accent3>
        <a:srgbClr val="0079A4"/>
      </a:accent3>
      <a:accent4>
        <a:srgbClr val="000000"/>
      </a:accent4>
      <a:accent5>
        <a:srgbClr val="92D050"/>
      </a:accent5>
      <a:accent6>
        <a:srgbClr val="E47400"/>
      </a:accent6>
      <a:hlink>
        <a:srgbClr val="0079A4"/>
      </a:hlink>
      <a:folHlink>
        <a:srgbClr val="993300"/>
      </a:folHlink>
    </a:clrScheme>
    <a:fontScheme name="1. egyéni séma">
      <a:majorFont>
        <a:latin typeface="Bariol Regular"/>
        <a:ea typeface=""/>
        <a:cs typeface=""/>
      </a:majorFont>
      <a:minorFont>
        <a:latin typeface="Bariol Regular"/>
        <a:ea typeface=""/>
        <a:cs typeface="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88B3A1C3A8C524284B739917E5AF2CF" ma:contentTypeVersion="0" ma:contentTypeDescription="Új dokumentum létrehozása." ma:contentTypeScope="" ma:versionID="bc23ffd22aa113a9e1cce7ec10094a3b">
  <xsd:schema xmlns:xsd="http://www.w3.org/2001/XMLSchema" xmlns:p="http://schemas.microsoft.com/office/2006/metadata/properties" targetNamespace="http://schemas.microsoft.com/office/2006/metadata/properties" ma:root="true" ma:fieldsID="b0d536f129c651b6788987fff2486a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 ma:readOnly="true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4BE9215-AC72-428D-B663-69BA9E6E4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EFEEB-5E3A-4075-BBCC-CE5A294F5E25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DB36A6-05C5-4854-B59B-0B693C5DA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</TotalTime>
  <Words>869</Words>
  <Application>Microsoft Office PowerPoint</Application>
  <PresentationFormat>Diavetítés a képernyőre (4:3 oldalarány)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Bariol Light</vt:lpstr>
      <vt:lpstr>Bariol Regular</vt:lpstr>
      <vt:lpstr>Arial</vt:lpstr>
      <vt:lpstr>Office-téma</vt:lpstr>
      <vt:lpstr>  Digitális óra vezeték nélküli kapcsolattal. </vt:lpstr>
      <vt:lpstr>MAX7219</vt:lpstr>
      <vt:lpstr>DS3231</vt:lpstr>
      <vt:lpstr>LM75</vt:lpstr>
      <vt:lpstr>Logikai szintillesztés</vt:lpstr>
      <vt:lpstr>ESP8266</vt:lpstr>
      <vt:lpstr>PC-s kommunikáció</vt:lpstr>
      <vt:lpstr>Az áramkör építése</vt:lpstr>
      <vt:lpstr>A működtető firmware</vt:lpstr>
      <vt:lpstr>HTML</vt:lpstr>
      <vt:lpstr>Végszó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BME AUT</dc:creator>
  <cp:lastModifiedBy>David</cp:lastModifiedBy>
  <cp:revision>118</cp:revision>
  <dcterms:created xsi:type="dcterms:W3CDTF">2014-03-08T11:42:20Z</dcterms:created>
  <dcterms:modified xsi:type="dcterms:W3CDTF">2018-05-20T19:39:43Z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0x010100D88B3A1C3A8C524284B739917E5AF2CF</vt:lpwstr>
  </property>
</Properties>
</file>