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49" r:id="rId2"/>
    <p:sldId id="753" r:id="rId3"/>
    <p:sldId id="256" r:id="rId4"/>
    <p:sldId id="754" r:id="rId5"/>
    <p:sldId id="755" r:id="rId6"/>
    <p:sldId id="759" r:id="rId7"/>
    <p:sldId id="756" r:id="rId8"/>
    <p:sldId id="757" r:id="rId9"/>
    <p:sldId id="752" r:id="rId10"/>
    <p:sldId id="760" r:id="rId11"/>
    <p:sldId id="758" r:id="rId12"/>
  </p:sldIdLst>
  <p:sldSz cx="12192000" cy="6858000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29BBC"/>
    <a:srgbClr val="2D8BA9"/>
    <a:srgbClr val="86C9DE"/>
    <a:srgbClr val="595959"/>
    <a:srgbClr val="0069B4"/>
    <a:srgbClr val="8D8D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964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D46E1-B937-4F31-B0BB-8F7FCDED788B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28B0-C3D9-49A1-8465-4392F5E52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1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28B0-C3D9-49A1-8465-4392F5E522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1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806C-B1FB-4C81-8817-3CE20DF2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C5B3-AD0E-4AD5-BF84-2B35FD1D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1EE-3494-4F1C-A3DF-43055A6C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B39-4AF0-4BFC-93F7-501D2D21D699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FB81-A7B3-4DCD-942E-40B4EC54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AB85-9581-41AE-9932-ED3F036E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3FDF-B944-46CD-9EAD-664CB8B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E1DB-67DC-41E8-AE69-53BA449B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85CA-E985-4D20-ABCB-143E337C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936-5218-4A47-8B52-2153894F5965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BD6B-5B39-4191-8676-3583D7F2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D426-6A52-4494-BFF8-D701E3C8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F152-D0B5-4E23-B45C-A7A0E98A5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D40B-68BC-42D4-A159-35B7DC8F3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B496-33C4-4B62-9EB9-C11FD7D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568E-73EC-4BB6-B8C9-6CBDDC081C69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1F26-9D7C-4B1C-B057-ABA66716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01BB-B071-40A3-B6D6-46662FBD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2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ТС заголовок в 1 строку c карти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7">
            <a:extLst>
              <a:ext uri="{FF2B5EF4-FFF2-40B4-BE49-F238E27FC236}">
                <a16:creationId xmlns:a16="http://schemas.microsoft.com/office/drawing/2014/main" id="{4FE4236F-2DEA-12BF-C5E2-0CB81B917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5543" cy="6416084"/>
          </a:xfrm>
          <a:custGeom>
            <a:avLst/>
            <a:gdLst>
              <a:gd name="connsiteX0" fmla="*/ 0 w 12661138"/>
              <a:gd name="connsiteY0" fmla="*/ 0 h 10296144"/>
              <a:gd name="connsiteX1" fmla="*/ 12661138 w 12661138"/>
              <a:gd name="connsiteY1" fmla="*/ 0 h 10296144"/>
              <a:gd name="connsiteX2" fmla="*/ 12661138 w 12661138"/>
              <a:gd name="connsiteY2" fmla="*/ 10296144 h 10296144"/>
              <a:gd name="connsiteX3" fmla="*/ 0 w 12661138"/>
              <a:gd name="connsiteY3" fmla="*/ 10296144 h 10296144"/>
              <a:gd name="connsiteX4" fmla="*/ 0 w 12661138"/>
              <a:gd name="connsiteY4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42418 w 12703556"/>
              <a:gd name="connsiteY3" fmla="*/ 10296144 h 10296144"/>
              <a:gd name="connsiteX4" fmla="*/ 0 w 12703556"/>
              <a:gd name="connsiteY4" fmla="*/ 8814816 h 10296144"/>
              <a:gd name="connsiteX5" fmla="*/ 42418 w 12703556"/>
              <a:gd name="connsiteY5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2418 w 12703556"/>
              <a:gd name="connsiteY4" fmla="*/ 1029614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133979 w 12795117"/>
              <a:gd name="connsiteY0" fmla="*/ 0 h 10405872"/>
              <a:gd name="connsiteX1" fmla="*/ 12795117 w 12795117"/>
              <a:gd name="connsiteY1" fmla="*/ 0 h 10405872"/>
              <a:gd name="connsiteX2" fmla="*/ 12795117 w 12795117"/>
              <a:gd name="connsiteY2" fmla="*/ 10296144 h 10405872"/>
              <a:gd name="connsiteX3" fmla="*/ 1737481 w 12795117"/>
              <a:gd name="connsiteY3" fmla="*/ 10296144 h 10405872"/>
              <a:gd name="connsiteX4" fmla="*/ 133979 w 12795117"/>
              <a:gd name="connsiteY4" fmla="*/ 10296144 h 10405872"/>
              <a:gd name="connsiteX5" fmla="*/ 91561 w 12795117"/>
              <a:gd name="connsiteY5" fmla="*/ 8814816 h 10405872"/>
              <a:gd name="connsiteX6" fmla="*/ 133979 w 12795117"/>
              <a:gd name="connsiteY6" fmla="*/ 0 h 10405872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44754 w 12703556"/>
              <a:gd name="connsiteY4" fmla="*/ 1002182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69850 w 12730988"/>
              <a:gd name="connsiteY0" fmla="*/ 0 h 10346356"/>
              <a:gd name="connsiteX1" fmla="*/ 12730988 w 12730988"/>
              <a:gd name="connsiteY1" fmla="*/ 0 h 10346356"/>
              <a:gd name="connsiteX2" fmla="*/ 12730988 w 12730988"/>
              <a:gd name="connsiteY2" fmla="*/ 10296144 h 10346356"/>
              <a:gd name="connsiteX3" fmla="*/ 1673352 w 12730988"/>
              <a:gd name="connsiteY3" fmla="*/ 10296144 h 10346356"/>
              <a:gd name="connsiteX4" fmla="*/ 472186 w 12730988"/>
              <a:gd name="connsiteY4" fmla="*/ 10021824 h 10346356"/>
              <a:gd name="connsiteX5" fmla="*/ 0 w 12730988"/>
              <a:gd name="connsiteY5" fmla="*/ 7306056 h 10346356"/>
              <a:gd name="connsiteX6" fmla="*/ 69850 w 12730988"/>
              <a:gd name="connsiteY6" fmla="*/ 0 h 10346356"/>
              <a:gd name="connsiteX0" fmla="*/ 93390 w 12754528"/>
              <a:gd name="connsiteY0" fmla="*/ 0 h 10340937"/>
              <a:gd name="connsiteX1" fmla="*/ 12754528 w 12754528"/>
              <a:gd name="connsiteY1" fmla="*/ 0 h 10340937"/>
              <a:gd name="connsiteX2" fmla="*/ 12754528 w 12754528"/>
              <a:gd name="connsiteY2" fmla="*/ 10296144 h 10340937"/>
              <a:gd name="connsiteX3" fmla="*/ 3955460 w 12754528"/>
              <a:gd name="connsiteY3" fmla="*/ 10287000 h 10340937"/>
              <a:gd name="connsiteX4" fmla="*/ 495726 w 12754528"/>
              <a:gd name="connsiteY4" fmla="*/ 10021824 h 10340937"/>
              <a:gd name="connsiteX5" fmla="*/ 23540 w 12754528"/>
              <a:gd name="connsiteY5" fmla="*/ 7306056 h 10340937"/>
              <a:gd name="connsiteX6" fmla="*/ 93390 w 12754528"/>
              <a:gd name="connsiteY6" fmla="*/ 0 h 10340937"/>
              <a:gd name="connsiteX0" fmla="*/ 69850 w 12730988"/>
              <a:gd name="connsiteY0" fmla="*/ 0 h 10296144"/>
              <a:gd name="connsiteX1" fmla="*/ 12730988 w 12730988"/>
              <a:gd name="connsiteY1" fmla="*/ 0 h 10296144"/>
              <a:gd name="connsiteX2" fmla="*/ 12730988 w 12730988"/>
              <a:gd name="connsiteY2" fmla="*/ 10296144 h 10296144"/>
              <a:gd name="connsiteX3" fmla="*/ 3931920 w 12730988"/>
              <a:gd name="connsiteY3" fmla="*/ 10287000 h 10296144"/>
              <a:gd name="connsiteX4" fmla="*/ 737362 w 12730988"/>
              <a:gd name="connsiteY4" fmla="*/ 9848088 h 10296144"/>
              <a:gd name="connsiteX5" fmla="*/ 0 w 12730988"/>
              <a:gd name="connsiteY5" fmla="*/ 7306056 h 10296144"/>
              <a:gd name="connsiteX6" fmla="*/ 69850 w 12730988"/>
              <a:gd name="connsiteY6" fmla="*/ 0 h 10296144"/>
              <a:gd name="connsiteX0" fmla="*/ 69850 w 12730988"/>
              <a:gd name="connsiteY0" fmla="*/ 0 h 10312880"/>
              <a:gd name="connsiteX1" fmla="*/ 12730988 w 12730988"/>
              <a:gd name="connsiteY1" fmla="*/ 0 h 10312880"/>
              <a:gd name="connsiteX2" fmla="*/ 12730988 w 12730988"/>
              <a:gd name="connsiteY2" fmla="*/ 10296144 h 10312880"/>
              <a:gd name="connsiteX3" fmla="*/ 3931920 w 12730988"/>
              <a:gd name="connsiteY3" fmla="*/ 10287000 h 10312880"/>
              <a:gd name="connsiteX4" fmla="*/ 737362 w 12730988"/>
              <a:gd name="connsiteY4" fmla="*/ 9848088 h 10312880"/>
              <a:gd name="connsiteX5" fmla="*/ 0 w 12730988"/>
              <a:gd name="connsiteY5" fmla="*/ 7306056 h 10312880"/>
              <a:gd name="connsiteX6" fmla="*/ 69850 w 12730988"/>
              <a:gd name="connsiteY6" fmla="*/ 0 h 10312880"/>
              <a:gd name="connsiteX0" fmla="*/ 69850 w 12730988"/>
              <a:gd name="connsiteY0" fmla="*/ 0 h 10315822"/>
              <a:gd name="connsiteX1" fmla="*/ 12730988 w 12730988"/>
              <a:gd name="connsiteY1" fmla="*/ 0 h 10315822"/>
              <a:gd name="connsiteX2" fmla="*/ 12730988 w 12730988"/>
              <a:gd name="connsiteY2" fmla="*/ 10296144 h 10315822"/>
              <a:gd name="connsiteX3" fmla="*/ 3931920 w 12730988"/>
              <a:gd name="connsiteY3" fmla="*/ 10287000 h 10315822"/>
              <a:gd name="connsiteX4" fmla="*/ 682498 w 12730988"/>
              <a:gd name="connsiteY4" fmla="*/ 9857232 h 10315822"/>
              <a:gd name="connsiteX5" fmla="*/ 0 w 12730988"/>
              <a:gd name="connsiteY5" fmla="*/ 7306056 h 10315822"/>
              <a:gd name="connsiteX6" fmla="*/ 69850 w 12730988"/>
              <a:gd name="connsiteY6" fmla="*/ 0 h 10315822"/>
              <a:gd name="connsiteX0" fmla="*/ 24142 w 12685280"/>
              <a:gd name="connsiteY0" fmla="*/ 0 h 10296144"/>
              <a:gd name="connsiteX1" fmla="*/ 12685280 w 12685280"/>
              <a:gd name="connsiteY1" fmla="*/ 0 h 10296144"/>
              <a:gd name="connsiteX2" fmla="*/ 12685280 w 12685280"/>
              <a:gd name="connsiteY2" fmla="*/ 10296144 h 10296144"/>
              <a:gd name="connsiteX3" fmla="*/ 3886212 w 12685280"/>
              <a:gd name="connsiteY3" fmla="*/ 10287000 h 10296144"/>
              <a:gd name="connsiteX4" fmla="*/ 636790 w 12685280"/>
              <a:gd name="connsiteY4" fmla="*/ 9857232 h 10296144"/>
              <a:gd name="connsiteX5" fmla="*/ 12 w 12685280"/>
              <a:gd name="connsiteY5" fmla="*/ 7342632 h 10296144"/>
              <a:gd name="connsiteX6" fmla="*/ 24142 w 12685280"/>
              <a:gd name="connsiteY6" fmla="*/ 0 h 10296144"/>
              <a:gd name="connsiteX0" fmla="*/ 26098 w 12687236"/>
              <a:gd name="connsiteY0" fmla="*/ 0 h 10296144"/>
              <a:gd name="connsiteX1" fmla="*/ 12687236 w 12687236"/>
              <a:gd name="connsiteY1" fmla="*/ 0 h 10296144"/>
              <a:gd name="connsiteX2" fmla="*/ 12687236 w 12687236"/>
              <a:gd name="connsiteY2" fmla="*/ 10296144 h 10296144"/>
              <a:gd name="connsiteX3" fmla="*/ 3888168 w 12687236"/>
              <a:gd name="connsiteY3" fmla="*/ 10287000 h 10296144"/>
              <a:gd name="connsiteX4" fmla="*/ 638746 w 12687236"/>
              <a:gd name="connsiteY4" fmla="*/ 9857232 h 10296144"/>
              <a:gd name="connsiteX5" fmla="*/ 1968 w 12687236"/>
              <a:gd name="connsiteY5" fmla="*/ 7342632 h 10296144"/>
              <a:gd name="connsiteX6" fmla="*/ 26098 w 12687236"/>
              <a:gd name="connsiteY6" fmla="*/ 0 h 1029614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20841"/>
              <a:gd name="connsiteX1" fmla="*/ 12687236 w 12687236"/>
              <a:gd name="connsiteY1" fmla="*/ 0 h 10320841"/>
              <a:gd name="connsiteX2" fmla="*/ 12687236 w 12687236"/>
              <a:gd name="connsiteY2" fmla="*/ 10296144 h 10320841"/>
              <a:gd name="connsiteX3" fmla="*/ 3881818 w 12687236"/>
              <a:gd name="connsiteY3" fmla="*/ 10318750 h 10320841"/>
              <a:gd name="connsiteX4" fmla="*/ 638746 w 12687236"/>
              <a:gd name="connsiteY4" fmla="*/ 9857232 h 10320841"/>
              <a:gd name="connsiteX5" fmla="*/ 1968 w 12687236"/>
              <a:gd name="connsiteY5" fmla="*/ 7342632 h 10320841"/>
              <a:gd name="connsiteX6" fmla="*/ 26098 w 12687236"/>
              <a:gd name="connsiteY6" fmla="*/ 0 h 10320841"/>
              <a:gd name="connsiteX0" fmla="*/ 26098 w 12687236"/>
              <a:gd name="connsiteY0" fmla="*/ 0 h 10357686"/>
              <a:gd name="connsiteX1" fmla="*/ 12687236 w 12687236"/>
              <a:gd name="connsiteY1" fmla="*/ 0 h 10357686"/>
              <a:gd name="connsiteX2" fmla="*/ 12687236 w 12687236"/>
              <a:gd name="connsiteY2" fmla="*/ 10296144 h 10357686"/>
              <a:gd name="connsiteX3" fmla="*/ 3881818 w 12687236"/>
              <a:gd name="connsiteY3" fmla="*/ 10318750 h 10357686"/>
              <a:gd name="connsiteX4" fmla="*/ 638746 w 12687236"/>
              <a:gd name="connsiteY4" fmla="*/ 9857232 h 10357686"/>
              <a:gd name="connsiteX5" fmla="*/ 1968 w 12687236"/>
              <a:gd name="connsiteY5" fmla="*/ 7342632 h 10357686"/>
              <a:gd name="connsiteX6" fmla="*/ 26098 w 12687236"/>
              <a:gd name="connsiteY6" fmla="*/ 0 h 10357686"/>
              <a:gd name="connsiteX0" fmla="*/ 26098 w 12687236"/>
              <a:gd name="connsiteY0" fmla="*/ 0 h 10325345"/>
              <a:gd name="connsiteX1" fmla="*/ 12687236 w 12687236"/>
              <a:gd name="connsiteY1" fmla="*/ 0 h 10325345"/>
              <a:gd name="connsiteX2" fmla="*/ 12687236 w 12687236"/>
              <a:gd name="connsiteY2" fmla="*/ 10296144 h 10325345"/>
              <a:gd name="connsiteX3" fmla="*/ 3881818 w 12687236"/>
              <a:gd name="connsiteY3" fmla="*/ 10318750 h 10325345"/>
              <a:gd name="connsiteX4" fmla="*/ 638746 w 12687236"/>
              <a:gd name="connsiteY4" fmla="*/ 9857232 h 10325345"/>
              <a:gd name="connsiteX5" fmla="*/ 1968 w 12687236"/>
              <a:gd name="connsiteY5" fmla="*/ 7342632 h 10325345"/>
              <a:gd name="connsiteX6" fmla="*/ 26098 w 12687236"/>
              <a:gd name="connsiteY6" fmla="*/ 0 h 10325345"/>
              <a:gd name="connsiteX0" fmla="*/ 38242 w 12699380"/>
              <a:gd name="connsiteY0" fmla="*/ 0 h 10321842"/>
              <a:gd name="connsiteX1" fmla="*/ 12699380 w 12699380"/>
              <a:gd name="connsiteY1" fmla="*/ 0 h 10321842"/>
              <a:gd name="connsiteX2" fmla="*/ 12699380 w 12699380"/>
              <a:gd name="connsiteY2" fmla="*/ 10296144 h 10321842"/>
              <a:gd name="connsiteX3" fmla="*/ 3893962 w 12699380"/>
              <a:gd name="connsiteY3" fmla="*/ 10318750 h 10321842"/>
              <a:gd name="connsiteX4" fmla="*/ 650890 w 12699380"/>
              <a:gd name="connsiteY4" fmla="*/ 9857232 h 10321842"/>
              <a:gd name="connsiteX5" fmla="*/ 1412 w 12699380"/>
              <a:gd name="connsiteY5" fmla="*/ 7126732 h 10321842"/>
              <a:gd name="connsiteX6" fmla="*/ 38242 w 12699380"/>
              <a:gd name="connsiteY6" fmla="*/ 0 h 10321842"/>
              <a:gd name="connsiteX0" fmla="*/ 50630 w 12711768"/>
              <a:gd name="connsiteY0" fmla="*/ 0 h 10320415"/>
              <a:gd name="connsiteX1" fmla="*/ 12711768 w 12711768"/>
              <a:gd name="connsiteY1" fmla="*/ 0 h 10320415"/>
              <a:gd name="connsiteX2" fmla="*/ 12711768 w 12711768"/>
              <a:gd name="connsiteY2" fmla="*/ 10296144 h 10320415"/>
              <a:gd name="connsiteX3" fmla="*/ 3906350 w 12711768"/>
              <a:gd name="connsiteY3" fmla="*/ 10318750 h 10320415"/>
              <a:gd name="connsiteX4" fmla="*/ 663278 w 12711768"/>
              <a:gd name="connsiteY4" fmla="*/ 9857232 h 10320415"/>
              <a:gd name="connsiteX5" fmla="*/ 1100 w 12711768"/>
              <a:gd name="connsiteY5" fmla="*/ 7221982 h 10320415"/>
              <a:gd name="connsiteX6" fmla="*/ 50630 w 12711768"/>
              <a:gd name="connsiteY6" fmla="*/ 0 h 10320415"/>
              <a:gd name="connsiteX0" fmla="*/ 56870 w 12718008"/>
              <a:gd name="connsiteY0" fmla="*/ 0 h 10319307"/>
              <a:gd name="connsiteX1" fmla="*/ 12718008 w 12718008"/>
              <a:gd name="connsiteY1" fmla="*/ 0 h 10319307"/>
              <a:gd name="connsiteX2" fmla="*/ 12718008 w 12718008"/>
              <a:gd name="connsiteY2" fmla="*/ 10296144 h 10319307"/>
              <a:gd name="connsiteX3" fmla="*/ 3912590 w 12718008"/>
              <a:gd name="connsiteY3" fmla="*/ 10318750 h 10319307"/>
              <a:gd name="connsiteX4" fmla="*/ 669518 w 12718008"/>
              <a:gd name="connsiteY4" fmla="*/ 9857232 h 10319307"/>
              <a:gd name="connsiteX5" fmla="*/ 990 w 12718008"/>
              <a:gd name="connsiteY5" fmla="*/ 7336282 h 10319307"/>
              <a:gd name="connsiteX6" fmla="*/ 56870 w 12718008"/>
              <a:gd name="connsiteY6" fmla="*/ 0 h 10319307"/>
              <a:gd name="connsiteX0" fmla="*/ 55992 w 12717130"/>
              <a:gd name="connsiteY0" fmla="*/ 0 h 10319307"/>
              <a:gd name="connsiteX1" fmla="*/ 12717130 w 12717130"/>
              <a:gd name="connsiteY1" fmla="*/ 0 h 10319307"/>
              <a:gd name="connsiteX2" fmla="*/ 12717130 w 12717130"/>
              <a:gd name="connsiteY2" fmla="*/ 10296144 h 10319307"/>
              <a:gd name="connsiteX3" fmla="*/ 3911712 w 12717130"/>
              <a:gd name="connsiteY3" fmla="*/ 10318750 h 10319307"/>
              <a:gd name="connsiteX4" fmla="*/ 668640 w 12717130"/>
              <a:gd name="connsiteY4" fmla="*/ 9857232 h 10319307"/>
              <a:gd name="connsiteX5" fmla="*/ 112 w 12717130"/>
              <a:gd name="connsiteY5" fmla="*/ 7336282 h 10319307"/>
              <a:gd name="connsiteX6" fmla="*/ 55992 w 12717130"/>
              <a:gd name="connsiteY6" fmla="*/ 0 h 10319307"/>
              <a:gd name="connsiteX0" fmla="*/ 43327 w 12704465"/>
              <a:gd name="connsiteY0" fmla="*/ 0 h 10319660"/>
              <a:gd name="connsiteX1" fmla="*/ 12704465 w 12704465"/>
              <a:gd name="connsiteY1" fmla="*/ 0 h 10319660"/>
              <a:gd name="connsiteX2" fmla="*/ 12704465 w 12704465"/>
              <a:gd name="connsiteY2" fmla="*/ 10296144 h 10319660"/>
              <a:gd name="connsiteX3" fmla="*/ 3899047 w 12704465"/>
              <a:gd name="connsiteY3" fmla="*/ 10318750 h 10319660"/>
              <a:gd name="connsiteX4" fmla="*/ 655975 w 12704465"/>
              <a:gd name="connsiteY4" fmla="*/ 9857232 h 10319660"/>
              <a:gd name="connsiteX5" fmla="*/ 147 w 12704465"/>
              <a:gd name="connsiteY5" fmla="*/ 7291832 h 10319660"/>
              <a:gd name="connsiteX6" fmla="*/ 43327 w 12704465"/>
              <a:gd name="connsiteY6" fmla="*/ 0 h 10319660"/>
              <a:gd name="connsiteX0" fmla="*/ 48833 w 12709971"/>
              <a:gd name="connsiteY0" fmla="*/ 0 h 10319660"/>
              <a:gd name="connsiteX1" fmla="*/ 12709971 w 12709971"/>
              <a:gd name="connsiteY1" fmla="*/ 0 h 10319660"/>
              <a:gd name="connsiteX2" fmla="*/ 12709971 w 12709971"/>
              <a:gd name="connsiteY2" fmla="*/ 10296144 h 10319660"/>
              <a:gd name="connsiteX3" fmla="*/ 3904553 w 12709971"/>
              <a:gd name="connsiteY3" fmla="*/ 10318750 h 10319660"/>
              <a:gd name="connsiteX4" fmla="*/ 661481 w 12709971"/>
              <a:gd name="connsiteY4" fmla="*/ 9857232 h 10319660"/>
              <a:gd name="connsiteX5" fmla="*/ 5653 w 12709971"/>
              <a:gd name="connsiteY5" fmla="*/ 7291832 h 10319660"/>
              <a:gd name="connsiteX6" fmla="*/ 48833 w 12709971"/>
              <a:gd name="connsiteY6" fmla="*/ 0 h 10319660"/>
              <a:gd name="connsiteX0" fmla="*/ 47927 w 12709065"/>
              <a:gd name="connsiteY0" fmla="*/ 0 h 10320373"/>
              <a:gd name="connsiteX1" fmla="*/ 12709065 w 12709065"/>
              <a:gd name="connsiteY1" fmla="*/ 0 h 10320373"/>
              <a:gd name="connsiteX2" fmla="*/ 12709065 w 12709065"/>
              <a:gd name="connsiteY2" fmla="*/ 10296144 h 10320373"/>
              <a:gd name="connsiteX3" fmla="*/ 3903647 w 12709065"/>
              <a:gd name="connsiteY3" fmla="*/ 10318750 h 10320373"/>
              <a:gd name="connsiteX4" fmla="*/ 660575 w 12709065"/>
              <a:gd name="connsiteY4" fmla="*/ 9857232 h 10320373"/>
              <a:gd name="connsiteX5" fmla="*/ 4747 w 12709065"/>
              <a:gd name="connsiteY5" fmla="*/ 7291832 h 10320373"/>
              <a:gd name="connsiteX6" fmla="*/ 47927 w 12709065"/>
              <a:gd name="connsiteY6" fmla="*/ 0 h 10320373"/>
              <a:gd name="connsiteX0" fmla="*/ 49627 w 12710765"/>
              <a:gd name="connsiteY0" fmla="*/ 0 h 10324956"/>
              <a:gd name="connsiteX1" fmla="*/ 12710765 w 12710765"/>
              <a:gd name="connsiteY1" fmla="*/ 0 h 10324956"/>
              <a:gd name="connsiteX2" fmla="*/ 12710765 w 12710765"/>
              <a:gd name="connsiteY2" fmla="*/ 10296144 h 10324956"/>
              <a:gd name="connsiteX3" fmla="*/ 3999558 w 12710765"/>
              <a:gd name="connsiteY3" fmla="*/ 10324291 h 10324956"/>
              <a:gd name="connsiteX4" fmla="*/ 662275 w 12710765"/>
              <a:gd name="connsiteY4" fmla="*/ 9857232 h 10324956"/>
              <a:gd name="connsiteX5" fmla="*/ 6447 w 12710765"/>
              <a:gd name="connsiteY5" fmla="*/ 7291832 h 10324956"/>
              <a:gd name="connsiteX6" fmla="*/ 49627 w 12710765"/>
              <a:gd name="connsiteY6" fmla="*/ 0 h 10324956"/>
              <a:gd name="connsiteX0" fmla="*/ 60198 w 12721336"/>
              <a:gd name="connsiteY0" fmla="*/ 0 h 10326025"/>
              <a:gd name="connsiteX1" fmla="*/ 12721336 w 12721336"/>
              <a:gd name="connsiteY1" fmla="*/ 0 h 10326025"/>
              <a:gd name="connsiteX2" fmla="*/ 12721336 w 12721336"/>
              <a:gd name="connsiteY2" fmla="*/ 10296144 h 10326025"/>
              <a:gd name="connsiteX3" fmla="*/ 4010129 w 12721336"/>
              <a:gd name="connsiteY3" fmla="*/ 10324291 h 10326025"/>
              <a:gd name="connsiteX4" fmla="*/ 672846 w 12721336"/>
              <a:gd name="connsiteY4" fmla="*/ 9857232 h 10326025"/>
              <a:gd name="connsiteX5" fmla="*/ 5934 w 12721336"/>
              <a:gd name="connsiteY5" fmla="*/ 7186538 h 10326025"/>
              <a:gd name="connsiteX6" fmla="*/ 60198 w 12721336"/>
              <a:gd name="connsiteY6" fmla="*/ 0 h 10326025"/>
              <a:gd name="connsiteX0" fmla="*/ 39121 w 12700259"/>
              <a:gd name="connsiteY0" fmla="*/ 0 h 10326244"/>
              <a:gd name="connsiteX1" fmla="*/ 12700259 w 12700259"/>
              <a:gd name="connsiteY1" fmla="*/ 0 h 10326244"/>
              <a:gd name="connsiteX2" fmla="*/ 12700259 w 12700259"/>
              <a:gd name="connsiteY2" fmla="*/ 10296144 h 10326244"/>
              <a:gd name="connsiteX3" fmla="*/ 3989052 w 12700259"/>
              <a:gd name="connsiteY3" fmla="*/ 10324291 h 10326244"/>
              <a:gd name="connsiteX4" fmla="*/ 651769 w 12700259"/>
              <a:gd name="connsiteY4" fmla="*/ 9857232 h 10326244"/>
              <a:gd name="connsiteX5" fmla="*/ 7025 w 12700259"/>
              <a:gd name="connsiteY5" fmla="*/ 7169913 h 10326244"/>
              <a:gd name="connsiteX6" fmla="*/ 39121 w 12700259"/>
              <a:gd name="connsiteY6" fmla="*/ 0 h 10326244"/>
              <a:gd name="connsiteX0" fmla="*/ 56185 w 12739491"/>
              <a:gd name="connsiteY0" fmla="*/ 5542 h 10326244"/>
              <a:gd name="connsiteX1" fmla="*/ 12739491 w 12739491"/>
              <a:gd name="connsiteY1" fmla="*/ 0 h 10326244"/>
              <a:gd name="connsiteX2" fmla="*/ 12739491 w 12739491"/>
              <a:gd name="connsiteY2" fmla="*/ 10296144 h 10326244"/>
              <a:gd name="connsiteX3" fmla="*/ 4028284 w 12739491"/>
              <a:gd name="connsiteY3" fmla="*/ 10324291 h 10326244"/>
              <a:gd name="connsiteX4" fmla="*/ 691001 w 12739491"/>
              <a:gd name="connsiteY4" fmla="*/ 9857232 h 10326244"/>
              <a:gd name="connsiteX5" fmla="*/ 46257 w 12739491"/>
              <a:gd name="connsiteY5" fmla="*/ 7169913 h 10326244"/>
              <a:gd name="connsiteX6" fmla="*/ 56185 w 12739491"/>
              <a:gd name="connsiteY6" fmla="*/ 5542 h 10326244"/>
              <a:gd name="connsiteX0" fmla="*/ 19304 w 12702610"/>
              <a:gd name="connsiteY0" fmla="*/ 5542 h 10326244"/>
              <a:gd name="connsiteX1" fmla="*/ 12702610 w 12702610"/>
              <a:gd name="connsiteY1" fmla="*/ 0 h 10326244"/>
              <a:gd name="connsiteX2" fmla="*/ 12702610 w 12702610"/>
              <a:gd name="connsiteY2" fmla="*/ 10296144 h 10326244"/>
              <a:gd name="connsiteX3" fmla="*/ 3991403 w 12702610"/>
              <a:gd name="connsiteY3" fmla="*/ 10324291 h 10326244"/>
              <a:gd name="connsiteX4" fmla="*/ 654120 w 12702610"/>
              <a:gd name="connsiteY4" fmla="*/ 9857232 h 10326244"/>
              <a:gd name="connsiteX5" fmla="*/ 9376 w 12702610"/>
              <a:gd name="connsiteY5" fmla="*/ 7169913 h 10326244"/>
              <a:gd name="connsiteX6" fmla="*/ 19304 w 12702610"/>
              <a:gd name="connsiteY6" fmla="*/ 5542 h 10326244"/>
              <a:gd name="connsiteX0" fmla="*/ 12483 w 12695789"/>
              <a:gd name="connsiteY0" fmla="*/ 5542 h 10326244"/>
              <a:gd name="connsiteX1" fmla="*/ 12695789 w 12695789"/>
              <a:gd name="connsiteY1" fmla="*/ 0 h 10326244"/>
              <a:gd name="connsiteX2" fmla="*/ 12695789 w 12695789"/>
              <a:gd name="connsiteY2" fmla="*/ 10296144 h 10326244"/>
              <a:gd name="connsiteX3" fmla="*/ 3984582 w 12695789"/>
              <a:gd name="connsiteY3" fmla="*/ 10324291 h 10326244"/>
              <a:gd name="connsiteX4" fmla="*/ 647299 w 12695789"/>
              <a:gd name="connsiteY4" fmla="*/ 9857232 h 10326244"/>
              <a:gd name="connsiteX5" fmla="*/ 2555 w 12695789"/>
              <a:gd name="connsiteY5" fmla="*/ 7169913 h 10326244"/>
              <a:gd name="connsiteX6" fmla="*/ 12483 w 12695789"/>
              <a:gd name="connsiteY6" fmla="*/ 5542 h 10326244"/>
              <a:gd name="connsiteX0" fmla="*/ 10991 w 12694297"/>
              <a:gd name="connsiteY0" fmla="*/ 5542 h 10325135"/>
              <a:gd name="connsiteX1" fmla="*/ 12694297 w 12694297"/>
              <a:gd name="connsiteY1" fmla="*/ 0 h 10325135"/>
              <a:gd name="connsiteX2" fmla="*/ 12694297 w 12694297"/>
              <a:gd name="connsiteY2" fmla="*/ 10296144 h 10325135"/>
              <a:gd name="connsiteX3" fmla="*/ 3983090 w 12694297"/>
              <a:gd name="connsiteY3" fmla="*/ 10324291 h 10325135"/>
              <a:gd name="connsiteX4" fmla="*/ 645807 w 12694297"/>
              <a:gd name="connsiteY4" fmla="*/ 9857232 h 10325135"/>
              <a:gd name="connsiteX5" fmla="*/ 1063 w 12694297"/>
              <a:gd name="connsiteY5" fmla="*/ 7169913 h 10325135"/>
              <a:gd name="connsiteX6" fmla="*/ 10991 w 12694297"/>
              <a:gd name="connsiteY6" fmla="*/ 5542 h 10325135"/>
              <a:gd name="connsiteX0" fmla="*/ 12965 w 12696271"/>
              <a:gd name="connsiteY0" fmla="*/ 5542 h 10335341"/>
              <a:gd name="connsiteX1" fmla="*/ 12696271 w 12696271"/>
              <a:gd name="connsiteY1" fmla="*/ 0 h 10335341"/>
              <a:gd name="connsiteX2" fmla="*/ 12696271 w 12696271"/>
              <a:gd name="connsiteY2" fmla="*/ 10296144 h 10335341"/>
              <a:gd name="connsiteX3" fmla="*/ 3985064 w 12696271"/>
              <a:gd name="connsiteY3" fmla="*/ 10324291 h 10335341"/>
              <a:gd name="connsiteX4" fmla="*/ 647781 w 12696271"/>
              <a:gd name="connsiteY4" fmla="*/ 9857232 h 10335341"/>
              <a:gd name="connsiteX5" fmla="*/ 3037 w 12696271"/>
              <a:gd name="connsiteY5" fmla="*/ 7169913 h 10335341"/>
              <a:gd name="connsiteX6" fmla="*/ 12965 w 12696271"/>
              <a:gd name="connsiteY6" fmla="*/ 5542 h 10335341"/>
              <a:gd name="connsiteX0" fmla="*/ 12276 w 12695582"/>
              <a:gd name="connsiteY0" fmla="*/ 5542 h 10328487"/>
              <a:gd name="connsiteX1" fmla="*/ 12695582 w 12695582"/>
              <a:gd name="connsiteY1" fmla="*/ 0 h 10328487"/>
              <a:gd name="connsiteX2" fmla="*/ 12695582 w 12695582"/>
              <a:gd name="connsiteY2" fmla="*/ 10296144 h 10328487"/>
              <a:gd name="connsiteX3" fmla="*/ 3984375 w 12695582"/>
              <a:gd name="connsiteY3" fmla="*/ 10324291 h 10328487"/>
              <a:gd name="connsiteX4" fmla="*/ 647092 w 12695582"/>
              <a:gd name="connsiteY4" fmla="*/ 9857232 h 10328487"/>
              <a:gd name="connsiteX5" fmla="*/ 2348 w 12695582"/>
              <a:gd name="connsiteY5" fmla="*/ 7169913 h 10328487"/>
              <a:gd name="connsiteX6" fmla="*/ 12276 w 12695582"/>
              <a:gd name="connsiteY6" fmla="*/ 5542 h 10328487"/>
              <a:gd name="connsiteX0" fmla="*/ 12276 w 12695582"/>
              <a:gd name="connsiteY0" fmla="*/ 5542 h 10362575"/>
              <a:gd name="connsiteX1" fmla="*/ 12695582 w 12695582"/>
              <a:gd name="connsiteY1" fmla="*/ 0 h 10362575"/>
              <a:gd name="connsiteX2" fmla="*/ 12695582 w 12695582"/>
              <a:gd name="connsiteY2" fmla="*/ 10296144 h 10362575"/>
              <a:gd name="connsiteX3" fmla="*/ 3975182 w 12695582"/>
              <a:gd name="connsiteY3" fmla="*/ 10361766 h 10362575"/>
              <a:gd name="connsiteX4" fmla="*/ 647092 w 12695582"/>
              <a:gd name="connsiteY4" fmla="*/ 9857232 h 10362575"/>
              <a:gd name="connsiteX5" fmla="*/ 2348 w 12695582"/>
              <a:gd name="connsiteY5" fmla="*/ 7169913 h 10362575"/>
              <a:gd name="connsiteX6" fmla="*/ 12276 w 12695582"/>
              <a:gd name="connsiteY6" fmla="*/ 5542 h 10362575"/>
              <a:gd name="connsiteX0" fmla="*/ 12276 w 12695582"/>
              <a:gd name="connsiteY0" fmla="*/ 5542 h 10363599"/>
              <a:gd name="connsiteX1" fmla="*/ 12695582 w 12695582"/>
              <a:gd name="connsiteY1" fmla="*/ 0 h 10363599"/>
              <a:gd name="connsiteX2" fmla="*/ 12686389 w 12695582"/>
              <a:gd name="connsiteY2" fmla="*/ 10363599 h 10363599"/>
              <a:gd name="connsiteX3" fmla="*/ 3975182 w 12695582"/>
              <a:gd name="connsiteY3" fmla="*/ 10361766 h 10363599"/>
              <a:gd name="connsiteX4" fmla="*/ 647092 w 12695582"/>
              <a:gd name="connsiteY4" fmla="*/ 9857232 h 10363599"/>
              <a:gd name="connsiteX5" fmla="*/ 2348 w 12695582"/>
              <a:gd name="connsiteY5" fmla="*/ 7169913 h 10363599"/>
              <a:gd name="connsiteX6" fmla="*/ 12276 w 12695582"/>
              <a:gd name="connsiteY6" fmla="*/ 5542 h 10363599"/>
              <a:gd name="connsiteX0" fmla="*/ 52782 w 12736088"/>
              <a:gd name="connsiteY0" fmla="*/ 5542 h 10364238"/>
              <a:gd name="connsiteX1" fmla="*/ 12736088 w 12736088"/>
              <a:gd name="connsiteY1" fmla="*/ 0 h 10364238"/>
              <a:gd name="connsiteX2" fmla="*/ 12726895 w 12736088"/>
              <a:gd name="connsiteY2" fmla="*/ 10363599 h 10364238"/>
              <a:gd name="connsiteX3" fmla="*/ 4015688 w 12736088"/>
              <a:gd name="connsiteY3" fmla="*/ 10361766 h 10364238"/>
              <a:gd name="connsiteX4" fmla="*/ 641632 w 12736088"/>
              <a:gd name="connsiteY4" fmla="*/ 9879717 h 10364238"/>
              <a:gd name="connsiteX5" fmla="*/ 42854 w 12736088"/>
              <a:gd name="connsiteY5" fmla="*/ 7169913 h 10364238"/>
              <a:gd name="connsiteX6" fmla="*/ 52782 w 12736088"/>
              <a:gd name="connsiteY6" fmla="*/ 5542 h 10364238"/>
              <a:gd name="connsiteX0" fmla="*/ 12884 w 12770412"/>
              <a:gd name="connsiteY0" fmla="*/ 12266 h 10364238"/>
              <a:gd name="connsiteX1" fmla="*/ 12770412 w 12770412"/>
              <a:gd name="connsiteY1" fmla="*/ 0 h 10364238"/>
              <a:gd name="connsiteX2" fmla="*/ 12761219 w 12770412"/>
              <a:gd name="connsiteY2" fmla="*/ 10363599 h 10364238"/>
              <a:gd name="connsiteX3" fmla="*/ 4050012 w 12770412"/>
              <a:gd name="connsiteY3" fmla="*/ 10361766 h 10364238"/>
              <a:gd name="connsiteX4" fmla="*/ 675956 w 12770412"/>
              <a:gd name="connsiteY4" fmla="*/ 9879717 h 10364238"/>
              <a:gd name="connsiteX5" fmla="*/ 77178 w 12770412"/>
              <a:gd name="connsiteY5" fmla="*/ 7169913 h 10364238"/>
              <a:gd name="connsiteX6" fmla="*/ 12884 w 12770412"/>
              <a:gd name="connsiteY6" fmla="*/ 12266 h 10364238"/>
              <a:gd name="connsiteX0" fmla="*/ 10162 w 12775936"/>
              <a:gd name="connsiteY0" fmla="*/ 5543 h 10364238"/>
              <a:gd name="connsiteX1" fmla="*/ 12775936 w 12775936"/>
              <a:gd name="connsiteY1" fmla="*/ 0 h 10364238"/>
              <a:gd name="connsiteX2" fmla="*/ 12766743 w 12775936"/>
              <a:gd name="connsiteY2" fmla="*/ 10363599 h 10364238"/>
              <a:gd name="connsiteX3" fmla="*/ 4055536 w 12775936"/>
              <a:gd name="connsiteY3" fmla="*/ 10361766 h 10364238"/>
              <a:gd name="connsiteX4" fmla="*/ 681480 w 12775936"/>
              <a:gd name="connsiteY4" fmla="*/ 9879717 h 10364238"/>
              <a:gd name="connsiteX5" fmla="*/ 82702 w 12775936"/>
              <a:gd name="connsiteY5" fmla="*/ 7169913 h 10364238"/>
              <a:gd name="connsiteX6" fmla="*/ 10162 w 12775936"/>
              <a:gd name="connsiteY6" fmla="*/ 5543 h 10364238"/>
              <a:gd name="connsiteX0" fmla="*/ 46869 w 12812643"/>
              <a:gd name="connsiteY0" fmla="*/ 5543 h 10364238"/>
              <a:gd name="connsiteX1" fmla="*/ 12812643 w 12812643"/>
              <a:gd name="connsiteY1" fmla="*/ 0 h 10364238"/>
              <a:gd name="connsiteX2" fmla="*/ 12803450 w 12812643"/>
              <a:gd name="connsiteY2" fmla="*/ 10363599 h 10364238"/>
              <a:gd name="connsiteX3" fmla="*/ 4092243 w 12812643"/>
              <a:gd name="connsiteY3" fmla="*/ 10361766 h 10364238"/>
              <a:gd name="connsiteX4" fmla="*/ 718187 w 12812643"/>
              <a:gd name="connsiteY4" fmla="*/ 9879717 h 10364238"/>
              <a:gd name="connsiteX5" fmla="*/ 53435 w 12812643"/>
              <a:gd name="connsiteY5" fmla="*/ 7210254 h 10364238"/>
              <a:gd name="connsiteX6" fmla="*/ 46869 w 12812643"/>
              <a:gd name="connsiteY6" fmla="*/ 5543 h 10364238"/>
              <a:gd name="connsiteX0" fmla="*/ 3041 w 12768815"/>
              <a:gd name="connsiteY0" fmla="*/ 5543 h 10364238"/>
              <a:gd name="connsiteX1" fmla="*/ 12768815 w 12768815"/>
              <a:gd name="connsiteY1" fmla="*/ 0 h 10364238"/>
              <a:gd name="connsiteX2" fmla="*/ 12759622 w 12768815"/>
              <a:gd name="connsiteY2" fmla="*/ 10363599 h 10364238"/>
              <a:gd name="connsiteX3" fmla="*/ 4048415 w 12768815"/>
              <a:gd name="connsiteY3" fmla="*/ 10361766 h 10364238"/>
              <a:gd name="connsiteX4" fmla="*/ 674359 w 12768815"/>
              <a:gd name="connsiteY4" fmla="*/ 9879717 h 10364238"/>
              <a:gd name="connsiteX5" fmla="*/ 9607 w 12768815"/>
              <a:gd name="connsiteY5" fmla="*/ 7210254 h 10364238"/>
              <a:gd name="connsiteX6" fmla="*/ 3041 w 12768815"/>
              <a:gd name="connsiteY6" fmla="*/ 5543 h 10364238"/>
              <a:gd name="connsiteX0" fmla="*/ 3041 w 12768815"/>
              <a:gd name="connsiteY0" fmla="*/ 5543 h 10363599"/>
              <a:gd name="connsiteX1" fmla="*/ 12768815 w 12768815"/>
              <a:gd name="connsiteY1" fmla="*/ 0 h 10363599"/>
              <a:gd name="connsiteX2" fmla="*/ 12759622 w 12768815"/>
              <a:gd name="connsiteY2" fmla="*/ 10363599 h 10363599"/>
              <a:gd name="connsiteX3" fmla="*/ 4048415 w 12768815"/>
              <a:gd name="connsiteY3" fmla="*/ 10361766 h 10363599"/>
              <a:gd name="connsiteX4" fmla="*/ 674359 w 12768815"/>
              <a:gd name="connsiteY4" fmla="*/ 9879717 h 10363599"/>
              <a:gd name="connsiteX5" fmla="*/ 9607 w 12768815"/>
              <a:gd name="connsiteY5" fmla="*/ 7210254 h 10363599"/>
              <a:gd name="connsiteX6" fmla="*/ 3041 w 12768815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401328"/>
              <a:gd name="connsiteX1" fmla="*/ 12809549 w 12809549"/>
              <a:gd name="connsiteY1" fmla="*/ 0 h 10401328"/>
              <a:gd name="connsiteX2" fmla="*/ 12800356 w 12809549"/>
              <a:gd name="connsiteY2" fmla="*/ 10363599 h 10401328"/>
              <a:gd name="connsiteX3" fmla="*/ 4089149 w 12809549"/>
              <a:gd name="connsiteY3" fmla="*/ 10361766 h 10401328"/>
              <a:gd name="connsiteX4" fmla="*/ 673109 w 12809549"/>
              <a:gd name="connsiteY4" fmla="*/ 9899276 h 10401328"/>
              <a:gd name="connsiteX5" fmla="*/ 50341 w 12809549"/>
              <a:gd name="connsiteY5" fmla="*/ 7210254 h 10401328"/>
              <a:gd name="connsiteX6" fmla="*/ 43775 w 12809549"/>
              <a:gd name="connsiteY6" fmla="*/ 5543 h 10401328"/>
              <a:gd name="connsiteX0" fmla="*/ 43775 w 12809549"/>
              <a:gd name="connsiteY0" fmla="*/ 5543 h 10364586"/>
              <a:gd name="connsiteX1" fmla="*/ 12809549 w 12809549"/>
              <a:gd name="connsiteY1" fmla="*/ 0 h 10364586"/>
              <a:gd name="connsiteX2" fmla="*/ 12800356 w 12809549"/>
              <a:gd name="connsiteY2" fmla="*/ 10363599 h 10364586"/>
              <a:gd name="connsiteX3" fmla="*/ 4089149 w 12809549"/>
              <a:gd name="connsiteY3" fmla="*/ 10361766 h 10364586"/>
              <a:gd name="connsiteX4" fmla="*/ 673109 w 12809549"/>
              <a:gd name="connsiteY4" fmla="*/ 9899276 h 10364586"/>
              <a:gd name="connsiteX5" fmla="*/ 50341 w 12809549"/>
              <a:gd name="connsiteY5" fmla="*/ 7210254 h 10364586"/>
              <a:gd name="connsiteX6" fmla="*/ 43775 w 12809549"/>
              <a:gd name="connsiteY6" fmla="*/ 5543 h 10364586"/>
              <a:gd name="connsiteX0" fmla="*/ 43775 w 12809549"/>
              <a:gd name="connsiteY0" fmla="*/ 5543 h 10383980"/>
              <a:gd name="connsiteX1" fmla="*/ 12809549 w 12809549"/>
              <a:gd name="connsiteY1" fmla="*/ 0 h 10383980"/>
              <a:gd name="connsiteX2" fmla="*/ 12800356 w 12809549"/>
              <a:gd name="connsiteY2" fmla="*/ 10363599 h 10383980"/>
              <a:gd name="connsiteX3" fmla="*/ 4089149 w 12809549"/>
              <a:gd name="connsiteY3" fmla="*/ 10361766 h 10383980"/>
              <a:gd name="connsiteX4" fmla="*/ 673109 w 12809549"/>
              <a:gd name="connsiteY4" fmla="*/ 9899276 h 10383980"/>
              <a:gd name="connsiteX5" fmla="*/ 50341 w 12809549"/>
              <a:gd name="connsiteY5" fmla="*/ 7210254 h 10383980"/>
              <a:gd name="connsiteX6" fmla="*/ 43775 w 12809549"/>
              <a:gd name="connsiteY6" fmla="*/ 5543 h 10383980"/>
              <a:gd name="connsiteX0" fmla="*/ 43775 w 12809549"/>
              <a:gd name="connsiteY0" fmla="*/ 5543 h 10366125"/>
              <a:gd name="connsiteX1" fmla="*/ 12809549 w 12809549"/>
              <a:gd name="connsiteY1" fmla="*/ 0 h 10366125"/>
              <a:gd name="connsiteX2" fmla="*/ 12800356 w 12809549"/>
              <a:gd name="connsiteY2" fmla="*/ 10363599 h 10366125"/>
              <a:gd name="connsiteX3" fmla="*/ 4089149 w 12809549"/>
              <a:gd name="connsiteY3" fmla="*/ 10361766 h 10366125"/>
              <a:gd name="connsiteX4" fmla="*/ 673109 w 12809549"/>
              <a:gd name="connsiteY4" fmla="*/ 9899276 h 10366125"/>
              <a:gd name="connsiteX5" fmla="*/ 50341 w 12809549"/>
              <a:gd name="connsiteY5" fmla="*/ 7210254 h 10366125"/>
              <a:gd name="connsiteX6" fmla="*/ 43775 w 12809549"/>
              <a:gd name="connsiteY6" fmla="*/ 5543 h 10366125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99399"/>
              <a:gd name="connsiteX1" fmla="*/ 12809549 w 12809549"/>
              <a:gd name="connsiteY1" fmla="*/ 0 h 10399399"/>
              <a:gd name="connsiteX2" fmla="*/ 12800356 w 12809549"/>
              <a:gd name="connsiteY2" fmla="*/ 10363599 h 10399399"/>
              <a:gd name="connsiteX3" fmla="*/ 4089149 w 12809549"/>
              <a:gd name="connsiteY3" fmla="*/ 10361766 h 10399399"/>
              <a:gd name="connsiteX4" fmla="*/ 673109 w 12809549"/>
              <a:gd name="connsiteY4" fmla="*/ 9899276 h 10399399"/>
              <a:gd name="connsiteX5" fmla="*/ 50341 w 12809549"/>
              <a:gd name="connsiteY5" fmla="*/ 7210254 h 10399399"/>
              <a:gd name="connsiteX6" fmla="*/ 43775 w 12809549"/>
              <a:gd name="connsiteY6" fmla="*/ 5543 h 103993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50341 w 12809549"/>
              <a:gd name="connsiteY5" fmla="*/ 7210254 h 10367471"/>
              <a:gd name="connsiteX6" fmla="*/ 43775 w 12809549"/>
              <a:gd name="connsiteY6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1952926 w 12768831"/>
              <a:gd name="connsiteY4" fmla="*/ 10257367 h 10363599"/>
              <a:gd name="connsiteX5" fmla="*/ 632391 w 12768831"/>
              <a:gd name="connsiteY5" fmla="*/ 9899276 h 10363599"/>
              <a:gd name="connsiteX6" fmla="*/ 31714 w 12768831"/>
              <a:gd name="connsiteY6" fmla="*/ 8758766 h 10363599"/>
              <a:gd name="connsiteX7" fmla="*/ 9623 w 12768831"/>
              <a:gd name="connsiteY7" fmla="*/ 7210254 h 10363599"/>
              <a:gd name="connsiteX8" fmla="*/ 3057 w 12768831"/>
              <a:gd name="connsiteY8" fmla="*/ 5543 h 10363599"/>
              <a:gd name="connsiteX0" fmla="*/ 3057 w 12768831"/>
              <a:gd name="connsiteY0" fmla="*/ 5543 h 10374593"/>
              <a:gd name="connsiteX1" fmla="*/ 12768831 w 12768831"/>
              <a:gd name="connsiteY1" fmla="*/ 0 h 10374593"/>
              <a:gd name="connsiteX2" fmla="*/ 12759638 w 12768831"/>
              <a:gd name="connsiteY2" fmla="*/ 10363599 h 10374593"/>
              <a:gd name="connsiteX3" fmla="*/ 4048431 w 12768831"/>
              <a:gd name="connsiteY3" fmla="*/ 10361766 h 10374593"/>
              <a:gd name="connsiteX4" fmla="*/ 1947734 w 12768831"/>
              <a:gd name="connsiteY4" fmla="*/ 10337800 h 10374593"/>
              <a:gd name="connsiteX5" fmla="*/ 632391 w 12768831"/>
              <a:gd name="connsiteY5" fmla="*/ 9899276 h 10374593"/>
              <a:gd name="connsiteX6" fmla="*/ 31714 w 12768831"/>
              <a:gd name="connsiteY6" fmla="*/ 8758766 h 10374593"/>
              <a:gd name="connsiteX7" fmla="*/ 9623 w 12768831"/>
              <a:gd name="connsiteY7" fmla="*/ 7210254 h 10374593"/>
              <a:gd name="connsiteX8" fmla="*/ 3057 w 12768831"/>
              <a:gd name="connsiteY8" fmla="*/ 5543 h 1037459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1947734 w 12768831"/>
              <a:gd name="connsiteY3" fmla="*/ 10337800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2818 w 12768592"/>
              <a:gd name="connsiteY0" fmla="*/ 5543 h 10363599"/>
              <a:gd name="connsiteX1" fmla="*/ 12768592 w 12768592"/>
              <a:gd name="connsiteY1" fmla="*/ 0 h 10363599"/>
              <a:gd name="connsiteX2" fmla="*/ 12759399 w 12768592"/>
              <a:gd name="connsiteY2" fmla="*/ 10363599 h 10363599"/>
              <a:gd name="connsiteX3" fmla="*/ 2420009 w 12768592"/>
              <a:gd name="connsiteY3" fmla="*/ 10358966 h 10363599"/>
              <a:gd name="connsiteX4" fmla="*/ 632152 w 12768592"/>
              <a:gd name="connsiteY4" fmla="*/ 9899276 h 10363599"/>
              <a:gd name="connsiteX5" fmla="*/ 22011 w 12768592"/>
              <a:gd name="connsiteY5" fmla="*/ 8801207 h 10363599"/>
              <a:gd name="connsiteX6" fmla="*/ 9384 w 12768592"/>
              <a:gd name="connsiteY6" fmla="*/ 7210254 h 10363599"/>
              <a:gd name="connsiteX7" fmla="*/ 2818 w 1276859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795105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19422 w 12785196"/>
              <a:gd name="connsiteY0" fmla="*/ 5543 h 10363599"/>
              <a:gd name="connsiteX1" fmla="*/ 12785196 w 12785196"/>
              <a:gd name="connsiteY1" fmla="*/ 0 h 10363599"/>
              <a:gd name="connsiteX2" fmla="*/ 12776003 w 12785196"/>
              <a:gd name="connsiteY2" fmla="*/ 10363599 h 10363599"/>
              <a:gd name="connsiteX3" fmla="*/ 2436613 w 12785196"/>
              <a:gd name="connsiteY3" fmla="*/ 10358966 h 10363599"/>
              <a:gd name="connsiteX4" fmla="*/ 525714 w 12785196"/>
              <a:gd name="connsiteY4" fmla="*/ 9795105 h 10363599"/>
              <a:gd name="connsiteX5" fmla="*/ 38615 w 12785196"/>
              <a:gd name="connsiteY5" fmla="*/ 8801207 h 10363599"/>
              <a:gd name="connsiteX6" fmla="*/ 25988 w 12785196"/>
              <a:gd name="connsiteY6" fmla="*/ 7210254 h 10363599"/>
              <a:gd name="connsiteX7" fmla="*/ 19422 w 12785196"/>
              <a:gd name="connsiteY7" fmla="*/ 5543 h 10363599"/>
              <a:gd name="connsiteX0" fmla="*/ 19421 w 12776005"/>
              <a:gd name="connsiteY0" fmla="*/ 0 h 10358056"/>
              <a:gd name="connsiteX1" fmla="*/ 10928165 w 12776005"/>
              <a:gd name="connsiteY1" fmla="*/ 39427 h 10358056"/>
              <a:gd name="connsiteX2" fmla="*/ 12776002 w 12776005"/>
              <a:gd name="connsiteY2" fmla="*/ 10358056 h 10358056"/>
              <a:gd name="connsiteX3" fmla="*/ 2436612 w 12776005"/>
              <a:gd name="connsiteY3" fmla="*/ 10353423 h 10358056"/>
              <a:gd name="connsiteX4" fmla="*/ 525713 w 12776005"/>
              <a:gd name="connsiteY4" fmla="*/ 9789562 h 10358056"/>
              <a:gd name="connsiteX5" fmla="*/ 38614 w 12776005"/>
              <a:gd name="connsiteY5" fmla="*/ 8795664 h 10358056"/>
              <a:gd name="connsiteX6" fmla="*/ 25987 w 12776005"/>
              <a:gd name="connsiteY6" fmla="*/ 7204711 h 10358056"/>
              <a:gd name="connsiteX7" fmla="*/ 19421 w 12776005"/>
              <a:gd name="connsiteY7" fmla="*/ 0 h 10358056"/>
              <a:gd name="connsiteX0" fmla="*/ 19421 w 12776012"/>
              <a:gd name="connsiteY0" fmla="*/ 5543 h 10363599"/>
              <a:gd name="connsiteX1" fmla="*/ 12141670 w 12776012"/>
              <a:gd name="connsiteY1" fmla="*/ 0 h 10363599"/>
              <a:gd name="connsiteX2" fmla="*/ 12776002 w 12776012"/>
              <a:gd name="connsiteY2" fmla="*/ 10363599 h 10363599"/>
              <a:gd name="connsiteX3" fmla="*/ 2436612 w 12776012"/>
              <a:gd name="connsiteY3" fmla="*/ 10358966 h 10363599"/>
              <a:gd name="connsiteX4" fmla="*/ 525713 w 12776012"/>
              <a:gd name="connsiteY4" fmla="*/ 9795105 h 10363599"/>
              <a:gd name="connsiteX5" fmla="*/ 38614 w 12776012"/>
              <a:gd name="connsiteY5" fmla="*/ 8801207 h 10363599"/>
              <a:gd name="connsiteX6" fmla="*/ 25987 w 12776012"/>
              <a:gd name="connsiteY6" fmla="*/ 7210254 h 10363599"/>
              <a:gd name="connsiteX7" fmla="*/ 19421 w 12776012"/>
              <a:gd name="connsiteY7" fmla="*/ 5543 h 10363599"/>
              <a:gd name="connsiteX0" fmla="*/ 19421 w 12141670"/>
              <a:gd name="connsiteY0" fmla="*/ 5543 h 10393579"/>
              <a:gd name="connsiteX1" fmla="*/ 12141670 w 12141670"/>
              <a:gd name="connsiteY1" fmla="*/ 0 h 10393579"/>
              <a:gd name="connsiteX2" fmla="*/ 12132478 w 12141670"/>
              <a:gd name="connsiteY2" fmla="*/ 10393579 h 10393579"/>
              <a:gd name="connsiteX3" fmla="*/ 2436612 w 12141670"/>
              <a:gd name="connsiteY3" fmla="*/ 10358966 h 10393579"/>
              <a:gd name="connsiteX4" fmla="*/ 525713 w 12141670"/>
              <a:gd name="connsiteY4" fmla="*/ 9795105 h 10393579"/>
              <a:gd name="connsiteX5" fmla="*/ 38614 w 12141670"/>
              <a:gd name="connsiteY5" fmla="*/ 8801207 h 10393579"/>
              <a:gd name="connsiteX6" fmla="*/ 25987 w 12141670"/>
              <a:gd name="connsiteY6" fmla="*/ 7210254 h 10393579"/>
              <a:gd name="connsiteX7" fmla="*/ 19421 w 12141670"/>
              <a:gd name="connsiteY7" fmla="*/ 5543 h 10393579"/>
              <a:gd name="connsiteX0" fmla="*/ 19421 w 12141670"/>
              <a:gd name="connsiteY0" fmla="*/ 5543 h 10359131"/>
              <a:gd name="connsiteX1" fmla="*/ 12141670 w 12141670"/>
              <a:gd name="connsiteY1" fmla="*/ 0 h 10359131"/>
              <a:gd name="connsiteX2" fmla="*/ 12132478 w 12141670"/>
              <a:gd name="connsiteY2" fmla="*/ 10351376 h 10359131"/>
              <a:gd name="connsiteX3" fmla="*/ 2436612 w 12141670"/>
              <a:gd name="connsiteY3" fmla="*/ 10358966 h 10359131"/>
              <a:gd name="connsiteX4" fmla="*/ 525713 w 12141670"/>
              <a:gd name="connsiteY4" fmla="*/ 9795105 h 10359131"/>
              <a:gd name="connsiteX5" fmla="*/ 38614 w 12141670"/>
              <a:gd name="connsiteY5" fmla="*/ 8801207 h 10359131"/>
              <a:gd name="connsiteX6" fmla="*/ 25987 w 12141670"/>
              <a:gd name="connsiteY6" fmla="*/ 7210254 h 10359131"/>
              <a:gd name="connsiteX7" fmla="*/ 19421 w 12141670"/>
              <a:gd name="connsiteY7" fmla="*/ 5543 h 103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1670" h="10359131">
                <a:moveTo>
                  <a:pt x="19421" y="5543"/>
                </a:moveTo>
                <a:lnTo>
                  <a:pt x="12141670" y="0"/>
                </a:lnTo>
                <a:cubicBezTo>
                  <a:pt x="12138606" y="3454533"/>
                  <a:pt x="12135542" y="6896843"/>
                  <a:pt x="12132478" y="10351376"/>
                </a:cubicBezTo>
                <a:lnTo>
                  <a:pt x="2436612" y="10358966"/>
                </a:lnTo>
                <a:cubicBezTo>
                  <a:pt x="1353219" y="10366550"/>
                  <a:pt x="863858" y="10112604"/>
                  <a:pt x="525713" y="9795105"/>
                </a:cubicBezTo>
                <a:cubicBezTo>
                  <a:pt x="187568" y="9477606"/>
                  <a:pt x="121902" y="9232015"/>
                  <a:pt x="38614" y="8801207"/>
                </a:cubicBezTo>
                <a:cubicBezTo>
                  <a:pt x="-44674" y="8370399"/>
                  <a:pt x="33919" y="7445423"/>
                  <a:pt x="25987" y="7210254"/>
                </a:cubicBezTo>
                <a:cubicBezTo>
                  <a:pt x="18055" y="6975085"/>
                  <a:pt x="11378" y="2453087"/>
                  <a:pt x="19421" y="55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/>
          <a:lstStyle>
            <a:lvl1pPr>
              <a:defRPr b="0" i="0">
                <a:latin typeface="Tinkoff Sans" panose="02000506050000020004" pitchFamily="2" charset="0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FD5A69-0C77-FDF8-9D73-A22D826A9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4" y="173082"/>
            <a:ext cx="3736046" cy="10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30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30C-4997-43FB-81B7-3D4DEC2B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EA3C-52B9-42D7-8410-A71A6719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98BC-23D0-4076-AC66-349EDAA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717-B8B9-4543-83F4-9D1D27BD709B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C0D7-0535-417F-BB9C-364CD02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D839-D2C4-4E73-A537-252E316C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670B-B778-4EF9-9019-D6815ADA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93B-D937-43E7-9BF1-B55B9885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E8FC-B0E3-4C06-9D6B-1232490C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67F-FD52-4718-9EAB-BFB0B4451A2C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484F-E5C3-46F0-8122-8A85F37D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171F-D634-4669-A073-383321F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8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1CA8-3F55-4B08-BB21-6FC6B27C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113E-B545-4797-985B-F2947FAA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56CC-BF31-4237-9314-19392DD0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7581-6B72-451D-8281-4C6FDFBA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D74-7DEB-4FEC-8968-501C67ACA1DD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2F23-2861-4EEA-B122-8AF1CAE4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8DAE-6693-4B01-81D0-9DE16E2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5DD-E91A-4FF4-A397-73E0755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84544-9766-49E0-BB4E-2142DB08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ADF3-12DF-41C6-9E45-0845AD43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2EF25-6D2A-45E9-AF82-B5C254DC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315B6-26F8-47A1-8C3B-879A17D3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628A-4E2E-4FB3-ABD7-9188B619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4EE-E65D-46D3-823F-AEFF8A48BD31}" type="datetime1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89B2A-7AB4-43D3-AEB6-7662DBB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1862-0217-437F-9175-F52A063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2288-E256-43DD-80B5-AB020CE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6A713-298F-4CD8-8CF3-584B72B1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F1CC-C840-4A9B-87CD-19BE46136518}" type="datetime1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E7DEA-E098-4BFB-BD33-849A2E9F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8CFE-43AC-4C22-91D1-3EE7CE2D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95E9A-08AC-41F8-9F19-53DA707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3EC-5C6C-44E0-9ACB-B0269D56C1A3}" type="datetime1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647F3-CA06-4AA4-BFAC-439EC0A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51977-0B05-452F-8ACA-E10EF9C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9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5A5C-79CE-4EBB-8C1E-20E43ACE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6EE6-DE15-408D-A229-8D4C9F98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3989-7017-4C46-8C1D-A592B72E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C958-5B78-4781-B642-036C77BA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EBEF-568D-4769-AC0A-1CE66C0914C4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BA77-8FFF-4273-912F-6BEB731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4DB8-7F5E-4CE9-B528-C3DEC59D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52D-9263-49B7-A4D1-414AD3CF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4C5A-3389-4D75-AEDF-4C069730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B7C9-1D56-4C19-9796-BA3BCE83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FC37-EC1A-4C06-92BC-D8C4F48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A7B-C3F4-4914-A82D-1AC8FC568836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66A1B-6BA4-4B17-83C5-95E4934B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A588-9971-4521-8C25-3AFB96EA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E8150B-1E86-4333-B6C0-A794F7FD6B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07398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5607B-F62A-4960-A7F2-2FA4FA63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2B90-B8CD-4B36-9ECC-A7CC8559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7B85-E362-433D-BC88-64D8061C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ED74-8BC5-4C6B-98AB-FC1CA885B0BF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68C1-4EB8-4CB8-BCB3-1C874E03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8105-BC9A-4A99-8407-2BA5DA7B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9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D168F19-7491-440D-9969-61F752FD2E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993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343E76C-B646-4B5A-A1FB-2A579FED46B9}"/>
              </a:ext>
            </a:extLst>
          </p:cNvPr>
          <p:cNvSpPr/>
          <p:nvPr/>
        </p:nvSpPr>
        <p:spPr>
          <a:xfrm rot="16200000">
            <a:off x="6177972" y="648798"/>
            <a:ext cx="6096000" cy="5438571"/>
          </a:xfrm>
          <a:prstGeom prst="round1Rect">
            <a:avLst/>
          </a:prstGeom>
          <a:solidFill>
            <a:srgbClr val="0069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ровень текста 1…">
            <a:extLst>
              <a:ext uri="{FF2B5EF4-FFF2-40B4-BE49-F238E27FC236}">
                <a16:creationId xmlns:a16="http://schemas.microsoft.com/office/drawing/2014/main" id="{25822821-7069-914C-8B15-EFD33483332D}"/>
              </a:ext>
            </a:extLst>
          </p:cNvPr>
          <p:cNvSpPr txBox="1">
            <a:spLocks/>
          </p:cNvSpPr>
          <p:nvPr/>
        </p:nvSpPr>
        <p:spPr>
          <a:xfrm>
            <a:off x="454490" y="4192253"/>
            <a:ext cx="6052196" cy="116209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754791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1509583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 hangingPunct="1"/>
            <a:r>
              <a:rPr lang="ru-RU" sz="3687" b="1" dirty="0">
                <a:latin typeface="Tinkoff Sans" panose="02000506050000020004" pitchFamily="2" charset="0"/>
              </a:rPr>
              <a:t>Рекомендательная система для образовательных курсов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299FAFE-B5BE-E948-9FE0-6C31891F89F9}"/>
              </a:ext>
            </a:extLst>
          </p:cNvPr>
          <p:cNvSpPr txBox="1">
            <a:spLocks/>
          </p:cNvSpPr>
          <p:nvPr/>
        </p:nvSpPr>
        <p:spPr>
          <a:xfrm>
            <a:off x="454490" y="5464277"/>
            <a:ext cx="5230826" cy="4147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12715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282828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1199924" marR="0" indent="-445133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2035650" marR="0" indent="-52606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 err="1"/>
              <a:t>Высланко</a:t>
            </a:r>
            <a:r>
              <a:rPr lang="ru-RU" sz="1721" dirty="0"/>
              <a:t> Иван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Горшков Александр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Константинов Дмитрий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Фахрутдинов Тимур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72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F151-4B41-466A-8B37-41CA7D40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5" y="88900"/>
            <a:ext cx="2753366" cy="12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0009C1-419D-4B37-9576-96689BB275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36" y="1229836"/>
            <a:ext cx="4981086" cy="53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55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D168F19-7491-440D-9969-61F752FD2E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D168F19-7491-440D-9969-61F752FD2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343E76C-B646-4B5A-A1FB-2A579FED46B9}"/>
              </a:ext>
            </a:extLst>
          </p:cNvPr>
          <p:cNvSpPr/>
          <p:nvPr/>
        </p:nvSpPr>
        <p:spPr>
          <a:xfrm rot="16200000">
            <a:off x="6161802" y="664968"/>
            <a:ext cx="6128343" cy="5438571"/>
          </a:xfrm>
          <a:prstGeom prst="round1Rect">
            <a:avLst/>
          </a:prstGeom>
          <a:solidFill>
            <a:srgbClr val="0069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ровень текста 1…">
            <a:extLst>
              <a:ext uri="{FF2B5EF4-FFF2-40B4-BE49-F238E27FC236}">
                <a16:creationId xmlns:a16="http://schemas.microsoft.com/office/drawing/2014/main" id="{25822821-7069-914C-8B15-EFD33483332D}"/>
              </a:ext>
            </a:extLst>
          </p:cNvPr>
          <p:cNvSpPr txBox="1">
            <a:spLocks/>
          </p:cNvSpPr>
          <p:nvPr/>
        </p:nvSpPr>
        <p:spPr>
          <a:xfrm>
            <a:off x="824829" y="1609724"/>
            <a:ext cx="5296432" cy="6387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754791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1509583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 hangingPunct="1"/>
            <a:r>
              <a:rPr lang="ru-RU" sz="3687" b="1" dirty="0">
                <a:latin typeface="Tinkoff Sans" panose="02000506050000020004" pitchFamily="2" charset="0"/>
              </a:rPr>
              <a:t>Приложение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F151-4B41-466A-8B37-41CA7D40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5" y="88900"/>
            <a:ext cx="2753366" cy="12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0009C1-419D-4B37-9576-96689BB275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75" y="1229836"/>
            <a:ext cx="4981086" cy="53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20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11</a:t>
            </a:fld>
            <a:endParaRPr lang="ru-RU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EEF157C-A7D4-4CFA-9E2D-17ECE69E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02" y="3429000"/>
            <a:ext cx="3584575" cy="28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ABB734EE-39B3-4BD0-860A-080FB857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1" y="3652714"/>
            <a:ext cx="3584575" cy="23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FACD5-C901-4F92-A07D-747D9101FD7B}"/>
              </a:ext>
            </a:extLst>
          </p:cNvPr>
          <p:cNvSpPr txBox="1"/>
          <p:nvPr/>
        </p:nvSpPr>
        <p:spPr>
          <a:xfrm>
            <a:off x="638402" y="1289011"/>
            <a:ext cx="4038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Гиперпараметры</a:t>
            </a:r>
            <a:r>
              <a:rPr lang="ru-RU" b="1" dirty="0"/>
              <a:t> для расчета прироста</a:t>
            </a:r>
            <a:r>
              <a:rPr lang="en-US" b="1" dirty="0"/>
              <a:t>: </a:t>
            </a:r>
            <a:endParaRPr lang="ru-RU" b="1" dirty="0"/>
          </a:p>
          <a:p>
            <a:r>
              <a:rPr lang="el-GR" b="1" dirty="0">
                <a:solidFill>
                  <a:srgbClr val="2F5597"/>
                </a:solidFill>
              </a:rPr>
              <a:t>ϒ</a:t>
            </a:r>
            <a:r>
              <a:rPr lang="en-US" dirty="0"/>
              <a:t> – </a:t>
            </a:r>
            <a:r>
              <a:rPr lang="ru-RU" dirty="0"/>
              <a:t>характерное время затухания экспоненты</a:t>
            </a:r>
          </a:p>
          <a:p>
            <a:r>
              <a:rPr lang="ru-RU" b="1" dirty="0">
                <a:solidFill>
                  <a:srgbClr val="2F5597"/>
                </a:solidFill>
              </a:rPr>
              <a:t>µ</a:t>
            </a:r>
            <a:r>
              <a:rPr lang="ru-RU" dirty="0"/>
              <a:t> - сдвиг окна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D07B29-F746-4D03-A059-EE49CE598A4C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РАСЧЕТА ОКНА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142875" y="160666"/>
            <a:ext cx="9010650" cy="812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РЕЗЮМЕ РАЗРАБОТКИ РЕКОМЕНДАТЕЛЬНОЙ СИСТЕМЫ ДЛЯ ПЛАТФОРМЫ </a:t>
            </a:r>
            <a:r>
              <a:rPr lang="en-US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EDTECH </a:t>
            </a:r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КОМПАНИИ ТИНЬКОФФ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BB6190-69FA-4E8D-B715-A9252D0BF260}"/>
              </a:ext>
            </a:extLst>
          </p:cNvPr>
          <p:cNvSpPr/>
          <p:nvPr/>
        </p:nvSpPr>
        <p:spPr>
          <a:xfrm>
            <a:off x="387527" y="984867"/>
            <a:ext cx="11499285" cy="559445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В процессе решения задачи была создана рекомендательная система, учитывающая персональные особенности каждого сотрудника. Данная система позволяет рекомендовать курсы с наибольшей результативностью для каждого сотрудника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D5F9AC-499A-4EFC-89BF-259924088C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042" y="5082446"/>
            <a:ext cx="191829" cy="191829"/>
          </a:xfrm>
          <a:prstGeom prst="rect">
            <a:avLst/>
          </a:prstGeom>
        </p:spPr>
      </p:pic>
      <p:sp>
        <p:nvSpPr>
          <p:cNvPr id="12" name="Овал 274">
            <a:extLst>
              <a:ext uri="{FF2B5EF4-FFF2-40B4-BE49-F238E27FC236}">
                <a16:creationId xmlns:a16="http://schemas.microsoft.com/office/drawing/2014/main" id="{7A10AC52-4357-4396-871A-F2A43A147C17}"/>
              </a:ext>
            </a:extLst>
          </p:cNvPr>
          <p:cNvSpPr/>
          <p:nvPr/>
        </p:nvSpPr>
        <p:spPr>
          <a:xfrm>
            <a:off x="455866" y="2432722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69ECD-DAC1-4838-9846-3E56F7D42656}"/>
              </a:ext>
            </a:extLst>
          </p:cNvPr>
          <p:cNvSpPr txBox="1"/>
          <p:nvPr/>
        </p:nvSpPr>
        <p:spPr>
          <a:xfrm>
            <a:off x="743622" y="2396663"/>
            <a:ext cx="370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2381</a:t>
            </a:r>
            <a:r>
              <a:rPr lang="ru-RU" sz="1600" dirty="0">
                <a:solidFill>
                  <a:schemeClr val="tx1"/>
                </a:solidFill>
              </a:rPr>
              <a:t> сотрудник </a:t>
            </a:r>
            <a:r>
              <a:rPr lang="en-US" sz="1600" dirty="0">
                <a:solidFill>
                  <a:schemeClr val="tx1"/>
                </a:solidFill>
              </a:rPr>
              <a:t>call-</a:t>
            </a:r>
            <a:r>
              <a:rPr lang="ru-RU" sz="1600" dirty="0">
                <a:solidFill>
                  <a:schemeClr val="tx1"/>
                </a:solidFill>
              </a:rPr>
              <a:t>центра</a:t>
            </a:r>
          </a:p>
        </p:txBody>
      </p:sp>
      <p:sp>
        <p:nvSpPr>
          <p:cNvPr id="17" name="Овал 274">
            <a:extLst>
              <a:ext uri="{FF2B5EF4-FFF2-40B4-BE49-F238E27FC236}">
                <a16:creationId xmlns:a16="http://schemas.microsoft.com/office/drawing/2014/main" id="{D5F8565F-BB98-425E-B7A7-12C8BACC510D}"/>
              </a:ext>
            </a:extLst>
          </p:cNvPr>
          <p:cNvSpPr/>
          <p:nvPr/>
        </p:nvSpPr>
        <p:spPr>
          <a:xfrm>
            <a:off x="455866" y="300881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2</a:t>
            </a:r>
          </a:p>
        </p:txBody>
      </p:sp>
      <p:sp>
        <p:nvSpPr>
          <p:cNvPr id="18" name="Овал 274">
            <a:extLst>
              <a:ext uri="{FF2B5EF4-FFF2-40B4-BE49-F238E27FC236}">
                <a16:creationId xmlns:a16="http://schemas.microsoft.com/office/drawing/2014/main" id="{C38EABAE-7307-4C37-9A11-A6A5779EB0B6}"/>
              </a:ext>
            </a:extLst>
          </p:cNvPr>
          <p:cNvSpPr/>
          <p:nvPr/>
        </p:nvSpPr>
        <p:spPr>
          <a:xfrm>
            <a:off x="455866" y="3611148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3</a:t>
            </a:r>
          </a:p>
        </p:txBody>
      </p:sp>
      <p:sp>
        <p:nvSpPr>
          <p:cNvPr id="19" name="Овал 274">
            <a:extLst>
              <a:ext uri="{FF2B5EF4-FFF2-40B4-BE49-F238E27FC236}">
                <a16:creationId xmlns:a16="http://schemas.microsoft.com/office/drawing/2014/main" id="{CB4DFBE9-6D60-4AB6-BCDA-49F90D887C01}"/>
              </a:ext>
            </a:extLst>
          </p:cNvPr>
          <p:cNvSpPr/>
          <p:nvPr/>
        </p:nvSpPr>
        <p:spPr>
          <a:xfrm>
            <a:off x="455866" y="4395161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4</a:t>
            </a:r>
          </a:p>
        </p:txBody>
      </p:sp>
      <p:sp>
        <p:nvSpPr>
          <p:cNvPr id="20" name="Овал 274">
            <a:extLst>
              <a:ext uri="{FF2B5EF4-FFF2-40B4-BE49-F238E27FC236}">
                <a16:creationId xmlns:a16="http://schemas.microsoft.com/office/drawing/2014/main" id="{C4072859-C38C-4F09-86AA-7B7619D5F2A1}"/>
              </a:ext>
            </a:extLst>
          </p:cNvPr>
          <p:cNvSpPr/>
          <p:nvPr/>
        </p:nvSpPr>
        <p:spPr>
          <a:xfrm>
            <a:off x="455866" y="5234087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5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9860489-8DCE-48BE-AB05-F46B40F3ADF8}"/>
              </a:ext>
            </a:extLst>
          </p:cNvPr>
          <p:cNvSpPr/>
          <p:nvPr/>
        </p:nvSpPr>
        <p:spPr>
          <a:xfrm rot="5400000">
            <a:off x="1821107" y="4039308"/>
            <a:ext cx="4788000" cy="166952"/>
          </a:xfrm>
          <a:prstGeom prst="triangle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BFD29B-046A-48B6-ACC9-FE2320828D0E}"/>
              </a:ext>
            </a:extLst>
          </p:cNvPr>
          <p:cNvCxnSpPr>
            <a:cxnSpLocks/>
          </p:cNvCxnSpPr>
          <p:nvPr/>
        </p:nvCxnSpPr>
        <p:spPr>
          <a:xfrm>
            <a:off x="677324" y="2839166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3D6236-52B6-4EE7-B341-AE280F592087}"/>
              </a:ext>
            </a:extLst>
          </p:cNvPr>
          <p:cNvCxnSpPr>
            <a:cxnSpLocks/>
          </p:cNvCxnSpPr>
          <p:nvPr/>
        </p:nvCxnSpPr>
        <p:spPr>
          <a:xfrm>
            <a:off x="677324" y="3429000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DC8AEE-B733-4A7E-A28A-DE7380B8ED9D}"/>
              </a:ext>
            </a:extLst>
          </p:cNvPr>
          <p:cNvCxnSpPr>
            <a:cxnSpLocks/>
          </p:cNvCxnSpPr>
          <p:nvPr/>
        </p:nvCxnSpPr>
        <p:spPr>
          <a:xfrm>
            <a:off x="677324" y="4024777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AEB18B-95E7-4657-A7C8-AF14026F92E0}"/>
              </a:ext>
            </a:extLst>
          </p:cNvPr>
          <p:cNvCxnSpPr>
            <a:cxnSpLocks/>
          </p:cNvCxnSpPr>
          <p:nvPr/>
        </p:nvCxnSpPr>
        <p:spPr>
          <a:xfrm>
            <a:off x="677324" y="5031981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572482-6C4F-4AF6-962E-83250368F381}"/>
              </a:ext>
            </a:extLst>
          </p:cNvPr>
          <p:cNvSpPr/>
          <p:nvPr/>
        </p:nvSpPr>
        <p:spPr>
          <a:xfrm>
            <a:off x="677324" y="1885710"/>
            <a:ext cx="3066001" cy="288000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/>
              <a:t>Входные данные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2F09C-A843-4ED1-BFD5-07626089BC71}"/>
              </a:ext>
            </a:extLst>
          </p:cNvPr>
          <p:cNvSpPr txBox="1"/>
          <p:nvPr/>
        </p:nvSpPr>
        <p:spPr>
          <a:xfrm>
            <a:off x="743622" y="2972754"/>
            <a:ext cx="370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92</a:t>
            </a:r>
            <a:r>
              <a:rPr lang="ru-RU" sz="1600" dirty="0">
                <a:solidFill>
                  <a:schemeClr val="tx1"/>
                </a:solidFill>
              </a:rPr>
              <a:t> образовательных курса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2F4991-1B12-4F90-AA80-004057DE0288}"/>
              </a:ext>
            </a:extLst>
          </p:cNvPr>
          <p:cNvSpPr txBox="1"/>
          <p:nvPr/>
        </p:nvSpPr>
        <p:spPr>
          <a:xfrm>
            <a:off x="743622" y="3575089"/>
            <a:ext cx="3259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Временной промежуток – </a:t>
            </a:r>
            <a:r>
              <a:rPr lang="ru-RU" sz="1600" b="1" dirty="0">
                <a:solidFill>
                  <a:srgbClr val="2F5597"/>
                </a:solidFill>
              </a:rPr>
              <a:t>2023 г.</a:t>
            </a:r>
            <a:r>
              <a:rPr lang="ru-RU" sz="1600" dirty="0"/>
              <a:t>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CFFD9-9CA1-405B-96B8-871FF675255A}"/>
              </a:ext>
            </a:extLst>
          </p:cNvPr>
          <p:cNvSpPr txBox="1"/>
          <p:nvPr/>
        </p:nvSpPr>
        <p:spPr>
          <a:xfrm>
            <a:off x="743622" y="4112881"/>
            <a:ext cx="323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Таблица </a:t>
            </a:r>
            <a:r>
              <a:rPr lang="ru-RU" sz="1600" b="1" dirty="0">
                <a:solidFill>
                  <a:srgbClr val="2F5597"/>
                </a:solidFill>
              </a:rPr>
              <a:t>звонков</a:t>
            </a:r>
            <a:r>
              <a:rPr lang="ru-RU" sz="1600" dirty="0">
                <a:solidFill>
                  <a:schemeClr val="tx1"/>
                </a:solidFill>
              </a:rPr>
              <a:t> сотрудников с  клиентами и </a:t>
            </a:r>
            <a:r>
              <a:rPr lang="ru-RU" sz="1600" b="1" dirty="0">
                <a:solidFill>
                  <a:srgbClr val="2F5597"/>
                </a:solidFill>
              </a:rPr>
              <a:t>оценкой</a:t>
            </a:r>
            <a:r>
              <a:rPr lang="ru-RU" sz="1600" dirty="0">
                <a:solidFill>
                  <a:schemeClr val="tx1"/>
                </a:solidFill>
              </a:rPr>
              <a:t> их взаимодействия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D83A52-EC73-4C54-9A4E-3CADCFF05D96}"/>
              </a:ext>
            </a:extLst>
          </p:cNvPr>
          <p:cNvSpPr/>
          <p:nvPr/>
        </p:nvSpPr>
        <p:spPr>
          <a:xfrm>
            <a:off x="4552277" y="1885710"/>
            <a:ext cx="2927172" cy="288000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/>
              <a:t>Метрики и модели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6A9708-FD6F-4C04-8693-97F8957D8456}"/>
              </a:ext>
            </a:extLst>
          </p:cNvPr>
          <p:cNvSpPr txBox="1"/>
          <p:nvPr/>
        </p:nvSpPr>
        <p:spPr>
          <a:xfrm>
            <a:off x="743622" y="5074918"/>
            <a:ext cx="3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Таблица </a:t>
            </a:r>
            <a:r>
              <a:rPr lang="ru-RU" sz="1600" b="1" dirty="0">
                <a:solidFill>
                  <a:srgbClr val="2F5597"/>
                </a:solidFill>
              </a:rPr>
              <a:t>прогресса</a:t>
            </a:r>
            <a:r>
              <a:rPr lang="ru-RU" sz="1600" dirty="0">
                <a:solidFill>
                  <a:schemeClr val="tx1"/>
                </a:solidFill>
              </a:rPr>
              <a:t> прохождения курсов сотрудниками </a:t>
            </a:r>
            <a:r>
              <a:rPr lang="en-US" sz="1600" dirty="0">
                <a:solidFill>
                  <a:schemeClr val="tx1"/>
                </a:solidFill>
              </a:rPr>
              <a:t>call-</a:t>
            </a:r>
            <a:r>
              <a:rPr lang="ru-RU" sz="1600" dirty="0">
                <a:solidFill>
                  <a:schemeClr val="tx1"/>
                </a:solidFill>
              </a:rPr>
              <a:t>центра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8E12D-9FE0-4D46-939C-AE28629DC2AC}"/>
              </a:ext>
            </a:extLst>
          </p:cNvPr>
          <p:cNvSpPr txBox="1"/>
          <p:nvPr/>
        </p:nvSpPr>
        <p:spPr>
          <a:xfrm>
            <a:off x="4448091" y="2317737"/>
            <a:ext cx="3417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Выбраны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b="1" dirty="0">
                <a:solidFill>
                  <a:srgbClr val="2F5597"/>
                </a:solidFill>
              </a:rPr>
              <a:t>метрики</a:t>
            </a:r>
            <a:r>
              <a:rPr lang="ru-RU" sz="1600" dirty="0">
                <a:solidFill>
                  <a:schemeClr val="tx1"/>
                </a:solidFill>
              </a:rPr>
              <a:t> для анализа эффективности прохождения курсов и оценки </a:t>
            </a:r>
            <a:r>
              <a:rPr lang="ru-RU" sz="1600" b="1" dirty="0">
                <a:solidFill>
                  <a:srgbClr val="2F5597"/>
                </a:solidFill>
              </a:rPr>
              <a:t>рекомендательных систем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D6A7B-B70C-41AA-84CB-6F8C35CA9CD8}"/>
              </a:ext>
            </a:extLst>
          </p:cNvPr>
          <p:cNvSpPr txBox="1"/>
          <p:nvPr/>
        </p:nvSpPr>
        <p:spPr>
          <a:xfrm>
            <a:off x="4448092" y="3224505"/>
            <a:ext cx="3318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Выявлена </a:t>
            </a:r>
            <a:r>
              <a:rPr lang="ru-RU" sz="1600" b="1" dirty="0">
                <a:solidFill>
                  <a:srgbClr val="2F5597"/>
                </a:solidFill>
              </a:rPr>
              <a:t>значимость</a:t>
            </a:r>
            <a:r>
              <a:rPr lang="ru-RU" sz="1600" dirty="0"/>
              <a:t> прохождения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02CBB-0561-425A-88D7-3941327F5853}"/>
              </a:ext>
            </a:extLst>
          </p:cNvPr>
          <p:cNvSpPr txBox="1"/>
          <p:nvPr/>
        </p:nvSpPr>
        <p:spPr>
          <a:xfrm>
            <a:off x="4448092" y="5113370"/>
            <a:ext cx="3346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Проведен </a:t>
            </a:r>
            <a:r>
              <a:rPr lang="ru-RU" sz="1600" b="1" dirty="0">
                <a:solidFill>
                  <a:srgbClr val="2F5597"/>
                </a:solidFill>
              </a:rPr>
              <a:t>сравнительный анализ </a:t>
            </a:r>
            <a:r>
              <a:rPr lang="ru-RU" sz="1600" dirty="0"/>
              <a:t>эффективности прохождения</a:t>
            </a:r>
            <a:r>
              <a:rPr lang="en-US" sz="1600" dirty="0"/>
              <a:t> </a:t>
            </a:r>
            <a:r>
              <a:rPr lang="ru-RU" sz="1600" b="1" dirty="0">
                <a:solidFill>
                  <a:srgbClr val="2F5597"/>
                </a:solidFill>
              </a:rPr>
              <a:t>случайных</a:t>
            </a:r>
            <a:r>
              <a:rPr lang="ru-RU" sz="1600" dirty="0"/>
              <a:t>, </a:t>
            </a:r>
            <a:r>
              <a:rPr lang="ru-RU" sz="1600" b="1" dirty="0">
                <a:solidFill>
                  <a:srgbClr val="2F5597"/>
                </a:solidFill>
              </a:rPr>
              <a:t>лучших</a:t>
            </a:r>
            <a:r>
              <a:rPr lang="ru-RU" sz="1600" dirty="0"/>
              <a:t> и </a:t>
            </a:r>
            <a:r>
              <a:rPr lang="ru-RU" sz="1600" b="1" dirty="0">
                <a:solidFill>
                  <a:srgbClr val="2F5597"/>
                </a:solidFill>
              </a:rPr>
              <a:t>персонализированных</a:t>
            </a:r>
            <a:r>
              <a:rPr lang="ru-RU" sz="1600" dirty="0"/>
              <a:t>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E3B35-FE56-4FAE-8CAC-98914222D166}"/>
              </a:ext>
            </a:extLst>
          </p:cNvPr>
          <p:cNvSpPr txBox="1"/>
          <p:nvPr/>
        </p:nvSpPr>
        <p:spPr>
          <a:xfrm>
            <a:off x="4448092" y="3854127"/>
            <a:ext cx="319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Разработана</a:t>
            </a:r>
            <a:r>
              <a:rPr lang="ru-RU" sz="1600" dirty="0"/>
              <a:t> рекомендательная система на основе </a:t>
            </a:r>
            <a:r>
              <a:rPr lang="ru-RU" sz="1600" b="1" dirty="0">
                <a:solidFill>
                  <a:srgbClr val="2F5597"/>
                </a:solidFill>
              </a:rPr>
              <a:t>лучших</a:t>
            </a:r>
            <a:r>
              <a:rPr lang="ru-RU" sz="1600" dirty="0"/>
              <a:t>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25E7AD-58FA-4F41-BBDA-C765F8A23505}"/>
              </a:ext>
            </a:extLst>
          </p:cNvPr>
          <p:cNvSpPr txBox="1"/>
          <p:nvPr/>
        </p:nvSpPr>
        <p:spPr>
          <a:xfrm>
            <a:off x="4448092" y="4483749"/>
            <a:ext cx="351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Представлена </a:t>
            </a:r>
            <a:r>
              <a:rPr lang="ru-RU" sz="1600" b="1" dirty="0">
                <a:solidFill>
                  <a:srgbClr val="2F5597"/>
                </a:solidFill>
              </a:rPr>
              <a:t>персонализированная рекомендательная </a:t>
            </a:r>
            <a:r>
              <a:rPr lang="ru-RU" sz="1600" dirty="0"/>
              <a:t>система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73C7055-6615-4796-91CD-7994DB5CDAA0}"/>
              </a:ext>
            </a:extLst>
          </p:cNvPr>
          <p:cNvSpPr/>
          <p:nvPr/>
        </p:nvSpPr>
        <p:spPr>
          <a:xfrm rot="5400000">
            <a:off x="5557231" y="3941301"/>
            <a:ext cx="4788000" cy="166952"/>
          </a:xfrm>
          <a:prstGeom prst="triangle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AF67DC-EA82-498A-9779-1805D2184AEC}"/>
              </a:ext>
            </a:extLst>
          </p:cNvPr>
          <p:cNvCxnSpPr>
            <a:cxnSpLocks/>
          </p:cNvCxnSpPr>
          <p:nvPr/>
        </p:nvCxnSpPr>
        <p:spPr>
          <a:xfrm>
            <a:off x="4591192" y="3204325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36ED6-258A-4CD2-8758-8B50D4DB0F15}"/>
              </a:ext>
            </a:extLst>
          </p:cNvPr>
          <p:cNvCxnSpPr>
            <a:cxnSpLocks/>
          </p:cNvCxnSpPr>
          <p:nvPr/>
        </p:nvCxnSpPr>
        <p:spPr>
          <a:xfrm>
            <a:off x="4591192" y="3809280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D60C81-8EF5-4FE8-919E-346762807DD0}"/>
              </a:ext>
            </a:extLst>
          </p:cNvPr>
          <p:cNvCxnSpPr>
            <a:cxnSpLocks/>
          </p:cNvCxnSpPr>
          <p:nvPr/>
        </p:nvCxnSpPr>
        <p:spPr>
          <a:xfrm>
            <a:off x="4651871" y="4440478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8EA3D2-0ED3-41C9-A533-6075A80E63FE}"/>
              </a:ext>
            </a:extLst>
          </p:cNvPr>
          <p:cNvCxnSpPr>
            <a:cxnSpLocks/>
          </p:cNvCxnSpPr>
          <p:nvPr/>
        </p:nvCxnSpPr>
        <p:spPr>
          <a:xfrm>
            <a:off x="4651871" y="5078843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2F89-D9D0-48FC-A016-8C068249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2</a:t>
            </a:fld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8CD60-2551-4FB8-BAB4-A28D7A05DA25}"/>
              </a:ext>
            </a:extLst>
          </p:cNvPr>
          <p:cNvSpPr txBox="1"/>
          <p:nvPr/>
        </p:nvSpPr>
        <p:spPr>
          <a:xfrm>
            <a:off x="8394627" y="3534832"/>
            <a:ext cx="326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Разработанная рекомендательная система улучшает подбор курсов на </a:t>
            </a:r>
            <a:r>
              <a:rPr lang="ru-RU" sz="1600" b="1" dirty="0">
                <a:solidFill>
                  <a:srgbClr val="2F5597"/>
                </a:solidFill>
              </a:rPr>
              <a:t>56</a:t>
            </a:r>
            <a:r>
              <a:rPr lang="en-US" sz="1600" b="1" dirty="0">
                <a:solidFill>
                  <a:srgbClr val="2F5597"/>
                </a:solidFill>
              </a:rPr>
              <a:t>% </a:t>
            </a:r>
            <a:endParaRPr lang="ru-RU" sz="1600" b="1" dirty="0">
              <a:solidFill>
                <a:srgbClr val="2F5597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71F11A-05D8-48D7-8A86-6940416D7FC7}"/>
              </a:ext>
            </a:extLst>
          </p:cNvPr>
          <p:cNvSpPr/>
          <p:nvPr/>
        </p:nvSpPr>
        <p:spPr>
          <a:xfrm>
            <a:off x="8303298" y="3342143"/>
            <a:ext cx="3357804" cy="114300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3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64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D84B58B8-A5E2-4F75-8DB0-3AABD84AD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810" y="2756036"/>
            <a:ext cx="4497580" cy="139751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2A0CB-3062-4928-B244-370A91177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810" y="1100665"/>
            <a:ext cx="4497581" cy="1729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B0CAC-41BE-44B3-85C2-27E4338CF7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810" y="4135727"/>
            <a:ext cx="4497581" cy="1298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9DD775-CE0C-4C22-9BBB-82051C9B1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9810" y="5434376"/>
            <a:ext cx="2132207" cy="836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35D116-6C35-4CF9-8A9E-0DC3456379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2017" y="5434376"/>
            <a:ext cx="2365374" cy="849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62E95C-13FE-4FBB-A454-186E189C9893}"/>
              </a:ext>
            </a:extLst>
          </p:cNvPr>
          <p:cNvSpPr txBox="1"/>
          <p:nvPr/>
        </p:nvSpPr>
        <p:spPr>
          <a:xfrm>
            <a:off x="6584611" y="1100664"/>
            <a:ext cx="3746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E</a:t>
            </a:r>
            <a:r>
              <a:rPr lang="ru-RU" b="1" dirty="0" err="1">
                <a:solidFill>
                  <a:srgbClr val="2F5597"/>
                </a:solidFill>
              </a:rPr>
              <a:t>mployees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сотрудниках колл-центра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7E6FC-95AA-4086-9E1D-D2B45545EC4E}"/>
              </a:ext>
            </a:extLst>
          </p:cNvPr>
          <p:cNvSpPr txBox="1"/>
          <p:nvPr/>
        </p:nvSpPr>
        <p:spPr>
          <a:xfrm>
            <a:off x="6584611" y="1979615"/>
            <a:ext cx="4102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ommunications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рабочих показателях сотрудников. Рассматривались рабочие коммуникации операторов колл-центра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7F115-40D3-4660-9D19-235A271DBC69}"/>
              </a:ext>
            </a:extLst>
          </p:cNvPr>
          <p:cNvSpPr txBox="1"/>
          <p:nvPr/>
        </p:nvSpPr>
        <p:spPr>
          <a:xfrm>
            <a:off x="6584611" y="3135565"/>
            <a:ext cx="3619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ourses_passing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Статистика прохождения обучающих курсов сотрудниками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3139F-0DBC-48D4-89CD-57214033D656}"/>
              </a:ext>
            </a:extLst>
          </p:cNvPr>
          <p:cNvSpPr txBox="1"/>
          <p:nvPr/>
        </p:nvSpPr>
        <p:spPr>
          <a:xfrm>
            <a:off x="6584611" y="4014516"/>
            <a:ext cx="2472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ourses_info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курсах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C5E42-2EA0-454A-9BD8-5416E7E41D2D}"/>
              </a:ext>
            </a:extLst>
          </p:cNvPr>
          <p:cNvSpPr txBox="1"/>
          <p:nvPr/>
        </p:nvSpPr>
        <p:spPr>
          <a:xfrm>
            <a:off x="6584611" y="4616468"/>
            <a:ext cx="42811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ourse_employee_sms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Сводная таблица с нотификациями сотрудникам с предложением пройти обучение. Нотификации рассылались случайным образом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70CA6F1-15FF-40B5-9244-E9F4AD4DE4C8}"/>
              </a:ext>
            </a:extLst>
          </p:cNvPr>
          <p:cNvSpPr txBox="1">
            <a:spLocks/>
          </p:cNvSpPr>
          <p:nvPr/>
        </p:nvSpPr>
        <p:spPr>
          <a:xfrm>
            <a:off x="-228768" y="92783"/>
            <a:ext cx="9010650" cy="533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ОБЩИЕ СВЕДЕНИЯ О ПРЕДСТАВЛЕННЫХ ДАННЫХ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F41CBD-E06D-4B3E-B796-745EA37E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3</a:t>
            </a:fld>
            <a:endParaRPr lang="ru-RU"/>
          </a:p>
        </p:txBody>
      </p:sp>
      <p:sp>
        <p:nvSpPr>
          <p:cNvPr id="32" name="Овал 274">
            <a:extLst>
              <a:ext uri="{FF2B5EF4-FFF2-40B4-BE49-F238E27FC236}">
                <a16:creationId xmlns:a16="http://schemas.microsoft.com/office/drawing/2014/main" id="{256C88ED-28EF-44F3-97BF-61C256625754}"/>
              </a:ext>
            </a:extLst>
          </p:cNvPr>
          <p:cNvSpPr/>
          <p:nvPr/>
        </p:nvSpPr>
        <p:spPr>
          <a:xfrm>
            <a:off x="1266486" y="1183850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1</a:t>
            </a:r>
          </a:p>
        </p:txBody>
      </p:sp>
      <p:sp>
        <p:nvSpPr>
          <p:cNvPr id="33" name="Овал 274">
            <a:extLst>
              <a:ext uri="{FF2B5EF4-FFF2-40B4-BE49-F238E27FC236}">
                <a16:creationId xmlns:a16="http://schemas.microsoft.com/office/drawing/2014/main" id="{8BC61942-BB48-40EA-9F43-22A304A49846}"/>
              </a:ext>
            </a:extLst>
          </p:cNvPr>
          <p:cNvSpPr/>
          <p:nvPr/>
        </p:nvSpPr>
        <p:spPr>
          <a:xfrm>
            <a:off x="1266486" y="2742906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83F24-A3D9-4576-A259-8F747A5FAE60}"/>
              </a:ext>
            </a:extLst>
          </p:cNvPr>
          <p:cNvSpPr txBox="1"/>
          <p:nvPr/>
        </p:nvSpPr>
        <p:spPr>
          <a:xfrm>
            <a:off x="6193831" y="1103995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2F5597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DD2FE-D431-474B-92DD-8F999AA5B16A}"/>
              </a:ext>
            </a:extLst>
          </p:cNvPr>
          <p:cNvSpPr txBox="1"/>
          <p:nvPr/>
        </p:nvSpPr>
        <p:spPr>
          <a:xfrm>
            <a:off x="6193831" y="1982946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2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F34901-B0A1-457F-BCDA-3B0F8258EE11}"/>
              </a:ext>
            </a:extLst>
          </p:cNvPr>
          <p:cNvSpPr txBox="1"/>
          <p:nvPr/>
        </p:nvSpPr>
        <p:spPr>
          <a:xfrm>
            <a:off x="6193831" y="3147171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3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C651A8-E461-4B7A-A8AE-C4B80E2EE81B}"/>
              </a:ext>
            </a:extLst>
          </p:cNvPr>
          <p:cNvSpPr txBox="1"/>
          <p:nvPr/>
        </p:nvSpPr>
        <p:spPr>
          <a:xfrm>
            <a:off x="6193831" y="4008634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4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29C33-34C0-4EE6-9555-354F5E70C4FF}"/>
              </a:ext>
            </a:extLst>
          </p:cNvPr>
          <p:cNvSpPr txBox="1"/>
          <p:nvPr/>
        </p:nvSpPr>
        <p:spPr>
          <a:xfrm>
            <a:off x="6193831" y="4616468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5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42" name="Овал 274">
            <a:extLst>
              <a:ext uri="{FF2B5EF4-FFF2-40B4-BE49-F238E27FC236}">
                <a16:creationId xmlns:a16="http://schemas.microsoft.com/office/drawing/2014/main" id="{3DD9B668-2ECA-4256-96E4-3736B3D17F72}"/>
              </a:ext>
            </a:extLst>
          </p:cNvPr>
          <p:cNvSpPr/>
          <p:nvPr/>
        </p:nvSpPr>
        <p:spPr>
          <a:xfrm>
            <a:off x="1266486" y="4218912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3</a:t>
            </a:r>
          </a:p>
        </p:txBody>
      </p:sp>
      <p:sp>
        <p:nvSpPr>
          <p:cNvPr id="43" name="Овал 274">
            <a:extLst>
              <a:ext uri="{FF2B5EF4-FFF2-40B4-BE49-F238E27FC236}">
                <a16:creationId xmlns:a16="http://schemas.microsoft.com/office/drawing/2014/main" id="{EDF88816-336D-4BFE-B46D-E1F61BDC18B3}"/>
              </a:ext>
            </a:extLst>
          </p:cNvPr>
          <p:cNvSpPr/>
          <p:nvPr/>
        </p:nvSpPr>
        <p:spPr>
          <a:xfrm>
            <a:off x="1266485" y="525092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4</a:t>
            </a:r>
          </a:p>
        </p:txBody>
      </p:sp>
      <p:sp>
        <p:nvSpPr>
          <p:cNvPr id="44" name="Овал 274">
            <a:extLst>
              <a:ext uri="{FF2B5EF4-FFF2-40B4-BE49-F238E27FC236}">
                <a16:creationId xmlns:a16="http://schemas.microsoft.com/office/drawing/2014/main" id="{EBC9EC7E-5C79-4F8F-8F1F-2A40950AE593}"/>
              </a:ext>
            </a:extLst>
          </p:cNvPr>
          <p:cNvSpPr/>
          <p:nvPr/>
        </p:nvSpPr>
        <p:spPr>
          <a:xfrm>
            <a:off x="5107787" y="525092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03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2867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66700" y="140450"/>
            <a:ext cx="9010650" cy="812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РАСЧЕТА ПРИРОСТА ОТ ВЗАИМОДЕЙСТВИЯ С КУРСОВ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F51048-CFFC-4F78-AD30-E5AAB0BC435B}"/>
              </a:ext>
            </a:extLst>
          </p:cNvPr>
          <p:cNvSpPr/>
          <p:nvPr/>
        </p:nvSpPr>
        <p:spPr>
          <a:xfrm>
            <a:off x="346357" y="986632"/>
            <a:ext cx="11499285" cy="559445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C5697"/>
                </a:solidFill>
              </a:rPr>
              <a:t>Прирост от прохождения курса рассчитывается как разница средневзвешенных</a:t>
            </a:r>
            <a:r>
              <a:rPr lang="en-US" sz="1600" b="1" dirty="0">
                <a:solidFill>
                  <a:srgbClr val="2C5697"/>
                </a:solidFill>
              </a:rPr>
              <a:t> score </a:t>
            </a:r>
            <a:r>
              <a:rPr lang="ru-RU" sz="1600" b="1" dirty="0">
                <a:solidFill>
                  <a:srgbClr val="2C5697"/>
                </a:solidFill>
              </a:rPr>
              <a:t>после окончания курса и до его начала.</a:t>
            </a:r>
          </a:p>
          <a:p>
            <a:r>
              <a:rPr lang="ru-RU" sz="1600" b="1" dirty="0">
                <a:solidFill>
                  <a:srgbClr val="2C5697"/>
                </a:solidFill>
              </a:rPr>
              <a:t>Средневзвешенная сумма рассчитывается с учетом экспоненциально затухающего окна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293E6-AF7B-4BBB-B904-6523F69F0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2" y="1708771"/>
            <a:ext cx="8924018" cy="4301609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AE7E7B-2A17-4617-ACEA-D4CB45E3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989" y="2867291"/>
            <a:ext cx="2765086" cy="7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AE10-E72B-4575-A03D-85978EDC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76225" y="137798"/>
            <a:ext cx="9010650" cy="5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ЭФФЕКТ ОТ ПРОХОЖДЕНИЯ КУРСОВ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2302D8-EA49-4D6C-A650-DC04EDFB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955477"/>
            <a:ext cx="9934575" cy="558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63F11-27E4-4CA9-9381-1FE5F5AF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3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6</a:t>
            </a:fld>
            <a:endParaRPr lang="ru-RU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340F02C-96CE-4200-B4D8-36A250FD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4" y="249731"/>
            <a:ext cx="771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A5EE5E-7CFC-496A-A216-4683371238ED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КОРРЕЛЯЦИИ ПРИЗНАКОВ И ПРИРОСТА МЕЖДУ СОБОЙ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7721F-062D-4918-96DB-7A11E49155D2}"/>
              </a:ext>
            </a:extLst>
          </p:cNvPr>
          <p:cNvSpPr txBox="1"/>
          <p:nvPr/>
        </p:nvSpPr>
        <p:spPr>
          <a:xfrm>
            <a:off x="7477125" y="1246094"/>
            <a:ext cx="410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Выраженная корреляция между признаками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17438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140369EA-DB3C-4A67-9073-8F26A825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5711"/>
            <a:ext cx="7709183" cy="48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7B7D6-4E2F-46D5-8DA6-A39236D7799D}"/>
              </a:ext>
            </a:extLst>
          </p:cNvPr>
          <p:cNvSpPr txBox="1"/>
          <p:nvPr/>
        </p:nvSpPr>
        <p:spPr>
          <a:xfrm>
            <a:off x="7937783" y="1877838"/>
            <a:ext cx="443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2F5597"/>
                </a:solidFill>
                <a:effectLst/>
              </a:rPr>
              <a:t>Разбиение по дате 1 августа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2F5597"/>
                </a:solidFill>
                <a:effectLst/>
              </a:rPr>
              <a:t>Test ≅ 22 % от всей выборки</a:t>
            </a:r>
            <a:endParaRPr lang="ru-RU" dirty="0">
              <a:solidFill>
                <a:srgbClr val="2F5597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C5C529-87A7-400B-91A7-9EC3FA871955}"/>
              </a:ext>
            </a:extLst>
          </p:cNvPr>
          <p:cNvSpPr txBox="1">
            <a:spLocks/>
          </p:cNvSpPr>
          <p:nvPr/>
        </p:nvSpPr>
        <p:spPr>
          <a:xfrm>
            <a:off x="276225" y="137798"/>
            <a:ext cx="9010650" cy="5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РАЗБИЕНИЕ ВЫБОРКИ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3DF7-D541-42CA-995D-CA21914D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7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311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: скругленные углы 168">
            <a:extLst>
              <a:ext uri="{FF2B5EF4-FFF2-40B4-BE49-F238E27FC236}">
                <a16:creationId xmlns:a16="http://schemas.microsoft.com/office/drawing/2014/main" id="{CD390E6C-AB59-4A55-B9CE-95824E76C84C}"/>
              </a:ext>
            </a:extLst>
          </p:cNvPr>
          <p:cNvSpPr/>
          <p:nvPr/>
        </p:nvSpPr>
        <p:spPr>
          <a:xfrm>
            <a:off x="661309" y="1030455"/>
            <a:ext cx="3815598" cy="2611223"/>
          </a:xfrm>
          <a:prstGeom prst="roundRect">
            <a:avLst>
              <a:gd name="adj" fmla="val 6498"/>
            </a:avLst>
          </a:prstGeom>
          <a:solidFill>
            <a:srgbClr val="329BB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66700" y="136525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ИСПОЛЬЗУЕМЫЕ МОДЕЛИ И МЕТРИКИ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5A894-AE67-4CB8-8238-8FA2494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8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60D73-B7DA-4B9C-81A4-BEBFF67517A9}"/>
              </a:ext>
            </a:extLst>
          </p:cNvPr>
          <p:cNvSpPr txBox="1"/>
          <p:nvPr/>
        </p:nvSpPr>
        <p:spPr>
          <a:xfrm>
            <a:off x="5715490" y="2026830"/>
            <a:ext cx="445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u="none" strike="noStrike" dirty="0" err="1">
                <a:solidFill>
                  <a:srgbClr val="2F5597"/>
                </a:solidFill>
                <a:effectLst/>
              </a:rPr>
              <a:t>Coverage</a:t>
            </a:r>
            <a:r>
              <a:rPr lang="ru-RU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1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ru-RU" sz="1800" b="0" i="0" u="none" strike="noStrike" dirty="0">
                <a:effectLst/>
              </a:rPr>
              <a:t>доля</a:t>
            </a:r>
            <a:r>
              <a:rPr lang="ru-RU" sz="1200" b="0" i="0" u="none" strike="noStrike" dirty="0">
                <a:effectLst/>
              </a:rPr>
              <a:t> </a:t>
            </a:r>
            <a:r>
              <a:rPr lang="ru-RU" sz="1800" b="0" i="0" u="none" strike="noStrike" dirty="0">
                <a:effectLst/>
              </a:rPr>
              <a:t>курсов, которые модель может рекомендовать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9E66A-25A8-4D23-B624-6BA6BA6113BD}"/>
              </a:ext>
            </a:extLst>
          </p:cNvPr>
          <p:cNvSpPr txBox="1"/>
          <p:nvPr/>
        </p:nvSpPr>
        <p:spPr>
          <a:xfrm>
            <a:off x="5715490" y="2938597"/>
            <a:ext cx="3800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u="none" strike="noStrike" dirty="0" err="1">
                <a:solidFill>
                  <a:srgbClr val="2F5597"/>
                </a:solidFill>
                <a:effectLst/>
              </a:rPr>
              <a:t>Personalization</a:t>
            </a:r>
            <a:r>
              <a:rPr lang="ru-RU" sz="1800" b="0" i="1" u="none" strike="noStrike" dirty="0">
                <a:effectLst/>
              </a:rPr>
              <a:t> </a:t>
            </a: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ru-RU" sz="1800" b="0" i="0" u="none" strike="noStrike" dirty="0">
                <a:effectLst/>
              </a:rPr>
              <a:t>разнообразие рекомендаций между пользователями 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74450-17F3-43BA-A124-7E7708633BFD}"/>
              </a:ext>
            </a:extLst>
          </p:cNvPr>
          <p:cNvSpPr txBox="1"/>
          <p:nvPr/>
        </p:nvSpPr>
        <p:spPr>
          <a:xfrm>
            <a:off x="809561" y="2024101"/>
            <a:ext cx="3243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ML-</a:t>
            </a:r>
            <a:r>
              <a:rPr lang="ru-RU" b="1" dirty="0"/>
              <a:t>модели</a:t>
            </a:r>
            <a:r>
              <a:rPr lang="en-US" b="1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Наивный Байес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4BBCE-CD81-44F6-AF90-58E97186A47C}"/>
              </a:ext>
            </a:extLst>
          </p:cNvPr>
          <p:cNvSpPr txBox="1"/>
          <p:nvPr/>
        </p:nvSpPr>
        <p:spPr>
          <a:xfrm>
            <a:off x="5715490" y="4115956"/>
            <a:ext cx="3800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1" u="none" strike="noStrike" dirty="0">
                <a:solidFill>
                  <a:srgbClr val="595959"/>
                </a:solidFill>
                <a:effectLst/>
              </a:rPr>
              <a:t> </a:t>
            </a:r>
            <a:r>
              <a:rPr lang="en-US" sz="1800" b="1" i="1" u="none" strike="noStrike" dirty="0">
                <a:solidFill>
                  <a:srgbClr val="2F5597"/>
                </a:solidFill>
                <a:effectLst/>
              </a:rPr>
              <a:t>FVGK</a:t>
            </a:r>
            <a:r>
              <a:rPr lang="en-US" i="1" dirty="0">
                <a:solidFill>
                  <a:srgbClr val="595959"/>
                </a:solidFill>
              </a:rPr>
              <a:t> </a:t>
            </a:r>
            <a:r>
              <a:rPr lang="en-US" i="1" dirty="0">
                <a:latin typeface="Arial" panose="020B0604020202020204" pitchFamily="34" charset="0"/>
              </a:rPr>
              <a:t>– </a:t>
            </a:r>
            <a:r>
              <a:rPr lang="ru-RU" i="1" dirty="0"/>
              <a:t>разработанная собственная метрика </a:t>
            </a:r>
            <a:endParaRPr lang="ru-RU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111A00F-F770-42A3-86B1-E037AA0B10E9}"/>
              </a:ext>
            </a:extLst>
          </p:cNvPr>
          <p:cNvSpPr/>
          <p:nvPr/>
        </p:nvSpPr>
        <p:spPr>
          <a:xfrm>
            <a:off x="8407724" y="3557359"/>
            <a:ext cx="133274" cy="1702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1F169B-9C11-4948-9210-C16414B0A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9029" y="3595971"/>
            <a:ext cx="3383573" cy="9602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FAAF7-D853-41E1-BAF4-320C5870D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1171" y="4388874"/>
            <a:ext cx="2027096" cy="7468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1160D-6600-485E-8719-63DE3EC925EE}"/>
              </a:ext>
            </a:extLst>
          </p:cNvPr>
          <p:cNvSpPr txBox="1"/>
          <p:nvPr/>
        </p:nvSpPr>
        <p:spPr>
          <a:xfrm>
            <a:off x="801546" y="1112334"/>
            <a:ext cx="324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Статистические модели</a:t>
            </a:r>
            <a:r>
              <a:rPr lang="en-US" b="1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Случайные курсы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Лучшие курсы</a:t>
            </a:r>
          </a:p>
          <a:p>
            <a:pPr algn="ctr"/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9A9ADC-711B-4F9D-AA93-82FB52EFC7BD}"/>
              </a:ext>
            </a:extLst>
          </p:cNvPr>
          <p:cNvSpPr txBox="1"/>
          <p:nvPr/>
        </p:nvSpPr>
        <p:spPr>
          <a:xfrm>
            <a:off x="696050" y="3940877"/>
            <a:ext cx="3880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классификации</a:t>
            </a:r>
          </a:p>
          <a:p>
            <a:pPr marL="342900" indent="-342900">
              <a:buAutoNum type="arabicPeriod"/>
            </a:pPr>
            <a:r>
              <a:rPr lang="ru-RU" dirty="0"/>
              <a:t>Метка</a:t>
            </a:r>
            <a:r>
              <a:rPr lang="en-US" dirty="0"/>
              <a:t>:</a:t>
            </a:r>
            <a:r>
              <a:rPr lang="ru-RU" dirty="0"/>
              <a:t> прирост от курса выше порога</a:t>
            </a:r>
          </a:p>
          <a:p>
            <a:pPr marL="342900" indent="-342900">
              <a:buAutoNum type="arabicPeriod"/>
            </a:pPr>
            <a:r>
              <a:rPr lang="ru-RU" dirty="0"/>
              <a:t>Данные</a:t>
            </a:r>
            <a:r>
              <a:rPr lang="en-US" dirty="0"/>
              <a:t>:</a:t>
            </a:r>
            <a:r>
              <a:rPr lang="ru-RU" dirty="0"/>
              <a:t> атрибуты сотрудника  + </a:t>
            </a:r>
            <a:r>
              <a:rPr lang="en-US" dirty="0"/>
              <a:t>OHE</a:t>
            </a:r>
            <a:r>
              <a:rPr lang="ru-RU" dirty="0"/>
              <a:t> курса</a:t>
            </a:r>
          </a:p>
          <a:p>
            <a:pPr marL="342900" indent="-342900">
              <a:buAutoNum type="arabicPeriod"/>
            </a:pPr>
            <a:r>
              <a:rPr lang="ru-RU" dirty="0"/>
              <a:t>Рекомендации</a:t>
            </a:r>
            <a:r>
              <a:rPr lang="en-US" dirty="0"/>
              <a:t>:  </a:t>
            </a:r>
            <a:r>
              <a:rPr lang="ru-RU" dirty="0"/>
              <a:t>ранжированные вероятности положительного класса</a:t>
            </a:r>
          </a:p>
        </p:txBody>
      </p:sp>
      <p:sp>
        <p:nvSpPr>
          <p:cNvPr id="35" name="Прямоугольник: скругленные углы 328">
            <a:extLst>
              <a:ext uri="{FF2B5EF4-FFF2-40B4-BE49-F238E27FC236}">
                <a16:creationId xmlns:a16="http://schemas.microsoft.com/office/drawing/2014/main" id="{6FF4A370-900C-4A00-85D1-7D0427E86448}"/>
              </a:ext>
            </a:extLst>
          </p:cNvPr>
          <p:cNvSpPr/>
          <p:nvPr/>
        </p:nvSpPr>
        <p:spPr>
          <a:xfrm>
            <a:off x="661309" y="3858998"/>
            <a:ext cx="3815598" cy="2421075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4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6112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9</a:t>
            </a:fld>
            <a:endParaRPr lang="ru-RU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084E0EA-1791-41D6-B8DA-10CF42A0E6B7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: скругленные углы 320">
            <a:extLst>
              <a:ext uri="{FF2B5EF4-FFF2-40B4-BE49-F238E27FC236}">
                <a16:creationId xmlns:a16="http://schemas.microsoft.com/office/drawing/2014/main" id="{F95DCC4B-F609-42BC-96F3-0C54F5269766}"/>
              </a:ext>
            </a:extLst>
          </p:cNvPr>
          <p:cNvSpPr/>
          <p:nvPr/>
        </p:nvSpPr>
        <p:spPr>
          <a:xfrm>
            <a:off x="1155126" y="1700793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2D8BA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24" name="Прямоугольник: скругленные углы 323">
            <a:extLst>
              <a:ext uri="{FF2B5EF4-FFF2-40B4-BE49-F238E27FC236}">
                <a16:creationId xmlns:a16="http://schemas.microsoft.com/office/drawing/2014/main" id="{8E0AF309-0486-4EB0-9252-622A379FD6CA}"/>
              </a:ext>
            </a:extLst>
          </p:cNvPr>
          <p:cNvSpPr/>
          <p:nvPr/>
        </p:nvSpPr>
        <p:spPr>
          <a:xfrm>
            <a:off x="1155126" y="3120895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326">
            <a:extLst>
              <a:ext uri="{FF2B5EF4-FFF2-40B4-BE49-F238E27FC236}">
                <a16:creationId xmlns:a16="http://schemas.microsoft.com/office/drawing/2014/main" id="{56AB6BA0-78BE-4C15-87CC-43C3430DAFA0}"/>
              </a:ext>
            </a:extLst>
          </p:cNvPr>
          <p:cNvSpPr/>
          <p:nvPr/>
        </p:nvSpPr>
        <p:spPr>
          <a:xfrm>
            <a:off x="1155126" y="3830946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328">
            <a:extLst>
              <a:ext uri="{FF2B5EF4-FFF2-40B4-BE49-F238E27FC236}">
                <a16:creationId xmlns:a16="http://schemas.microsoft.com/office/drawing/2014/main" id="{499524C9-8BD0-4BD8-A704-B7418223D805}"/>
              </a:ext>
            </a:extLst>
          </p:cNvPr>
          <p:cNvSpPr/>
          <p:nvPr/>
        </p:nvSpPr>
        <p:spPr>
          <a:xfrm>
            <a:off x="1155126" y="4540997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328">
            <a:extLst>
              <a:ext uri="{FF2B5EF4-FFF2-40B4-BE49-F238E27FC236}">
                <a16:creationId xmlns:a16="http://schemas.microsoft.com/office/drawing/2014/main" id="{5ACA81BF-68EC-462B-B14A-4493CFF8966C}"/>
              </a:ext>
            </a:extLst>
          </p:cNvPr>
          <p:cNvSpPr/>
          <p:nvPr/>
        </p:nvSpPr>
        <p:spPr>
          <a:xfrm>
            <a:off x="1155126" y="5251048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: скругленные углы 320">
            <a:extLst>
              <a:ext uri="{FF2B5EF4-FFF2-40B4-BE49-F238E27FC236}">
                <a16:creationId xmlns:a16="http://schemas.microsoft.com/office/drawing/2014/main" id="{CD9872E5-507C-4124-92C1-4308756EFA4C}"/>
              </a:ext>
            </a:extLst>
          </p:cNvPr>
          <p:cNvSpPr/>
          <p:nvPr/>
        </p:nvSpPr>
        <p:spPr>
          <a:xfrm>
            <a:off x="1155126" y="2410844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29" name="Прямоугольник: скругленные углы 328">
            <a:extLst>
              <a:ext uri="{FF2B5EF4-FFF2-40B4-BE49-F238E27FC236}">
                <a16:creationId xmlns:a16="http://schemas.microsoft.com/office/drawing/2014/main" id="{944FA4EA-CC2A-4A9F-8D0F-A66A19B24670}"/>
              </a:ext>
            </a:extLst>
          </p:cNvPr>
          <p:cNvSpPr/>
          <p:nvPr/>
        </p:nvSpPr>
        <p:spPr>
          <a:xfrm>
            <a:off x="1155126" y="5961096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86C9D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единительная линия 90">
            <a:extLst>
              <a:ext uri="{FF2B5EF4-FFF2-40B4-BE49-F238E27FC236}">
                <a16:creationId xmlns:a16="http://schemas.microsoft.com/office/drawing/2014/main" id="{A54DDC5C-6574-44DC-AD77-AC29DF32328A}"/>
              </a:ext>
            </a:extLst>
          </p:cNvPr>
          <p:cNvCxnSpPr>
            <a:cxnSpLocks/>
          </p:cNvCxnSpPr>
          <p:nvPr/>
        </p:nvCxnSpPr>
        <p:spPr>
          <a:xfrm>
            <a:off x="3857414" y="1504328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39C28D-EF67-415F-9B7B-422E70369527}"/>
              </a:ext>
            </a:extLst>
          </p:cNvPr>
          <p:cNvSpPr txBox="1"/>
          <p:nvPr/>
        </p:nvSpPr>
        <p:spPr>
          <a:xfrm>
            <a:off x="1504007" y="1808580"/>
            <a:ext cx="196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Модели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метрики</a:t>
            </a:r>
          </a:p>
        </p:txBody>
      </p:sp>
      <p:cxnSp>
        <p:nvCxnSpPr>
          <p:cNvPr id="35" name="Прямая соединительная линия 90">
            <a:extLst>
              <a:ext uri="{FF2B5EF4-FFF2-40B4-BE49-F238E27FC236}">
                <a16:creationId xmlns:a16="http://schemas.microsoft.com/office/drawing/2014/main" id="{B7285690-2462-4623-BBDE-31F83976B1A4}"/>
              </a:ext>
            </a:extLst>
          </p:cNvPr>
          <p:cNvCxnSpPr>
            <a:cxnSpLocks/>
          </p:cNvCxnSpPr>
          <p:nvPr/>
        </p:nvCxnSpPr>
        <p:spPr>
          <a:xfrm>
            <a:off x="6076635" y="1504328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90">
            <a:extLst>
              <a:ext uri="{FF2B5EF4-FFF2-40B4-BE49-F238E27FC236}">
                <a16:creationId xmlns:a16="http://schemas.microsoft.com/office/drawing/2014/main" id="{ACF0294F-501A-4465-976D-378732D9FA2D}"/>
              </a:ext>
            </a:extLst>
          </p:cNvPr>
          <p:cNvCxnSpPr>
            <a:cxnSpLocks/>
          </p:cNvCxnSpPr>
          <p:nvPr/>
        </p:nvCxnSpPr>
        <p:spPr>
          <a:xfrm>
            <a:off x="8295855" y="1539843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82F48-F26A-442F-9718-61DD1C2EC943}"/>
              </a:ext>
            </a:extLst>
          </p:cNvPr>
          <p:cNvSpPr txBox="1"/>
          <p:nvPr/>
        </p:nvSpPr>
        <p:spPr>
          <a:xfrm>
            <a:off x="1199714" y="2387844"/>
            <a:ext cx="2630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Случайное прохождение</a:t>
            </a:r>
          </a:p>
          <a:p>
            <a:pPr algn="ctr"/>
            <a:r>
              <a:rPr lang="ru-RU" dirty="0"/>
              <a:t>курса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563C1-7F9C-46C6-A0C2-B1467064FFAB}"/>
              </a:ext>
            </a:extLst>
          </p:cNvPr>
          <p:cNvSpPr txBox="1"/>
          <p:nvPr/>
        </p:nvSpPr>
        <p:spPr>
          <a:xfrm>
            <a:off x="1638194" y="3241244"/>
            <a:ext cx="165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Лучшие курсы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59016-A319-4635-BA7B-C46F2382425F}"/>
              </a:ext>
            </a:extLst>
          </p:cNvPr>
          <p:cNvSpPr txBox="1"/>
          <p:nvPr/>
        </p:nvSpPr>
        <p:spPr>
          <a:xfrm>
            <a:off x="1199714" y="3913920"/>
            <a:ext cx="291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Логистическая регрессия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5E9D44-6F99-4232-82B4-5B9377B26796}"/>
              </a:ext>
            </a:extLst>
          </p:cNvPr>
          <p:cNvSpPr txBox="1"/>
          <p:nvPr/>
        </p:nvSpPr>
        <p:spPr>
          <a:xfrm>
            <a:off x="1636314" y="465304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Наивный Байес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47B234-E6DB-42E1-9B2C-07C4AB51FC4B}"/>
              </a:ext>
            </a:extLst>
          </p:cNvPr>
          <p:cNvSpPr txBox="1"/>
          <p:nvPr/>
        </p:nvSpPr>
        <p:spPr>
          <a:xfrm>
            <a:off x="1677043" y="5366548"/>
            <a:ext cx="167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Случайный лес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90414-50F3-4363-A43E-FB3CDD250F39}"/>
              </a:ext>
            </a:extLst>
          </p:cNvPr>
          <p:cNvSpPr txBox="1"/>
          <p:nvPr/>
        </p:nvSpPr>
        <p:spPr>
          <a:xfrm>
            <a:off x="1323984" y="6058580"/>
            <a:ext cx="227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Градиентный </a:t>
            </a:r>
            <a:r>
              <a:rPr lang="ru-RU" sz="1800" dirty="0" err="1"/>
              <a:t>бустинг</a:t>
            </a:r>
            <a:endParaRPr lang="ru-RU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9682E-547B-4AD1-BFF8-68B0B3B8F367}"/>
              </a:ext>
            </a:extLst>
          </p:cNvPr>
          <p:cNvSpPr txBox="1"/>
          <p:nvPr/>
        </p:nvSpPr>
        <p:spPr>
          <a:xfrm>
            <a:off x="4641981" y="1816293"/>
            <a:ext cx="943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FVGK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753DB-F3F0-4248-B8CE-CCF9AEE4C14C}"/>
              </a:ext>
            </a:extLst>
          </p:cNvPr>
          <p:cNvSpPr txBox="1"/>
          <p:nvPr/>
        </p:nvSpPr>
        <p:spPr>
          <a:xfrm>
            <a:off x="6288887" y="1785522"/>
            <a:ext cx="191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Coverage (</a:t>
            </a:r>
            <a:r>
              <a:rPr lang="ru-RU" b="1" dirty="0">
                <a:solidFill>
                  <a:schemeClr val="bg1"/>
                </a:solidFill>
              </a:rPr>
              <a:t>топ 10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1B5DC3-69AD-494E-9C3D-913B5C3E409F}"/>
              </a:ext>
            </a:extLst>
          </p:cNvPr>
          <p:cNvSpPr txBox="1"/>
          <p:nvPr/>
        </p:nvSpPr>
        <p:spPr>
          <a:xfrm>
            <a:off x="8295855" y="1793942"/>
            <a:ext cx="252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Personalization</a:t>
            </a:r>
            <a:r>
              <a:rPr lang="ru-RU" sz="1800" b="1" dirty="0">
                <a:solidFill>
                  <a:schemeClr val="bg1"/>
                </a:solidFill>
              </a:rPr>
              <a:t> (топ 10)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69FB3-37FC-49F1-9E40-516E03BDC1F9}"/>
              </a:ext>
            </a:extLst>
          </p:cNvPr>
          <p:cNvSpPr txBox="1"/>
          <p:nvPr/>
        </p:nvSpPr>
        <p:spPr>
          <a:xfrm>
            <a:off x="6937012" y="2497148"/>
            <a:ext cx="5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FFA5DA-F562-4DA1-8812-82E4C851CC9F}"/>
              </a:ext>
            </a:extLst>
          </p:cNvPr>
          <p:cNvSpPr txBox="1"/>
          <p:nvPr/>
        </p:nvSpPr>
        <p:spPr>
          <a:xfrm>
            <a:off x="9459580" y="2497148"/>
            <a:ext cx="5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0F9ED-78D1-4519-BBF2-05F8668A1179}"/>
              </a:ext>
            </a:extLst>
          </p:cNvPr>
          <p:cNvSpPr txBox="1"/>
          <p:nvPr/>
        </p:nvSpPr>
        <p:spPr>
          <a:xfrm>
            <a:off x="6821978" y="3236395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5F28E-9E6C-405B-B7D2-767C4FEB8520}"/>
              </a:ext>
            </a:extLst>
          </p:cNvPr>
          <p:cNvSpPr txBox="1"/>
          <p:nvPr/>
        </p:nvSpPr>
        <p:spPr>
          <a:xfrm>
            <a:off x="9513149" y="3236395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F007C-AC32-4926-BA02-332895A8118D}"/>
              </a:ext>
            </a:extLst>
          </p:cNvPr>
          <p:cNvSpPr txBox="1"/>
          <p:nvPr/>
        </p:nvSpPr>
        <p:spPr>
          <a:xfrm>
            <a:off x="6821978" y="3946446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F2A372-9DE9-42D4-A2BC-F04BC45821AB}"/>
              </a:ext>
            </a:extLst>
          </p:cNvPr>
          <p:cNvSpPr txBox="1"/>
          <p:nvPr/>
        </p:nvSpPr>
        <p:spPr>
          <a:xfrm>
            <a:off x="9513149" y="3946446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54121D-3B8E-4B0F-A9DB-07D8AD5F7789}"/>
              </a:ext>
            </a:extLst>
          </p:cNvPr>
          <p:cNvSpPr txBox="1"/>
          <p:nvPr/>
        </p:nvSpPr>
        <p:spPr>
          <a:xfrm>
            <a:off x="4641981" y="3946446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711BF2-A1BB-46CE-9CAE-6193D28DAB1D}"/>
              </a:ext>
            </a:extLst>
          </p:cNvPr>
          <p:cNvSpPr txBox="1"/>
          <p:nvPr/>
        </p:nvSpPr>
        <p:spPr>
          <a:xfrm>
            <a:off x="4641981" y="3236395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0.89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D6C0A-309C-4507-91B7-EA5E649E8ED5}"/>
              </a:ext>
            </a:extLst>
          </p:cNvPr>
          <p:cNvSpPr txBox="1"/>
          <p:nvPr/>
        </p:nvSpPr>
        <p:spPr>
          <a:xfrm>
            <a:off x="4641981" y="24971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0.73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A746B8-7F97-449E-8DBD-371E81DB44BC}"/>
              </a:ext>
            </a:extLst>
          </p:cNvPr>
          <p:cNvSpPr txBox="1"/>
          <p:nvPr/>
        </p:nvSpPr>
        <p:spPr>
          <a:xfrm>
            <a:off x="4641981" y="4656497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1.58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F8CAAC-C583-4685-8E36-314D3F8B0594}"/>
              </a:ext>
            </a:extLst>
          </p:cNvPr>
          <p:cNvSpPr txBox="1"/>
          <p:nvPr/>
        </p:nvSpPr>
        <p:spPr>
          <a:xfrm>
            <a:off x="6821978" y="4656497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78CB08-2835-44DA-8631-B754BC88B837}"/>
              </a:ext>
            </a:extLst>
          </p:cNvPr>
          <p:cNvSpPr txBox="1"/>
          <p:nvPr/>
        </p:nvSpPr>
        <p:spPr>
          <a:xfrm>
            <a:off x="9513149" y="4656497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AC556E-6772-4141-8820-13FF2CC65E43}"/>
              </a:ext>
            </a:extLst>
          </p:cNvPr>
          <p:cNvSpPr txBox="1"/>
          <p:nvPr/>
        </p:nvSpPr>
        <p:spPr>
          <a:xfrm>
            <a:off x="4641981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1.05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C2D64B-7C9D-4E14-920C-A47BBD128959}"/>
              </a:ext>
            </a:extLst>
          </p:cNvPr>
          <p:cNvSpPr txBox="1"/>
          <p:nvPr/>
        </p:nvSpPr>
        <p:spPr>
          <a:xfrm>
            <a:off x="6832992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0.33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CBB008-7C6A-4E83-BF17-DC4768715CBB}"/>
              </a:ext>
            </a:extLst>
          </p:cNvPr>
          <p:cNvSpPr txBox="1"/>
          <p:nvPr/>
        </p:nvSpPr>
        <p:spPr>
          <a:xfrm>
            <a:off x="9344546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E2D383-1AB6-4197-9C2A-4B9344F5DB3E}"/>
              </a:ext>
            </a:extLst>
          </p:cNvPr>
          <p:cNvSpPr txBox="1"/>
          <p:nvPr/>
        </p:nvSpPr>
        <p:spPr>
          <a:xfrm>
            <a:off x="6832992" y="6038614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0.59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B6989D-1824-4F6B-89B4-43A8B65F216F}"/>
              </a:ext>
            </a:extLst>
          </p:cNvPr>
          <p:cNvSpPr txBox="1"/>
          <p:nvPr/>
        </p:nvSpPr>
        <p:spPr>
          <a:xfrm>
            <a:off x="9344546" y="6038614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0.59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DA45E-4E72-4D57-B86E-A1CE4CEA1AEE}"/>
              </a:ext>
            </a:extLst>
          </p:cNvPr>
          <p:cNvSpPr txBox="1"/>
          <p:nvPr/>
        </p:nvSpPr>
        <p:spPr>
          <a:xfrm>
            <a:off x="4641981" y="6058580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1.14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3B8EE74-291B-4E50-806B-9326DFD4E3EA}"/>
              </a:ext>
            </a:extLst>
          </p:cNvPr>
          <p:cNvSpPr/>
          <p:nvPr/>
        </p:nvSpPr>
        <p:spPr>
          <a:xfrm rot="5400000">
            <a:off x="5692009" y="1216565"/>
            <a:ext cx="600334" cy="10089395"/>
          </a:xfrm>
          <a:prstGeom prst="roundRect">
            <a:avLst>
              <a:gd name="adj" fmla="val 8073"/>
            </a:avLst>
          </a:prstGeom>
          <a:solidFill>
            <a:srgbClr val="92D050">
              <a:alpha val="5000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20D5FA6-468F-44AB-84DE-897610F071F4}"/>
              </a:ext>
            </a:extLst>
          </p:cNvPr>
          <p:cNvSpPr/>
          <p:nvPr/>
        </p:nvSpPr>
        <p:spPr>
          <a:xfrm>
            <a:off x="326992" y="808136"/>
            <a:ext cx="9836183" cy="1070937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C5697"/>
                </a:solidFill>
              </a:rPr>
              <a:t>Градиентный </a:t>
            </a:r>
            <a:r>
              <a:rPr lang="ru-RU" sz="1600" b="1" dirty="0" err="1">
                <a:solidFill>
                  <a:srgbClr val="2C5697"/>
                </a:solidFill>
              </a:rPr>
              <a:t>бустинг</a:t>
            </a:r>
            <a:r>
              <a:rPr lang="ru-RU" sz="1600" b="1" dirty="0">
                <a:solidFill>
                  <a:srgbClr val="2C5697"/>
                </a:solidFill>
              </a:rPr>
              <a:t> является оптимальной персонализированной рекомендательной системой с точки зрения разнообразия рекомендаций и их качества. </a:t>
            </a:r>
            <a:r>
              <a:rPr lang="ru-RU" sz="1600" b="1" dirty="0">
                <a:solidFill>
                  <a:srgbClr val="2F5597"/>
                </a:solidFill>
              </a:rPr>
              <a:t>Разработанная рекомендательная система улучшает подбор курсов на 56</a:t>
            </a:r>
            <a:r>
              <a:rPr lang="en-US" sz="1600" b="1" dirty="0">
                <a:solidFill>
                  <a:srgbClr val="2F5597"/>
                </a:solidFill>
              </a:rPr>
              <a:t>% </a:t>
            </a:r>
            <a:endParaRPr lang="ru-RU" sz="1600" b="1" dirty="0">
              <a:solidFill>
                <a:srgbClr val="2F5597"/>
              </a:solidFill>
            </a:endParaRPr>
          </a:p>
          <a:p>
            <a:endParaRPr lang="ru-RU" sz="1600" b="1" dirty="0">
              <a:solidFill>
                <a:srgbClr val="2C56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78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439</Words>
  <Application>Microsoft Office PowerPoint</Application>
  <PresentationFormat>Widescreen</PresentationFormat>
  <Paragraphs>117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Tinkoff Sans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Gorshkov Aleksandr</dc:creator>
  <cp:lastModifiedBy>Gorshkov Aleksandr</cp:lastModifiedBy>
  <cp:revision>28</cp:revision>
  <dcterms:created xsi:type="dcterms:W3CDTF">2024-04-24T16:37:10Z</dcterms:created>
  <dcterms:modified xsi:type="dcterms:W3CDTF">2024-04-24T23:13:12Z</dcterms:modified>
</cp:coreProperties>
</file>