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5B0149-4187-4E76-A318-BE3548D8D332}">
  <a:tblStyle styleId="{9A5B0149-4187-4E76-A318-BE3548D8D33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E05C790-CDCD-46B5-8FAD-62BD284A7E5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/>
      <a:tcStyle>
        <a:fill>
          <a:solidFill>
            <a:srgbClr val="CBCBCB"/>
          </a:solidFill>
        </a:fill>
      </a:tcStyle>
    </a:band1H>
    <a:band2H>
      <a:tcTxStyle/>
    </a:band2H>
    <a:band1V>
      <a:tcTxStyle/>
      <a:tcStyle>
        <a:fill>
          <a:solidFill>
            <a:srgbClr val="CBCBC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27f145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e27f14519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ae27f14519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gae27f14519_0_15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ae27f14519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gae27f14519_0_15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ae27f14519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gae27f14519_0_15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ae27f14519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gae27f14519_0_15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27f145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e27f14519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27f145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e27f14519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e27f145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e27f14519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27f14519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ae27f145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ae27f14519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e27f1451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e27f14519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e27f14519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ae27f1451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ae27f14519_0_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e27f1451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ae27f14519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e27f14519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ae27f145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ae27f14519_0_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e27f145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ae27f14519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27f14519_0_16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27f14519_0_1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e27f14519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ae27f1451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ae27f14519_0_1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e27f1451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ae27f14519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e27f14519_0_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ae27f1451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ae27f14519_0_2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e27f1451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ae27f14519_0_3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e27f1451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ae27f14519_0_3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e27f1451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ae27f14519_0_3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e27f1451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ae27f14519_0_3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e27f14519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ae27f14519_0_3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e27f1451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ae27f14519_0_3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e27f1451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ae27f14519_0_3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e27f14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ae27f1451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e27f1451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ae27f14519_0_3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e27f1451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ae27f14519_0_3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e27f1451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ae27f14519_0_3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e27f1451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ae27f14519_0_3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e27f14519_0_4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ae27f1451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05" name="Google Shape;405;gae27f14519_0_4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ae27f14519_0_4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ae27f1451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31" name="Google Shape;431;gae27f14519_0_4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e27f14519_0_4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ae27f1451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57" name="Google Shape;457;gae27f14519_0_4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e27f14519_0_5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ae27f1451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83" name="Google Shape;483;gae27f14519_0_5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e27f14519_0_5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ae27f14519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14" name="Google Shape;514;gae27f14519_0_5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e27f14519_0_5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ae27f14519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45" name="Google Shape;545;gae27f14519_0_5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27f145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ae27f1451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e27f14519_0_5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ae27f14519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76" name="Google Shape;576;gae27f14519_0_5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e27f14519_0_6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ae27f1451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07" name="Google Shape;607;gae27f14519_0_6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ae27f14519_0_6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ae27f14519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14" name="Google Shape;614;gae27f14519_0_6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e27f14519_0_6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ae27f14519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21" name="Google Shape;621;gae27f14519_0_6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ae27f14519_0_6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ae27f14519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52" name="Google Shape;652;gae27f14519_0_6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e27f14519_0_6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ae27f14519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83" name="Google Shape;683;gae27f14519_0_6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ae27f14519_0_7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ae27f14519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14" name="Google Shape;714;gae27f14519_0_7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e27f14519_0_7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gae27f14519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21" name="Google Shape;721;gae27f14519_0_7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ae27f14519_0_7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gae27f14519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52" name="Google Shape;752;gae27f14519_0_7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e27f14519_0_7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gae27f14519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83" name="Google Shape;783;gae27f14519_0_7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27f145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ae27f14519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ae27f14519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gae27f14519_0_8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ae27f14519_0_8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gae27f14519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21" name="Google Shape;821;gae27f14519_0_8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e27f14519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gae27f14519_0_8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ae27f14519_0_8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gae27f14519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59" name="Google Shape;859;gae27f14519_0_8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ae27f14519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gae27f14519_0_8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ae27f14519_0_9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gae27f14519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98" name="Google Shape;898;gae27f14519_0_9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e27f14519_0_9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gae27f14519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31" name="Google Shape;931;gae27f14519_0_9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ae27f14519_0_9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gae27f14519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64" name="Google Shape;964;gae27f14519_0_9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ae27f14519_0_9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gae27f14519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97" name="Google Shape;997;gae27f14519_0_9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ae27f14519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gae27f14519_0_10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e27f145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ae27f1451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ae27f14519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gae27f14519_0_10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ae27f14519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gae27f14519_0_10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ae27f14519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gae27f14519_0_1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e27f14519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gae27f14519_0_1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ae27f14519_0_1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8" name="Google Shape;1178;gae27f14519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79" name="Google Shape;1179;gae27f14519_0_11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ae27f14519_0_1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6" name="Google Shape;1206;gae27f14519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07" name="Google Shape;1207;gae27f14519_0_12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ae27f14519_0_1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gae27f14519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43" name="Google Shape;1243;gae27f14519_0_12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e27f14519_0_1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3" name="Google Shape;1273;gae27f14519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74" name="Google Shape;1274;gae27f14519_0_12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ae27f14519_0_1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4" name="Google Shape;1304;gae27f14519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05" name="Google Shape;1305;gae27f14519_0_12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ae27f14519_0_13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1" name="Google Shape;1311;gae27f14519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12" name="Google Shape;1312;gae27f14519_0_13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e27f145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e27f14519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ae27f14519_0_13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0" name="Google Shape;1340;gae27f14519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41" name="Google Shape;1341;gae27f14519_0_13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ae27f14519_0_13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7" name="Google Shape;1347;gae27f14519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48" name="Google Shape;1348;gae27f14519_0_13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ae27f14519_0_13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4" name="Google Shape;1354;gae27f14519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55" name="Google Shape;1355;gae27f14519_0_13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ae27f14519_0_13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1" name="Google Shape;1361;gae27f14519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62" name="Google Shape;1362;gae27f14519_0_13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ae27f14519_0_13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8" name="Google Shape;1368;gae27f14519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69" name="Google Shape;1369;gae27f14519_0_13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ae27f14519_0_13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5" name="Google Shape;1375;gae27f14519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76" name="Google Shape;1376;gae27f14519_0_13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ae27f14519_0_1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2" name="Google Shape;1382;gae27f14519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83" name="Google Shape;1383;gae27f14519_0_13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ae27f14519_0_13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9" name="Google Shape;1389;gae27f14519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90" name="Google Shape;1390;gae27f14519_0_13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e27f14519_0_13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6" name="Google Shape;1396;gae27f14519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97" name="Google Shape;1397;gae27f14519_0_13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e27f14519_0_13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3" name="Google Shape;1403;gae27f14519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04" name="Google Shape;1404;gae27f14519_0_13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e27f14519_0_16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e27f14519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ae27f14519_0_13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0" name="Google Shape;1410;gae27f14519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11" name="Google Shape;1411;gae27f14519_0_13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ae27f14519_0_14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9" name="Google Shape;1439;gae27f14519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40" name="Google Shape;1440;gae27f14519_0_14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ae27f14519_0_14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6" name="Google Shape;1446;gae27f14519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47" name="Google Shape;1447;gae27f14519_0_14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ae27f14519_0_14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3" name="Google Shape;1453;gae27f14519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54" name="Google Shape;1454;gae27f14519_0_14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ae27f14519_0_14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0" name="Google Shape;1460;gae27f14519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61" name="Google Shape;1461;gae27f14519_0_14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ae27f14519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gae27f14519_0_14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ae27f14519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gae27f14519_0_14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ae27f14519_0_1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ae27f14519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ae27f14519_0_14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ae27f14519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ae27f14519_0_14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ae27f14519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e27f1451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ae27f14519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ae27f14519_0_14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ae27f14519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ae27f14519_0_1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ae27f14519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ae27f14519_0_14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ae27f14519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ae27f14519_0_14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ae27f14519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ae27f14519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gae27f14519_0_15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ae27f14519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gae27f14519_0_15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ae27f14519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gae27f14519_0_15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ae27f14519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gae27f14519_0_15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ae27f14519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gae27f14519_0_15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ae27f14519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gae27f14519_0_15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just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rtl="0" algn="just">
              <a:spcBef>
                <a:spcPts val="1200"/>
              </a:spcBef>
              <a:spcAft>
                <a:spcPts val="0"/>
              </a:spcAft>
              <a:buSzPts val="1530"/>
              <a:buChar char="○"/>
              <a:defRPr/>
            </a:lvl2pPr>
            <a:lvl3pPr indent="-331469" lvl="2" marL="1371600" rtl="0" algn="just">
              <a:spcBef>
                <a:spcPts val="1200"/>
              </a:spcBef>
              <a:spcAft>
                <a:spcPts val="0"/>
              </a:spcAft>
              <a:buSzPts val="1620"/>
              <a:buChar char="■"/>
              <a:defRPr/>
            </a:lvl3pPr>
            <a:lvl4pPr indent="-342900" lvl="3" marL="18288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just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0732" y="5949280"/>
            <a:ext cx="1085144" cy="76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just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1pPr>
            <a:lvl2pPr indent="-228600" lvl="1" marL="914400" rtl="0" algn="just">
              <a:spcBef>
                <a:spcPts val="1200"/>
              </a:spcBef>
              <a:spcAft>
                <a:spcPts val="0"/>
              </a:spcAft>
              <a:buSzPts val="1700"/>
              <a:buNone/>
              <a:defRPr/>
            </a:lvl2pPr>
            <a:lvl3pPr indent="-228600" lvl="2" marL="1371600" rtl="0" algn="just">
              <a:spcBef>
                <a:spcPts val="1200"/>
              </a:spcBef>
              <a:spcAft>
                <a:spcPts val="0"/>
              </a:spcAft>
              <a:buSzPts val="1620"/>
              <a:buNone/>
              <a:defRPr/>
            </a:lvl3pPr>
            <a:lvl4pPr indent="-228600" lvl="3" marL="1828800" rtl="0" algn="just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rtl="0" algn="just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0732" y="5949280"/>
            <a:ext cx="1085144" cy="76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40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://thebraingeek.blogspot.com.br/2012/04/synapse-2-synaptic-junction.html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2.jpg"/><Relationship Id="rId4" Type="http://schemas.openxmlformats.org/officeDocument/2006/relationships/image" Target="../media/image4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6.gif"/><Relationship Id="rId4" Type="http://schemas.openxmlformats.org/officeDocument/2006/relationships/image" Target="../media/image38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7.gif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Neurais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Neurônio Artificial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rPr lang="en"/>
              <a:t>Esse neurônio permitia múltiplas entradas de valores binários (simulando pulsos elétricos) e uma saída (resultado do processamento da informação).</a:t>
            </a:r>
            <a:endParaRPr/>
          </a:p>
        </p:txBody>
      </p:sp>
      <p:pic>
        <p:nvPicPr>
          <p:cNvPr descr="http://www.din.uem.br/ia/neurais/mccul.gif"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048" y="3010548"/>
            <a:ext cx="6566149" cy="23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Aprendizagem Profunda</a:t>
            </a:r>
            <a:endParaRPr/>
          </a:p>
        </p:txBody>
      </p:sp>
      <p:sp>
        <p:nvSpPr>
          <p:cNvPr id="1566" name="Google Shape;1566;p1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Essa teoria é uma explicação para a inteligência humana em comparação com outros animais, inclusive primatas.</a:t>
            </a:r>
            <a:endParaRPr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O período em que o aprendizado por camadas ocorre é um pouco maior do que em outras espécies, permitindo uma maior capacidade na extração e processamento de informação proveniente de estímulos externos.</a:t>
            </a:r>
            <a:endParaRPr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1200"/>
              </a:spcAft>
              <a:buSzPts val="2040"/>
              <a:buChar char="●"/>
            </a:pPr>
            <a:r>
              <a:rPr lang="en"/>
              <a:t>Porém isso nos torna mais dependentes de nossos pais por um maior período de tempo.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Aprendizagem Profunda</a:t>
            </a:r>
            <a:endParaRPr/>
          </a:p>
        </p:txBody>
      </p:sp>
      <p:pic>
        <p:nvPicPr>
          <p:cNvPr descr="http://3.bp.blogspot.com/-Qf3zYehQaaU/UWhWevmijeI/AAAAAAAAj64/WAgPcDdLLg4/s1600/ai7.png" id="1572" name="Google Shape;1572;p115"/>
          <p:cNvPicPr preferRelativeResize="0"/>
          <p:nvPr/>
        </p:nvPicPr>
        <p:blipFill rotWithShape="1">
          <a:blip r:embed="rId3">
            <a:alphaModFix/>
          </a:blip>
          <a:srcRect b="0" l="0" r="0" t="5820"/>
          <a:stretch/>
        </p:blipFill>
        <p:spPr>
          <a:xfrm>
            <a:off x="256886" y="1662545"/>
            <a:ext cx="7555473" cy="5195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mappingignorance.org/fx/media/2013/04/Deep-learning-1.png" id="1577" name="Google Shape;1577;p116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0" y="-11863"/>
            <a:ext cx="9036496" cy="689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mappingignorance.org/fx/media/2013/04/Deep-learning-1.png" id="1582" name="Google Shape;1582;p117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-19148" y="-5083"/>
            <a:ext cx="8991550" cy="6863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Neurônio Artificial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rPr lang="en"/>
              <a:t>Cada bit de entrada Xi é multiplicado por um peso Wi (força de influência do neurônio de origem) e o produto interno desses dois vetores entram na Somma do neurônio (X.W).</a:t>
            </a:r>
            <a:endParaRPr/>
          </a:p>
        </p:txBody>
      </p:sp>
      <p:pic>
        <p:nvPicPr>
          <p:cNvPr descr="http://www.din.uem.br/ia/neurais/mccul.gif"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048" y="3010548"/>
            <a:ext cx="6566149" cy="23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Neurônio Artificial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09" r="-1109" t="-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 </a:t>
            </a:r>
            <a:endParaRPr/>
          </a:p>
        </p:txBody>
      </p:sp>
      <p:pic>
        <p:nvPicPr>
          <p:cNvPr descr="http://www.din.uem.br/ia/neurais/mccul.gif" id="140" name="Google Shape;1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6981" y="4149080"/>
            <a:ext cx="4867275" cy="170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Neurônio Artificial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"/>
              <a:t>Esse neurônio é capaz de realizar algumas funções booleanas: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E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OU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1200"/>
              </a:spcAft>
              <a:buSzPts val="2040"/>
              <a:buChar char="●"/>
            </a:pPr>
            <a:r>
              <a:rPr lang="en"/>
              <a:t>NÃO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rPr lang="en"/>
              <a:t>Ela funciona bem para as portas lógicas E, OU e NÃO.</a:t>
            </a:r>
            <a:endParaRPr/>
          </a:p>
        </p:txBody>
      </p:sp>
      <p:sp>
        <p:nvSpPr>
          <p:cNvPr id="153" name="Google Shape;153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One Layer to Rule them all?</a:t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1676859" y="4869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8"/>
          <p:cNvCxnSpPr>
            <a:stCxn id="154" idx="6"/>
            <a:endCxn id="157" idx="2"/>
          </p:cNvCxnSpPr>
          <p:nvPr/>
        </p:nvCxnSpPr>
        <p:spPr>
          <a:xfrm>
            <a:off x="2236858" y="4365072"/>
            <a:ext cx="2335200" cy="7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8" name="Google Shape;158;p28"/>
          <p:cNvCxnSpPr>
            <a:stCxn id="155" idx="6"/>
            <a:endCxn id="157" idx="2"/>
          </p:cNvCxnSpPr>
          <p:nvPr/>
        </p:nvCxnSpPr>
        <p:spPr>
          <a:xfrm flipH="1" rot="10800000">
            <a:off x="2252859" y="4437160"/>
            <a:ext cx="2319000" cy="72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" name="Google Shape;159;p28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" name="Google Shape;160;p28"/>
          <p:cNvCxnSpPr/>
          <p:nvPr/>
        </p:nvCxnSpPr>
        <p:spPr>
          <a:xfrm flipH="1" rot="10800000">
            <a:off x="940778" y="5157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1" name="Google Shape;161;p28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413069" y="4915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4572000" y="414908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8"/>
          <p:cNvCxnSpPr>
            <a:stCxn id="157" idx="6"/>
          </p:cNvCxnSpPr>
          <p:nvPr/>
        </p:nvCxnSpPr>
        <p:spPr>
          <a:xfrm flipH="1" rot="10800000">
            <a:off x="5148000" y="4421180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" name="Google Shape;164;p28"/>
          <p:cNvCxnSpPr/>
          <p:nvPr/>
        </p:nvCxnSpPr>
        <p:spPr>
          <a:xfrm>
            <a:off x="1075645" y="3573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5" name="Google Shape;165;p28"/>
          <p:cNvSpPr txBox="1"/>
          <p:nvPr/>
        </p:nvSpPr>
        <p:spPr>
          <a:xfrm>
            <a:off x="1102131" y="2981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1785133" y="3212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28"/>
          <p:cNvCxnSpPr>
            <a:stCxn id="166" idx="6"/>
            <a:endCxn id="157" idx="2"/>
          </p:cNvCxnSpPr>
          <p:nvPr/>
        </p:nvCxnSpPr>
        <p:spPr>
          <a:xfrm>
            <a:off x="2361133" y="3500076"/>
            <a:ext cx="2211000" cy="936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68" name="Google Shape;168;p28"/>
          <p:cNvGraphicFramePr/>
          <p:nvPr/>
        </p:nvGraphicFramePr>
        <p:xfrm>
          <a:off x="6372200" y="3438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{9A5B0149-4187-4E76-A318-BE3548D8D332}</a:tableStyleId>
              </a:tblPr>
              <a:tblGrid>
                <a:gridCol w="500375"/>
                <a:gridCol w="500375"/>
                <a:gridCol w="1033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x1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x1 E x2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9" name="Google Shape;169;p28"/>
          <p:cNvSpPr txBox="1"/>
          <p:nvPr/>
        </p:nvSpPr>
        <p:spPr>
          <a:xfrm>
            <a:off x="2901273" y="3419708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w=0.1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2361197" y="4016376"/>
            <a:ext cx="93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w=0.25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2469590" y="4571301"/>
            <a:ext cx="93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w=0.25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One Layer to Rule them all?</a:t>
            </a:r>
            <a:endParaRPr/>
          </a:p>
        </p:txBody>
      </p:sp>
      <p:cxnSp>
        <p:nvCxnSpPr>
          <p:cNvPr id="177" name="Google Shape;177;p29"/>
          <p:cNvCxnSpPr/>
          <p:nvPr/>
        </p:nvCxnSpPr>
        <p:spPr>
          <a:xfrm rot="10800000">
            <a:off x="1259632" y="2781052"/>
            <a:ext cx="0" cy="381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8" name="Google Shape;178;p29"/>
          <p:cNvCxnSpPr/>
          <p:nvPr/>
        </p:nvCxnSpPr>
        <p:spPr>
          <a:xfrm>
            <a:off x="611560" y="6093296"/>
            <a:ext cx="590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9" name="Google Shape;179;p29"/>
          <p:cNvSpPr/>
          <p:nvPr/>
        </p:nvSpPr>
        <p:spPr>
          <a:xfrm>
            <a:off x="1143993" y="378904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1115616" y="594928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4980545" y="5923407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4980545" y="3770494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9"/>
          <p:cNvCxnSpPr/>
          <p:nvPr/>
        </p:nvCxnSpPr>
        <p:spPr>
          <a:xfrm>
            <a:off x="467544" y="3068960"/>
            <a:ext cx="5832600" cy="3285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84" name="Google Shape;184;p29"/>
          <p:cNvSpPr txBox="1"/>
          <p:nvPr/>
        </p:nvSpPr>
        <p:spPr>
          <a:xfrm>
            <a:off x="827584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772931" y="3652900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4932040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rPr lang="en"/>
              <a:t>Ela funciona bem para as portas lógicas E, OU e NÃO.</a:t>
            </a:r>
            <a:endParaRPr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One Layer to Rule them all?</a:t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1676859" y="4869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30"/>
          <p:cNvCxnSpPr>
            <a:stCxn id="194" idx="6"/>
            <a:endCxn id="197" idx="2"/>
          </p:cNvCxnSpPr>
          <p:nvPr/>
        </p:nvCxnSpPr>
        <p:spPr>
          <a:xfrm>
            <a:off x="2236858" y="4365072"/>
            <a:ext cx="2335200" cy="7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8" name="Google Shape;198;p30"/>
          <p:cNvCxnSpPr>
            <a:stCxn id="195" idx="6"/>
            <a:endCxn id="197" idx="2"/>
          </p:cNvCxnSpPr>
          <p:nvPr/>
        </p:nvCxnSpPr>
        <p:spPr>
          <a:xfrm flipH="1" rot="10800000">
            <a:off x="2252859" y="4437160"/>
            <a:ext cx="2319000" cy="72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9" name="Google Shape;199;p30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0" name="Google Shape;200;p30"/>
          <p:cNvCxnSpPr/>
          <p:nvPr/>
        </p:nvCxnSpPr>
        <p:spPr>
          <a:xfrm flipH="1" rot="10800000">
            <a:off x="940778" y="5157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1" name="Google Shape;201;p30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413069" y="4915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4572000" y="414908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30"/>
          <p:cNvCxnSpPr>
            <a:stCxn id="197" idx="6"/>
          </p:cNvCxnSpPr>
          <p:nvPr/>
        </p:nvCxnSpPr>
        <p:spPr>
          <a:xfrm flipH="1" rot="10800000">
            <a:off x="5148000" y="4421180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1075645" y="3573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5" name="Google Shape;205;p30"/>
          <p:cNvSpPr txBox="1"/>
          <p:nvPr/>
        </p:nvSpPr>
        <p:spPr>
          <a:xfrm>
            <a:off x="1102131" y="2981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1785133" y="3212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30"/>
          <p:cNvCxnSpPr>
            <a:stCxn id="206" idx="6"/>
            <a:endCxn id="197" idx="2"/>
          </p:cNvCxnSpPr>
          <p:nvPr/>
        </p:nvCxnSpPr>
        <p:spPr>
          <a:xfrm>
            <a:off x="2361133" y="3500076"/>
            <a:ext cx="2211000" cy="936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208" name="Google Shape;208;p30"/>
          <p:cNvGraphicFramePr/>
          <p:nvPr/>
        </p:nvGraphicFramePr>
        <p:xfrm>
          <a:off x="6372200" y="3438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{9A5B0149-4187-4E76-A318-BE3548D8D332}</a:tableStyleId>
              </a:tblPr>
              <a:tblGrid>
                <a:gridCol w="500375"/>
                <a:gridCol w="500375"/>
                <a:gridCol w="1224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x1 OU x2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9" name="Google Shape;209;p30"/>
          <p:cNvSpPr txBox="1"/>
          <p:nvPr/>
        </p:nvSpPr>
        <p:spPr>
          <a:xfrm>
            <a:off x="2901273" y="3419708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w=0.1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2361197" y="4016376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w=0.5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2469590" y="4571301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w=0.5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One Layer to Rule them all?</a:t>
            </a:r>
            <a:endParaRPr/>
          </a:p>
        </p:txBody>
      </p:sp>
      <p:cxnSp>
        <p:nvCxnSpPr>
          <p:cNvPr id="217" name="Google Shape;217;p31"/>
          <p:cNvCxnSpPr/>
          <p:nvPr/>
        </p:nvCxnSpPr>
        <p:spPr>
          <a:xfrm rot="10800000">
            <a:off x="1259632" y="2781052"/>
            <a:ext cx="0" cy="381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611560" y="6093296"/>
            <a:ext cx="590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9" name="Google Shape;219;p31"/>
          <p:cNvSpPr/>
          <p:nvPr/>
        </p:nvSpPr>
        <p:spPr>
          <a:xfrm>
            <a:off x="1143993" y="3789040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115616" y="594928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980545" y="5923407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4980545" y="3770494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>
            <a:off x="323528" y="4183378"/>
            <a:ext cx="4993500" cy="2558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4" name="Google Shape;224;p31"/>
          <p:cNvSpPr txBox="1"/>
          <p:nvPr/>
        </p:nvSpPr>
        <p:spPr>
          <a:xfrm>
            <a:off x="827584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772931" y="3652900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4932040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rPr lang="en"/>
              <a:t>Ela funciona bem para as portas lógicas E, OU e NÃO.</a:t>
            </a:r>
            <a:endParaRPr/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One Layer to Rule them all?</a:t>
            </a:r>
            <a:endParaRPr/>
          </a:p>
        </p:txBody>
      </p:sp>
      <p:sp>
        <p:nvSpPr>
          <p:cNvPr id="234" name="Google Shape;234;p32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32"/>
          <p:cNvCxnSpPr>
            <a:stCxn id="234" idx="6"/>
            <a:endCxn id="236" idx="2"/>
          </p:cNvCxnSpPr>
          <p:nvPr/>
        </p:nvCxnSpPr>
        <p:spPr>
          <a:xfrm>
            <a:off x="2236858" y="4365072"/>
            <a:ext cx="2335200" cy="7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7" name="Google Shape;237;p32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8" name="Google Shape;238;p32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4572000" y="414908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32"/>
          <p:cNvCxnSpPr>
            <a:stCxn id="236" idx="6"/>
          </p:cNvCxnSpPr>
          <p:nvPr/>
        </p:nvCxnSpPr>
        <p:spPr>
          <a:xfrm flipH="1" rot="10800000">
            <a:off x="5148000" y="4421180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1075645" y="3573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1" name="Google Shape;241;p32"/>
          <p:cNvSpPr txBox="1"/>
          <p:nvPr/>
        </p:nvSpPr>
        <p:spPr>
          <a:xfrm>
            <a:off x="1102131" y="2981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1785133" y="3212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2"/>
          <p:cNvCxnSpPr>
            <a:stCxn id="242" idx="6"/>
            <a:endCxn id="236" idx="2"/>
          </p:cNvCxnSpPr>
          <p:nvPr/>
        </p:nvCxnSpPr>
        <p:spPr>
          <a:xfrm>
            <a:off x="2361133" y="3500076"/>
            <a:ext cx="2211000" cy="936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244" name="Google Shape;244;p32"/>
          <p:cNvGraphicFramePr/>
          <p:nvPr/>
        </p:nvGraphicFramePr>
        <p:xfrm>
          <a:off x="6372200" y="3438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{9A5B0149-4187-4E76-A318-BE3548D8D332}</a:tableStyleId>
              </a:tblPr>
              <a:tblGrid>
                <a:gridCol w="500375"/>
                <a:gridCol w="1224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~x1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5" name="Google Shape;245;p32"/>
          <p:cNvSpPr txBox="1"/>
          <p:nvPr/>
        </p:nvSpPr>
        <p:spPr>
          <a:xfrm>
            <a:off x="2901273" y="3419708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w=0.6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2361197" y="4016376"/>
            <a:ext cx="88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w=-0.2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One Layer to Rule them all?</a:t>
            </a:r>
            <a:endParaRPr/>
          </a:p>
        </p:txBody>
      </p:sp>
      <p:cxnSp>
        <p:nvCxnSpPr>
          <p:cNvPr id="252" name="Google Shape;252;p33"/>
          <p:cNvCxnSpPr/>
          <p:nvPr/>
        </p:nvCxnSpPr>
        <p:spPr>
          <a:xfrm rot="10800000">
            <a:off x="1259632" y="2781052"/>
            <a:ext cx="0" cy="381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3" name="Google Shape;253;p33"/>
          <p:cNvCxnSpPr/>
          <p:nvPr/>
        </p:nvCxnSpPr>
        <p:spPr>
          <a:xfrm>
            <a:off x="611560" y="6093296"/>
            <a:ext cx="590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4" name="Google Shape;254;p33"/>
          <p:cNvSpPr/>
          <p:nvPr/>
        </p:nvSpPr>
        <p:spPr>
          <a:xfrm>
            <a:off x="1143993" y="3789040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4980545" y="594928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33"/>
          <p:cNvCxnSpPr/>
          <p:nvPr/>
        </p:nvCxnSpPr>
        <p:spPr>
          <a:xfrm flipH="1">
            <a:off x="1835652" y="3212976"/>
            <a:ext cx="2304300" cy="3528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57" name="Google Shape;257;p33"/>
          <p:cNvSpPr txBox="1"/>
          <p:nvPr/>
        </p:nvSpPr>
        <p:spPr>
          <a:xfrm>
            <a:off x="827584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772931" y="3652900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4932040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Inspiração Biológica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rPr lang="en"/>
              <a:t>Mas essa mesma rede não pode aprender o ou exclusivo.</a:t>
            </a:r>
            <a:endParaRPr/>
          </a:p>
        </p:txBody>
      </p:sp>
      <p:sp>
        <p:nvSpPr>
          <p:cNvPr id="266" name="Google Shape;266;p3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One Layer to Rule them all?</a:t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1676859" y="4869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34"/>
          <p:cNvCxnSpPr>
            <a:stCxn id="267" idx="6"/>
            <a:endCxn id="270" idx="2"/>
          </p:cNvCxnSpPr>
          <p:nvPr/>
        </p:nvCxnSpPr>
        <p:spPr>
          <a:xfrm>
            <a:off x="2236858" y="4365072"/>
            <a:ext cx="2335200" cy="7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1" name="Google Shape;271;p34"/>
          <p:cNvCxnSpPr>
            <a:stCxn id="268" idx="6"/>
            <a:endCxn id="270" idx="2"/>
          </p:cNvCxnSpPr>
          <p:nvPr/>
        </p:nvCxnSpPr>
        <p:spPr>
          <a:xfrm flipH="1" rot="10800000">
            <a:off x="2252859" y="4437160"/>
            <a:ext cx="2319000" cy="72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2" name="Google Shape;272;p34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3" name="Google Shape;273;p34"/>
          <p:cNvCxnSpPr/>
          <p:nvPr/>
        </p:nvCxnSpPr>
        <p:spPr>
          <a:xfrm flipH="1" rot="10800000">
            <a:off x="940778" y="5157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4" name="Google Shape;274;p34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413069" y="4915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4572000" y="414908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34"/>
          <p:cNvCxnSpPr>
            <a:stCxn id="270" idx="6"/>
          </p:cNvCxnSpPr>
          <p:nvPr/>
        </p:nvCxnSpPr>
        <p:spPr>
          <a:xfrm flipH="1" rot="10800000">
            <a:off x="5148000" y="4421180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7" name="Google Shape;277;p34"/>
          <p:cNvCxnSpPr/>
          <p:nvPr/>
        </p:nvCxnSpPr>
        <p:spPr>
          <a:xfrm>
            <a:off x="1075645" y="3573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8" name="Google Shape;278;p34"/>
          <p:cNvSpPr txBox="1"/>
          <p:nvPr/>
        </p:nvSpPr>
        <p:spPr>
          <a:xfrm>
            <a:off x="1102131" y="2981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1785133" y="3212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34"/>
          <p:cNvCxnSpPr>
            <a:stCxn id="279" idx="6"/>
            <a:endCxn id="270" idx="2"/>
          </p:cNvCxnSpPr>
          <p:nvPr/>
        </p:nvCxnSpPr>
        <p:spPr>
          <a:xfrm>
            <a:off x="2361133" y="3500076"/>
            <a:ext cx="2211000" cy="936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281" name="Google Shape;281;p34"/>
          <p:cNvGraphicFramePr/>
          <p:nvPr/>
        </p:nvGraphicFramePr>
        <p:xfrm>
          <a:off x="6372200" y="3438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{9A5B0149-4187-4E76-A318-BE3548D8D332}</a:tableStyleId>
              </a:tblPr>
              <a:tblGrid>
                <a:gridCol w="500375"/>
                <a:gridCol w="500375"/>
                <a:gridCol w="1376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x1 XOU x2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2" name="Google Shape;282;p34"/>
          <p:cNvSpPr txBox="1"/>
          <p:nvPr/>
        </p:nvSpPr>
        <p:spPr>
          <a:xfrm>
            <a:off x="2901273" y="3419708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w=0.1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2361197" y="4016376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w=0.5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2469590" y="4571301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w=0.5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...and in the darkness</a:t>
            </a:r>
            <a:endParaRPr/>
          </a:p>
        </p:txBody>
      </p:sp>
      <p:cxnSp>
        <p:nvCxnSpPr>
          <p:cNvPr id="290" name="Google Shape;290;p35"/>
          <p:cNvCxnSpPr/>
          <p:nvPr/>
        </p:nvCxnSpPr>
        <p:spPr>
          <a:xfrm rot="10800000">
            <a:off x="1259632" y="2781052"/>
            <a:ext cx="0" cy="381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1" name="Google Shape;291;p35"/>
          <p:cNvCxnSpPr/>
          <p:nvPr/>
        </p:nvCxnSpPr>
        <p:spPr>
          <a:xfrm>
            <a:off x="611560" y="6093296"/>
            <a:ext cx="590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2" name="Google Shape;292;p35"/>
          <p:cNvSpPr/>
          <p:nvPr/>
        </p:nvSpPr>
        <p:spPr>
          <a:xfrm>
            <a:off x="1143993" y="3789040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1115616" y="594928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4980545" y="5923407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4980545" y="377049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35"/>
          <p:cNvCxnSpPr/>
          <p:nvPr/>
        </p:nvCxnSpPr>
        <p:spPr>
          <a:xfrm>
            <a:off x="827584" y="3068960"/>
            <a:ext cx="4489500" cy="3672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97" name="Google Shape;297;p35"/>
          <p:cNvSpPr txBox="1"/>
          <p:nvPr/>
        </p:nvSpPr>
        <p:spPr>
          <a:xfrm>
            <a:off x="827584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772931" y="3652900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4932040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3072333" y="4058526"/>
            <a:ext cx="106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rPr lang="en"/>
              <a:t>Para ser possível mapear uma saída não-linear precisamos de múltiplas camadas de neurônios, formando uma rede neural da mesma forma que em nosso cérebro.</a:t>
            </a:r>
            <a:endParaRPr/>
          </a:p>
        </p:txBody>
      </p:sp>
      <p:sp>
        <p:nvSpPr>
          <p:cNvPr id="307" name="Google Shape;307;p3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3600"/>
              <a:buFont typeface="Verdana"/>
              <a:buNone/>
            </a:pPr>
            <a:r>
              <a:rPr lang="en" sz="3600"/>
              <a:t>Redes Neurais de Múltiplas Camadas</a:t>
            </a:r>
            <a:endParaRPr sz="3600"/>
          </a:p>
        </p:txBody>
      </p:sp>
      <p:sp>
        <p:nvSpPr>
          <p:cNvPr id="308" name="Google Shape;308;p36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1676859" y="4869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1660858" y="573325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36"/>
          <p:cNvCxnSpPr>
            <a:stCxn id="308" idx="6"/>
            <a:endCxn id="312" idx="2"/>
          </p:cNvCxnSpPr>
          <p:nvPr/>
        </p:nvCxnSpPr>
        <p:spPr>
          <a:xfrm flipH="1" rot="10800000">
            <a:off x="2236858" y="3933072"/>
            <a:ext cx="17592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3" name="Google Shape;313;p36"/>
          <p:cNvCxnSpPr>
            <a:stCxn id="309" idx="6"/>
            <a:endCxn id="312" idx="2"/>
          </p:cNvCxnSpPr>
          <p:nvPr/>
        </p:nvCxnSpPr>
        <p:spPr>
          <a:xfrm flipH="1" rot="10800000">
            <a:off x="2252859" y="3933160"/>
            <a:ext cx="1743000" cy="122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4" name="Google Shape;314;p36"/>
          <p:cNvCxnSpPr>
            <a:stCxn id="310" idx="6"/>
            <a:endCxn id="312" idx="2"/>
          </p:cNvCxnSpPr>
          <p:nvPr/>
        </p:nvCxnSpPr>
        <p:spPr>
          <a:xfrm flipH="1" rot="10800000">
            <a:off x="2236858" y="3932956"/>
            <a:ext cx="1759200" cy="208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5" name="Google Shape;315;p36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6" name="Google Shape;316;p36"/>
          <p:cNvCxnSpPr/>
          <p:nvPr/>
        </p:nvCxnSpPr>
        <p:spPr>
          <a:xfrm flipH="1" rot="10800000">
            <a:off x="940778" y="5157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7" name="Google Shape;317;p36"/>
          <p:cNvCxnSpPr/>
          <p:nvPr/>
        </p:nvCxnSpPr>
        <p:spPr>
          <a:xfrm flipH="1" rot="10800000">
            <a:off x="899592" y="6021272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8" name="Google Shape;318;p36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413069" y="4915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415435" y="5771506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/>
          <p:nvPr/>
        </p:nvSpPr>
        <p:spPr>
          <a:xfrm>
            <a:off x="3995936" y="364502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36"/>
          <p:cNvCxnSpPr>
            <a:stCxn id="312" idx="6"/>
            <a:endCxn id="322" idx="2"/>
          </p:cNvCxnSpPr>
          <p:nvPr/>
        </p:nvCxnSpPr>
        <p:spPr>
          <a:xfrm>
            <a:off x="4571936" y="3933024"/>
            <a:ext cx="1296300" cy="59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3" name="Google Shape;323;p36"/>
          <p:cNvCxnSpPr/>
          <p:nvPr/>
        </p:nvCxnSpPr>
        <p:spPr>
          <a:xfrm>
            <a:off x="1075645" y="3573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4" name="Google Shape;324;p36"/>
          <p:cNvSpPr txBox="1"/>
          <p:nvPr/>
        </p:nvSpPr>
        <p:spPr>
          <a:xfrm>
            <a:off x="1102131" y="2981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1785133" y="3212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36"/>
          <p:cNvCxnSpPr>
            <a:stCxn id="325" idx="6"/>
            <a:endCxn id="312" idx="2"/>
          </p:cNvCxnSpPr>
          <p:nvPr/>
        </p:nvCxnSpPr>
        <p:spPr>
          <a:xfrm>
            <a:off x="2361133" y="3500076"/>
            <a:ext cx="1634700" cy="432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7" name="Google Shape;327;p36"/>
          <p:cNvSpPr/>
          <p:nvPr/>
        </p:nvSpPr>
        <p:spPr>
          <a:xfrm>
            <a:off x="3995936" y="49771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36"/>
          <p:cNvCxnSpPr>
            <a:stCxn id="327" idx="6"/>
            <a:endCxn id="322" idx="2"/>
          </p:cNvCxnSpPr>
          <p:nvPr/>
        </p:nvCxnSpPr>
        <p:spPr>
          <a:xfrm flipH="1" rot="10800000">
            <a:off x="4571936" y="4527172"/>
            <a:ext cx="1296300" cy="73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9" name="Google Shape;329;p36"/>
          <p:cNvCxnSpPr>
            <a:stCxn id="308" idx="6"/>
            <a:endCxn id="327" idx="2"/>
          </p:cNvCxnSpPr>
          <p:nvPr/>
        </p:nvCxnSpPr>
        <p:spPr>
          <a:xfrm>
            <a:off x="2236858" y="4365072"/>
            <a:ext cx="1759200" cy="90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0" name="Google Shape;330;p36"/>
          <p:cNvCxnSpPr>
            <a:stCxn id="309" idx="6"/>
            <a:endCxn id="327" idx="2"/>
          </p:cNvCxnSpPr>
          <p:nvPr/>
        </p:nvCxnSpPr>
        <p:spPr>
          <a:xfrm>
            <a:off x="2252859" y="5157160"/>
            <a:ext cx="1743000" cy="10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1" name="Google Shape;331;p36"/>
          <p:cNvCxnSpPr>
            <a:stCxn id="310" idx="6"/>
            <a:endCxn id="327" idx="2"/>
          </p:cNvCxnSpPr>
          <p:nvPr/>
        </p:nvCxnSpPr>
        <p:spPr>
          <a:xfrm flipH="1" rot="10800000">
            <a:off x="2236858" y="5265256"/>
            <a:ext cx="1759200" cy="75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2" name="Google Shape;332;p36"/>
          <p:cNvCxnSpPr>
            <a:stCxn id="325" idx="6"/>
            <a:endCxn id="327" idx="2"/>
          </p:cNvCxnSpPr>
          <p:nvPr/>
        </p:nvCxnSpPr>
        <p:spPr>
          <a:xfrm>
            <a:off x="2361133" y="3500076"/>
            <a:ext cx="1634700" cy="17652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2" name="Google Shape;322;p36"/>
          <p:cNvSpPr/>
          <p:nvPr/>
        </p:nvSpPr>
        <p:spPr>
          <a:xfrm>
            <a:off x="5868144" y="423909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36"/>
          <p:cNvCxnSpPr>
            <a:stCxn id="322" idx="6"/>
          </p:cNvCxnSpPr>
          <p:nvPr/>
        </p:nvCxnSpPr>
        <p:spPr>
          <a:xfrm>
            <a:off x="6444144" y="4527090"/>
            <a:ext cx="648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Mas para isso devemos alterar a função para: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Y = sinal(W.X)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com a função sinal retornando -1 se W.X for negativo e +1 caso contrário.</a:t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9" name="Google Shape;339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Regressão Logística</a:t>
            </a:r>
            <a:endParaRPr b="0" i="0" sz="4000" u="none" cap="none" strike="noStrike">
              <a:solidFill>
                <a:srgbClr val="00602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Mas a função sinal, assim como a função valor absoluto, não é diferenciável em todos os pontos.</a:t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5" name="Google Shape;34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Regressão Logística</a:t>
            </a:r>
            <a:endParaRPr b="0" i="0" sz="4000" u="none" cap="none" strike="noStrike">
              <a:solidFill>
                <a:srgbClr val="00602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https://upload.wikimedia.org/wikipedia/commons/thumb/4/4f/Signum_function.svg/299px-Signum_function.svg.png" id="346" name="Google Shape;3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058" y="2852936"/>
            <a:ext cx="4621200" cy="37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-14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352" name="Google Shape;352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Regressão Logística</a:t>
            </a:r>
            <a:endParaRPr b="0" i="0" sz="4000" u="none" cap="none" strike="noStrike">
              <a:solidFill>
                <a:srgbClr val="00602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A forma dela é muito similar a função sinal, e ainda tem a vantagem de nos retornar um valor entre 0 e 1.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8" name="Google Shape;358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Regressão Logística</a:t>
            </a:r>
            <a:endParaRPr b="0" i="0" sz="4000" u="none" cap="none" strike="noStrike">
              <a:solidFill>
                <a:srgbClr val="00602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http://www.biorecipes.com/Classific/figure3.gif" id="359" name="Google Shape;3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950" y="3276300"/>
            <a:ext cx="4720800" cy="34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Dessa forma Y ∈ {0,1} e o valor resultante da função logística pode ser interpretado como a probabilidade de pertencer a classe 1.</a:t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Se f(W.X) representa a probabilidade de X pertencer a classe 1, temos que considerar a probabilidade dele pertencer a classe 0, ou seja, 1 – f(W.X).</a:t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5" name="Google Shape;365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Regressão Logística</a:t>
            </a:r>
            <a:endParaRPr b="0" i="0" sz="4000" u="none" cap="none" strike="noStrike">
              <a:solidFill>
                <a:srgbClr val="00602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Com isso devemos alterar algumas coisinhas no nosso modelo de regressão.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A primeira alteração é a função de erro.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O erro deve ser referente ao valor de Y.</a:t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1" name="Google Shape;371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Regressão Logística</a:t>
            </a:r>
            <a:endParaRPr b="0" i="0" sz="4000" u="none" cap="none" strike="noStrike">
              <a:solidFill>
                <a:srgbClr val="00602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-14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377" name="Google Shape;377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Regressão Logística</a:t>
            </a:r>
            <a:endParaRPr b="0" i="0" sz="4000" u="none" cap="none" strike="noStrike">
              <a:solidFill>
                <a:srgbClr val="00602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Sistema Nervoso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"/>
              <a:t>O </a:t>
            </a:r>
            <a:r>
              <a:rPr b="1" lang="en"/>
              <a:t>cérebro</a:t>
            </a:r>
            <a:r>
              <a:rPr lang="en"/>
              <a:t> e o </a:t>
            </a:r>
            <a:r>
              <a:rPr b="1" lang="en"/>
              <a:t>sistema nervoso</a:t>
            </a:r>
            <a:r>
              <a:rPr lang="en"/>
              <a:t> atuam como um </a:t>
            </a:r>
            <a:r>
              <a:rPr b="1" lang="en"/>
              <a:t>processador de informação </a:t>
            </a:r>
            <a:r>
              <a:rPr lang="en"/>
              <a:t>nos seres vivos.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"/>
              <a:t>No ser humano ele é composto por cerca de 10 bilhões de neurônios.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rPr lang="en"/>
              <a:t>Cada neurônio está interligado a cerca de 5000 outros neurônios através de estruturas conhecidas como </a:t>
            </a:r>
            <a:r>
              <a:rPr b="1" lang="en"/>
              <a:t>sinapses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-14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Regressão Logística</a:t>
            </a:r>
            <a:endParaRPr b="0" i="0" sz="4000" u="none" cap="none" strike="noStrike">
              <a:solidFill>
                <a:srgbClr val="00602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-14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389" name="Google Shape;389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Regressão Logística</a:t>
            </a:r>
            <a:endParaRPr b="0" i="0" sz="4000" u="none" cap="none" strike="noStrike">
              <a:solidFill>
                <a:srgbClr val="00602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>
            <p:ph idx="1" type="body"/>
          </p:nvPr>
        </p:nvSpPr>
        <p:spPr>
          <a:xfrm>
            <a:off x="381000" y="1947332"/>
            <a:ext cx="8229600" cy="462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395" name="Google Shape;395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Regressão Logística</a:t>
            </a:r>
            <a:endParaRPr b="0" i="0" sz="4000" u="none" cap="none" strike="noStrike">
              <a:solidFill>
                <a:srgbClr val="00602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401" name="Google Shape;401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Regressão Logística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Vamos verificar seu funcionamento em um modelo mais simples:</a:t>
            </a:r>
            <a:endParaRPr/>
          </a:p>
        </p:txBody>
      </p:sp>
      <p:sp>
        <p:nvSpPr>
          <p:cNvPr id="408" name="Google Shape;408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  <p:sp>
        <p:nvSpPr>
          <p:cNvPr id="409" name="Google Shape;409;p48"/>
          <p:cNvSpPr/>
          <p:nvPr/>
        </p:nvSpPr>
        <p:spPr>
          <a:xfrm>
            <a:off x="1660858" y="35730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8"/>
          <p:cNvSpPr/>
          <p:nvPr/>
        </p:nvSpPr>
        <p:spPr>
          <a:xfrm>
            <a:off x="1676859" y="436510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8"/>
          <p:cNvSpPr/>
          <p:nvPr/>
        </p:nvSpPr>
        <p:spPr>
          <a:xfrm>
            <a:off x="1660858" y="522920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48"/>
          <p:cNvCxnSpPr>
            <a:stCxn id="409" idx="6"/>
          </p:cNvCxnSpPr>
          <p:nvPr/>
        </p:nvCxnSpPr>
        <p:spPr>
          <a:xfrm>
            <a:off x="2236858" y="3861016"/>
            <a:ext cx="2983200" cy="632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3" name="Google Shape;413;p48"/>
          <p:cNvCxnSpPr>
            <a:stCxn id="410" idx="6"/>
          </p:cNvCxnSpPr>
          <p:nvPr/>
        </p:nvCxnSpPr>
        <p:spPr>
          <a:xfrm flipH="1" rot="10800000">
            <a:off x="2252859" y="4493204"/>
            <a:ext cx="2967000" cy="159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4" name="Google Shape;414;p48"/>
          <p:cNvCxnSpPr>
            <a:stCxn id="411" idx="6"/>
          </p:cNvCxnSpPr>
          <p:nvPr/>
        </p:nvCxnSpPr>
        <p:spPr>
          <a:xfrm flipH="1" rot="10800000">
            <a:off x="2236858" y="4493300"/>
            <a:ext cx="2983200" cy="1023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5" name="Google Shape;415;p48"/>
          <p:cNvCxnSpPr/>
          <p:nvPr/>
        </p:nvCxnSpPr>
        <p:spPr>
          <a:xfrm>
            <a:off x="940778" y="3861048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6" name="Google Shape;416;p48"/>
          <p:cNvCxnSpPr/>
          <p:nvPr/>
        </p:nvCxnSpPr>
        <p:spPr>
          <a:xfrm flipH="1" rot="10800000">
            <a:off x="940778" y="465312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7" name="Google Shape;417;p48"/>
          <p:cNvCxnSpPr/>
          <p:nvPr/>
        </p:nvCxnSpPr>
        <p:spPr>
          <a:xfrm flipH="1" rot="10800000">
            <a:off x="899592" y="5517216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8" name="Google Shape;418;p48"/>
          <p:cNvSpPr txBox="1"/>
          <p:nvPr/>
        </p:nvSpPr>
        <p:spPr>
          <a:xfrm>
            <a:off x="395536" y="3645024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8"/>
          <p:cNvSpPr txBox="1"/>
          <p:nvPr/>
        </p:nvSpPr>
        <p:spPr>
          <a:xfrm>
            <a:off x="413069" y="441168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415435" y="526745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8"/>
          <p:cNvSpPr txBox="1"/>
          <p:nvPr/>
        </p:nvSpPr>
        <p:spPr>
          <a:xfrm rot="846158">
            <a:off x="2594043" y="3567390"/>
            <a:ext cx="1193058" cy="46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w1 . 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8"/>
          <p:cNvSpPr/>
          <p:nvPr/>
        </p:nvSpPr>
        <p:spPr>
          <a:xfrm>
            <a:off x="5220072" y="42053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8"/>
          <p:cNvCxnSpPr/>
          <p:nvPr/>
        </p:nvCxnSpPr>
        <p:spPr>
          <a:xfrm flipH="1" rot="10800000">
            <a:off x="5796136" y="4493332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4" name="Google Shape;424;p48"/>
          <p:cNvSpPr txBox="1"/>
          <p:nvPr/>
        </p:nvSpPr>
        <p:spPr>
          <a:xfrm>
            <a:off x="6532217" y="4262515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8"/>
          <p:cNvSpPr txBox="1"/>
          <p:nvPr/>
        </p:nvSpPr>
        <p:spPr>
          <a:xfrm rot="-175587">
            <a:off x="2393926" y="4161320"/>
            <a:ext cx="1192856" cy="46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w2 . 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8"/>
          <p:cNvSpPr txBox="1"/>
          <p:nvPr/>
        </p:nvSpPr>
        <p:spPr>
          <a:xfrm rot="-968005">
            <a:off x="2546333" y="4790097"/>
            <a:ext cx="1192983" cy="461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 . 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8"/>
          <p:cNvSpPr txBox="1"/>
          <p:nvPr/>
        </p:nvSpPr>
        <p:spPr>
          <a:xfrm>
            <a:off x="4911625" y="3687425"/>
            <a:ext cx="32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f(W.x) = sign(W.x)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Nesse caso temos que aprender os valores de W que melhor aproxima cada exemplo de entrada x para o respectivo y!</a:t>
            </a:r>
            <a:endParaRPr/>
          </a:p>
        </p:txBody>
      </p:sp>
      <p:sp>
        <p:nvSpPr>
          <p:cNvPr id="434" name="Google Shape;434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  <p:sp>
        <p:nvSpPr>
          <p:cNvPr id="435" name="Google Shape;435;p49"/>
          <p:cNvSpPr/>
          <p:nvPr/>
        </p:nvSpPr>
        <p:spPr>
          <a:xfrm>
            <a:off x="1660858" y="35730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9"/>
          <p:cNvSpPr/>
          <p:nvPr/>
        </p:nvSpPr>
        <p:spPr>
          <a:xfrm>
            <a:off x="1676859" y="436510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9"/>
          <p:cNvSpPr/>
          <p:nvPr/>
        </p:nvSpPr>
        <p:spPr>
          <a:xfrm>
            <a:off x="1660858" y="522920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49"/>
          <p:cNvCxnSpPr>
            <a:stCxn id="435" idx="6"/>
          </p:cNvCxnSpPr>
          <p:nvPr/>
        </p:nvCxnSpPr>
        <p:spPr>
          <a:xfrm>
            <a:off x="2236858" y="3861016"/>
            <a:ext cx="2983200" cy="632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9" name="Google Shape;439;p49"/>
          <p:cNvCxnSpPr>
            <a:stCxn id="436" idx="6"/>
          </p:cNvCxnSpPr>
          <p:nvPr/>
        </p:nvCxnSpPr>
        <p:spPr>
          <a:xfrm flipH="1" rot="10800000">
            <a:off x="2252859" y="4493204"/>
            <a:ext cx="2967000" cy="159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0" name="Google Shape;440;p49"/>
          <p:cNvCxnSpPr>
            <a:stCxn id="437" idx="6"/>
          </p:cNvCxnSpPr>
          <p:nvPr/>
        </p:nvCxnSpPr>
        <p:spPr>
          <a:xfrm flipH="1" rot="10800000">
            <a:off x="2236858" y="4493300"/>
            <a:ext cx="2983200" cy="1023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1" name="Google Shape;441;p49"/>
          <p:cNvCxnSpPr/>
          <p:nvPr/>
        </p:nvCxnSpPr>
        <p:spPr>
          <a:xfrm>
            <a:off x="940778" y="3861048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2" name="Google Shape;442;p49"/>
          <p:cNvCxnSpPr/>
          <p:nvPr/>
        </p:nvCxnSpPr>
        <p:spPr>
          <a:xfrm flipH="1" rot="10800000">
            <a:off x="940778" y="465312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3" name="Google Shape;443;p49"/>
          <p:cNvCxnSpPr/>
          <p:nvPr/>
        </p:nvCxnSpPr>
        <p:spPr>
          <a:xfrm flipH="1" rot="10800000">
            <a:off x="899592" y="5517216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4" name="Google Shape;444;p49"/>
          <p:cNvSpPr txBox="1"/>
          <p:nvPr/>
        </p:nvSpPr>
        <p:spPr>
          <a:xfrm>
            <a:off x="395536" y="3645024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9"/>
          <p:cNvSpPr txBox="1"/>
          <p:nvPr/>
        </p:nvSpPr>
        <p:spPr>
          <a:xfrm>
            <a:off x="413069" y="441168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9"/>
          <p:cNvSpPr txBox="1"/>
          <p:nvPr/>
        </p:nvSpPr>
        <p:spPr>
          <a:xfrm>
            <a:off x="415435" y="526745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9"/>
          <p:cNvSpPr txBox="1"/>
          <p:nvPr/>
        </p:nvSpPr>
        <p:spPr>
          <a:xfrm rot="846158">
            <a:off x="2594043" y="3567390"/>
            <a:ext cx="1193058" cy="46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w1 . 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9"/>
          <p:cNvSpPr/>
          <p:nvPr/>
        </p:nvSpPr>
        <p:spPr>
          <a:xfrm>
            <a:off x="5220072" y="42053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49"/>
          <p:cNvCxnSpPr/>
          <p:nvPr/>
        </p:nvCxnSpPr>
        <p:spPr>
          <a:xfrm flipH="1" rot="10800000">
            <a:off x="5796136" y="4493332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0" name="Google Shape;450;p49"/>
          <p:cNvSpPr txBox="1"/>
          <p:nvPr/>
        </p:nvSpPr>
        <p:spPr>
          <a:xfrm>
            <a:off x="6532217" y="4262515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 rot="-175587">
            <a:off x="2393926" y="4161320"/>
            <a:ext cx="1192856" cy="46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w2 . 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 rot="-968005">
            <a:off x="2546333" y="4790097"/>
            <a:ext cx="1192983" cy="461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 . 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9"/>
          <p:cNvSpPr txBox="1"/>
          <p:nvPr/>
        </p:nvSpPr>
        <p:spPr>
          <a:xfrm>
            <a:off x="4911625" y="3687425"/>
            <a:ext cx="352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f(W.x) = sign(W.x)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Isso é a regressão linear! (ou quase)</a:t>
            </a:r>
            <a:endParaRPr/>
          </a:p>
        </p:txBody>
      </p:sp>
      <p:sp>
        <p:nvSpPr>
          <p:cNvPr id="460" name="Google Shape;460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  <p:sp>
        <p:nvSpPr>
          <p:cNvPr id="461" name="Google Shape;461;p50"/>
          <p:cNvSpPr/>
          <p:nvPr/>
        </p:nvSpPr>
        <p:spPr>
          <a:xfrm>
            <a:off x="1660858" y="35730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0"/>
          <p:cNvSpPr/>
          <p:nvPr/>
        </p:nvSpPr>
        <p:spPr>
          <a:xfrm>
            <a:off x="1676859" y="436510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0"/>
          <p:cNvSpPr/>
          <p:nvPr/>
        </p:nvSpPr>
        <p:spPr>
          <a:xfrm>
            <a:off x="1660858" y="522920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50"/>
          <p:cNvCxnSpPr>
            <a:stCxn id="461" idx="6"/>
          </p:cNvCxnSpPr>
          <p:nvPr/>
        </p:nvCxnSpPr>
        <p:spPr>
          <a:xfrm>
            <a:off x="2236858" y="3861016"/>
            <a:ext cx="2983200" cy="632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5" name="Google Shape;465;p50"/>
          <p:cNvCxnSpPr>
            <a:stCxn id="462" idx="6"/>
          </p:cNvCxnSpPr>
          <p:nvPr/>
        </p:nvCxnSpPr>
        <p:spPr>
          <a:xfrm flipH="1" rot="10800000">
            <a:off x="2252859" y="4493204"/>
            <a:ext cx="2967000" cy="159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6" name="Google Shape;466;p50"/>
          <p:cNvCxnSpPr>
            <a:stCxn id="463" idx="6"/>
          </p:cNvCxnSpPr>
          <p:nvPr/>
        </p:nvCxnSpPr>
        <p:spPr>
          <a:xfrm flipH="1" rot="10800000">
            <a:off x="2236858" y="4493300"/>
            <a:ext cx="2983200" cy="1023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7" name="Google Shape;467;p50"/>
          <p:cNvCxnSpPr/>
          <p:nvPr/>
        </p:nvCxnSpPr>
        <p:spPr>
          <a:xfrm>
            <a:off x="940778" y="3861048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8" name="Google Shape;468;p50"/>
          <p:cNvCxnSpPr/>
          <p:nvPr/>
        </p:nvCxnSpPr>
        <p:spPr>
          <a:xfrm flipH="1" rot="10800000">
            <a:off x="940778" y="465312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9" name="Google Shape;469;p50"/>
          <p:cNvCxnSpPr/>
          <p:nvPr/>
        </p:nvCxnSpPr>
        <p:spPr>
          <a:xfrm flipH="1" rot="10800000">
            <a:off x="899592" y="5517216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0" name="Google Shape;470;p50"/>
          <p:cNvSpPr txBox="1"/>
          <p:nvPr/>
        </p:nvSpPr>
        <p:spPr>
          <a:xfrm>
            <a:off x="395536" y="3645024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413069" y="441168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0"/>
          <p:cNvSpPr txBox="1"/>
          <p:nvPr/>
        </p:nvSpPr>
        <p:spPr>
          <a:xfrm>
            <a:off x="415435" y="526745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0"/>
          <p:cNvSpPr txBox="1"/>
          <p:nvPr/>
        </p:nvSpPr>
        <p:spPr>
          <a:xfrm rot="846158">
            <a:off x="2594043" y="3567390"/>
            <a:ext cx="1193058" cy="46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w1 . 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0"/>
          <p:cNvSpPr/>
          <p:nvPr/>
        </p:nvSpPr>
        <p:spPr>
          <a:xfrm>
            <a:off x="5220072" y="42053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p50"/>
          <p:cNvCxnSpPr/>
          <p:nvPr/>
        </p:nvCxnSpPr>
        <p:spPr>
          <a:xfrm flipH="1" rot="10800000">
            <a:off x="5796136" y="4493332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6" name="Google Shape;476;p50"/>
          <p:cNvSpPr txBox="1"/>
          <p:nvPr/>
        </p:nvSpPr>
        <p:spPr>
          <a:xfrm>
            <a:off x="6532217" y="4262515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0"/>
          <p:cNvSpPr txBox="1"/>
          <p:nvPr/>
        </p:nvSpPr>
        <p:spPr>
          <a:xfrm rot="-175587">
            <a:off x="2393926" y="4161320"/>
            <a:ext cx="1192856" cy="46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w2 . 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0"/>
          <p:cNvSpPr txBox="1"/>
          <p:nvPr/>
        </p:nvSpPr>
        <p:spPr>
          <a:xfrm rot="-968005">
            <a:off x="2546333" y="4790097"/>
            <a:ext cx="1192983" cy="461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 . 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4911625" y="3687425"/>
            <a:ext cx="31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f(W.x) = sign(W.x)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Não podemos esquecer de x0, que tem sempre o valor 1, aqui chamado de bias.</a:t>
            </a:r>
            <a:endParaRPr/>
          </a:p>
        </p:txBody>
      </p:sp>
      <p:sp>
        <p:nvSpPr>
          <p:cNvPr id="486" name="Google Shape;486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  <p:sp>
        <p:nvSpPr>
          <p:cNvPr id="487" name="Google Shape;487;p51"/>
          <p:cNvSpPr/>
          <p:nvPr/>
        </p:nvSpPr>
        <p:spPr>
          <a:xfrm>
            <a:off x="1660858" y="35730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1"/>
          <p:cNvSpPr/>
          <p:nvPr/>
        </p:nvSpPr>
        <p:spPr>
          <a:xfrm>
            <a:off x="1676859" y="436510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1"/>
          <p:cNvSpPr/>
          <p:nvPr/>
        </p:nvSpPr>
        <p:spPr>
          <a:xfrm>
            <a:off x="1660858" y="522920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51"/>
          <p:cNvCxnSpPr>
            <a:stCxn id="487" idx="6"/>
          </p:cNvCxnSpPr>
          <p:nvPr/>
        </p:nvCxnSpPr>
        <p:spPr>
          <a:xfrm>
            <a:off x="2236858" y="3861016"/>
            <a:ext cx="2983200" cy="632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1" name="Google Shape;491;p51"/>
          <p:cNvCxnSpPr>
            <a:stCxn id="488" idx="6"/>
          </p:cNvCxnSpPr>
          <p:nvPr/>
        </p:nvCxnSpPr>
        <p:spPr>
          <a:xfrm flipH="1" rot="10800000">
            <a:off x="2252859" y="4493204"/>
            <a:ext cx="2967000" cy="159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2" name="Google Shape;492;p51"/>
          <p:cNvCxnSpPr>
            <a:stCxn id="489" idx="6"/>
          </p:cNvCxnSpPr>
          <p:nvPr/>
        </p:nvCxnSpPr>
        <p:spPr>
          <a:xfrm flipH="1" rot="10800000">
            <a:off x="2236858" y="4493300"/>
            <a:ext cx="2983200" cy="1023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3" name="Google Shape;493;p51"/>
          <p:cNvCxnSpPr/>
          <p:nvPr/>
        </p:nvCxnSpPr>
        <p:spPr>
          <a:xfrm>
            <a:off x="940778" y="3861048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4" name="Google Shape;494;p51"/>
          <p:cNvCxnSpPr/>
          <p:nvPr/>
        </p:nvCxnSpPr>
        <p:spPr>
          <a:xfrm flipH="1" rot="10800000">
            <a:off x="940778" y="465312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5" name="Google Shape;495;p51"/>
          <p:cNvCxnSpPr/>
          <p:nvPr/>
        </p:nvCxnSpPr>
        <p:spPr>
          <a:xfrm flipH="1" rot="10800000">
            <a:off x="899592" y="5517216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6" name="Google Shape;496;p51"/>
          <p:cNvSpPr txBox="1"/>
          <p:nvPr/>
        </p:nvSpPr>
        <p:spPr>
          <a:xfrm>
            <a:off x="395536" y="3645024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>
            <a:off x="413069" y="441168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1"/>
          <p:cNvSpPr txBox="1"/>
          <p:nvPr/>
        </p:nvSpPr>
        <p:spPr>
          <a:xfrm>
            <a:off x="415435" y="526745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1"/>
          <p:cNvSpPr txBox="1"/>
          <p:nvPr/>
        </p:nvSpPr>
        <p:spPr>
          <a:xfrm rot="846158">
            <a:off x="2594043" y="3567390"/>
            <a:ext cx="1193058" cy="46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w1 . 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1"/>
          <p:cNvSpPr/>
          <p:nvPr/>
        </p:nvSpPr>
        <p:spPr>
          <a:xfrm>
            <a:off x="5220072" y="42053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51"/>
          <p:cNvCxnSpPr/>
          <p:nvPr/>
        </p:nvCxnSpPr>
        <p:spPr>
          <a:xfrm flipH="1" rot="10800000">
            <a:off x="5796136" y="4493332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2" name="Google Shape;502;p51"/>
          <p:cNvSpPr txBox="1"/>
          <p:nvPr/>
        </p:nvSpPr>
        <p:spPr>
          <a:xfrm>
            <a:off x="6532217" y="4262515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1"/>
          <p:cNvSpPr txBox="1"/>
          <p:nvPr/>
        </p:nvSpPr>
        <p:spPr>
          <a:xfrm rot="-175587">
            <a:off x="2393926" y="4161320"/>
            <a:ext cx="1192856" cy="46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w2 . 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1"/>
          <p:cNvSpPr txBox="1"/>
          <p:nvPr/>
        </p:nvSpPr>
        <p:spPr>
          <a:xfrm rot="-968005">
            <a:off x="2546333" y="4790097"/>
            <a:ext cx="1192983" cy="461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 . 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1"/>
          <p:cNvSpPr txBox="1"/>
          <p:nvPr/>
        </p:nvSpPr>
        <p:spPr>
          <a:xfrm>
            <a:off x="4911625" y="3687425"/>
            <a:ext cx="34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f(W.x) = sign(W.x)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51"/>
          <p:cNvCxnSpPr/>
          <p:nvPr/>
        </p:nvCxnSpPr>
        <p:spPr>
          <a:xfrm>
            <a:off x="1075645" y="3068960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7" name="Google Shape;507;p51"/>
          <p:cNvSpPr txBox="1"/>
          <p:nvPr/>
        </p:nvSpPr>
        <p:spPr>
          <a:xfrm>
            <a:off x="1102131" y="2477188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1"/>
          <p:cNvSpPr/>
          <p:nvPr/>
        </p:nvSpPr>
        <p:spPr>
          <a:xfrm>
            <a:off x="1785133" y="270802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51"/>
          <p:cNvCxnSpPr>
            <a:stCxn id="508" idx="6"/>
            <a:endCxn id="500" idx="2"/>
          </p:cNvCxnSpPr>
          <p:nvPr/>
        </p:nvCxnSpPr>
        <p:spPr>
          <a:xfrm>
            <a:off x="2361133" y="2996020"/>
            <a:ext cx="2859000" cy="1497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0" name="Google Shape;510;p51"/>
          <p:cNvSpPr txBox="1"/>
          <p:nvPr/>
        </p:nvSpPr>
        <p:spPr>
          <a:xfrm rot="845537">
            <a:off x="3300352" y="3042080"/>
            <a:ext cx="595110" cy="46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w0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A função também pode ser alterada para a logística:</a:t>
            </a:r>
            <a:endParaRPr/>
          </a:p>
        </p:txBody>
      </p:sp>
      <p:sp>
        <p:nvSpPr>
          <p:cNvPr id="517" name="Google Shape;517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  <p:sp>
        <p:nvSpPr>
          <p:cNvPr id="518" name="Google Shape;518;p52"/>
          <p:cNvSpPr/>
          <p:nvPr/>
        </p:nvSpPr>
        <p:spPr>
          <a:xfrm>
            <a:off x="1660858" y="35730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2"/>
          <p:cNvSpPr/>
          <p:nvPr/>
        </p:nvSpPr>
        <p:spPr>
          <a:xfrm>
            <a:off x="1676859" y="436510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2"/>
          <p:cNvSpPr/>
          <p:nvPr/>
        </p:nvSpPr>
        <p:spPr>
          <a:xfrm>
            <a:off x="1660858" y="522920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52"/>
          <p:cNvCxnSpPr>
            <a:stCxn id="518" idx="6"/>
          </p:cNvCxnSpPr>
          <p:nvPr/>
        </p:nvCxnSpPr>
        <p:spPr>
          <a:xfrm>
            <a:off x="2236858" y="3861016"/>
            <a:ext cx="2983200" cy="632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2" name="Google Shape;522;p52"/>
          <p:cNvCxnSpPr>
            <a:stCxn id="519" idx="6"/>
          </p:cNvCxnSpPr>
          <p:nvPr/>
        </p:nvCxnSpPr>
        <p:spPr>
          <a:xfrm flipH="1" rot="10800000">
            <a:off x="2252859" y="4493204"/>
            <a:ext cx="2967000" cy="159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3" name="Google Shape;523;p52"/>
          <p:cNvCxnSpPr>
            <a:stCxn id="520" idx="6"/>
          </p:cNvCxnSpPr>
          <p:nvPr/>
        </p:nvCxnSpPr>
        <p:spPr>
          <a:xfrm flipH="1" rot="10800000">
            <a:off x="2236858" y="4493300"/>
            <a:ext cx="2983200" cy="1023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4" name="Google Shape;524;p52"/>
          <p:cNvCxnSpPr/>
          <p:nvPr/>
        </p:nvCxnSpPr>
        <p:spPr>
          <a:xfrm>
            <a:off x="940778" y="3861048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5" name="Google Shape;525;p52"/>
          <p:cNvCxnSpPr/>
          <p:nvPr/>
        </p:nvCxnSpPr>
        <p:spPr>
          <a:xfrm flipH="1" rot="10800000">
            <a:off x="940778" y="465312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6" name="Google Shape;526;p52"/>
          <p:cNvCxnSpPr/>
          <p:nvPr/>
        </p:nvCxnSpPr>
        <p:spPr>
          <a:xfrm flipH="1" rot="10800000">
            <a:off x="899592" y="5517216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27" name="Google Shape;527;p52"/>
          <p:cNvSpPr txBox="1"/>
          <p:nvPr/>
        </p:nvSpPr>
        <p:spPr>
          <a:xfrm>
            <a:off x="395536" y="3645024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2"/>
          <p:cNvSpPr txBox="1"/>
          <p:nvPr/>
        </p:nvSpPr>
        <p:spPr>
          <a:xfrm>
            <a:off x="413069" y="441168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2"/>
          <p:cNvSpPr txBox="1"/>
          <p:nvPr/>
        </p:nvSpPr>
        <p:spPr>
          <a:xfrm>
            <a:off x="415435" y="526745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2"/>
          <p:cNvSpPr txBox="1"/>
          <p:nvPr/>
        </p:nvSpPr>
        <p:spPr>
          <a:xfrm rot="846158">
            <a:off x="2594043" y="3567390"/>
            <a:ext cx="1193058" cy="46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w1 . 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2"/>
          <p:cNvSpPr/>
          <p:nvPr/>
        </p:nvSpPr>
        <p:spPr>
          <a:xfrm>
            <a:off x="5220072" y="42053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52"/>
          <p:cNvCxnSpPr/>
          <p:nvPr/>
        </p:nvCxnSpPr>
        <p:spPr>
          <a:xfrm flipH="1" rot="10800000">
            <a:off x="5796136" y="4493332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3" name="Google Shape;533;p52"/>
          <p:cNvSpPr txBox="1"/>
          <p:nvPr/>
        </p:nvSpPr>
        <p:spPr>
          <a:xfrm>
            <a:off x="6532217" y="4262515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2"/>
          <p:cNvSpPr txBox="1"/>
          <p:nvPr/>
        </p:nvSpPr>
        <p:spPr>
          <a:xfrm rot="-175587">
            <a:off x="2393926" y="4161320"/>
            <a:ext cx="1192856" cy="46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w2 . 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2"/>
          <p:cNvSpPr txBox="1"/>
          <p:nvPr/>
        </p:nvSpPr>
        <p:spPr>
          <a:xfrm rot="-968005">
            <a:off x="2546333" y="4790097"/>
            <a:ext cx="1192983" cy="461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 . 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2"/>
          <p:cNvSpPr txBox="1"/>
          <p:nvPr/>
        </p:nvSpPr>
        <p:spPr>
          <a:xfrm>
            <a:off x="4911625" y="3687425"/>
            <a:ext cx="377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f(W.x) = 1/(1 + e^(-WX))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52"/>
          <p:cNvCxnSpPr/>
          <p:nvPr/>
        </p:nvCxnSpPr>
        <p:spPr>
          <a:xfrm>
            <a:off x="1075645" y="3068960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8" name="Google Shape;538;p52"/>
          <p:cNvSpPr txBox="1"/>
          <p:nvPr/>
        </p:nvSpPr>
        <p:spPr>
          <a:xfrm>
            <a:off x="1102131" y="2477188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2"/>
          <p:cNvSpPr/>
          <p:nvPr/>
        </p:nvSpPr>
        <p:spPr>
          <a:xfrm>
            <a:off x="1785133" y="270802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52"/>
          <p:cNvCxnSpPr>
            <a:stCxn id="539" idx="6"/>
            <a:endCxn id="531" idx="2"/>
          </p:cNvCxnSpPr>
          <p:nvPr/>
        </p:nvCxnSpPr>
        <p:spPr>
          <a:xfrm>
            <a:off x="2361133" y="2996020"/>
            <a:ext cx="2859000" cy="1497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1" name="Google Shape;541;p52"/>
          <p:cNvSpPr txBox="1"/>
          <p:nvPr/>
        </p:nvSpPr>
        <p:spPr>
          <a:xfrm rot="845537">
            <a:off x="3300352" y="3042080"/>
            <a:ext cx="595110" cy="46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w0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E utilizamos o algoritmo de gradiente descendente para encontrar os valores de W.</a:t>
            </a:r>
            <a:endParaRPr/>
          </a:p>
        </p:txBody>
      </p:sp>
      <p:sp>
        <p:nvSpPr>
          <p:cNvPr id="548" name="Google Shape;548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  <p:sp>
        <p:nvSpPr>
          <p:cNvPr id="549" name="Google Shape;549;p53"/>
          <p:cNvSpPr/>
          <p:nvPr/>
        </p:nvSpPr>
        <p:spPr>
          <a:xfrm>
            <a:off x="1660858" y="35730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3"/>
          <p:cNvSpPr/>
          <p:nvPr/>
        </p:nvSpPr>
        <p:spPr>
          <a:xfrm>
            <a:off x="1676859" y="436510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3"/>
          <p:cNvSpPr/>
          <p:nvPr/>
        </p:nvSpPr>
        <p:spPr>
          <a:xfrm>
            <a:off x="1660858" y="522920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53"/>
          <p:cNvCxnSpPr>
            <a:stCxn id="549" idx="6"/>
          </p:cNvCxnSpPr>
          <p:nvPr/>
        </p:nvCxnSpPr>
        <p:spPr>
          <a:xfrm>
            <a:off x="2236858" y="3861016"/>
            <a:ext cx="2983200" cy="632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3" name="Google Shape;553;p53"/>
          <p:cNvCxnSpPr>
            <a:stCxn id="550" idx="6"/>
          </p:cNvCxnSpPr>
          <p:nvPr/>
        </p:nvCxnSpPr>
        <p:spPr>
          <a:xfrm flipH="1" rot="10800000">
            <a:off x="2252859" y="4493204"/>
            <a:ext cx="2967000" cy="159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4" name="Google Shape;554;p53"/>
          <p:cNvCxnSpPr>
            <a:stCxn id="551" idx="6"/>
          </p:cNvCxnSpPr>
          <p:nvPr/>
        </p:nvCxnSpPr>
        <p:spPr>
          <a:xfrm flipH="1" rot="10800000">
            <a:off x="2236858" y="4493300"/>
            <a:ext cx="2983200" cy="1023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5" name="Google Shape;555;p53"/>
          <p:cNvCxnSpPr/>
          <p:nvPr/>
        </p:nvCxnSpPr>
        <p:spPr>
          <a:xfrm>
            <a:off x="940778" y="3861048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6" name="Google Shape;556;p53"/>
          <p:cNvCxnSpPr/>
          <p:nvPr/>
        </p:nvCxnSpPr>
        <p:spPr>
          <a:xfrm flipH="1" rot="10800000">
            <a:off x="940778" y="465312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7" name="Google Shape;557;p53"/>
          <p:cNvCxnSpPr/>
          <p:nvPr/>
        </p:nvCxnSpPr>
        <p:spPr>
          <a:xfrm flipH="1" rot="10800000">
            <a:off x="899592" y="5517216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8" name="Google Shape;558;p53"/>
          <p:cNvSpPr txBox="1"/>
          <p:nvPr/>
        </p:nvSpPr>
        <p:spPr>
          <a:xfrm>
            <a:off x="395536" y="3645024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3"/>
          <p:cNvSpPr txBox="1"/>
          <p:nvPr/>
        </p:nvSpPr>
        <p:spPr>
          <a:xfrm>
            <a:off x="413069" y="441168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3"/>
          <p:cNvSpPr txBox="1"/>
          <p:nvPr/>
        </p:nvSpPr>
        <p:spPr>
          <a:xfrm>
            <a:off x="415435" y="526745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3"/>
          <p:cNvSpPr txBox="1"/>
          <p:nvPr/>
        </p:nvSpPr>
        <p:spPr>
          <a:xfrm rot="846158">
            <a:off x="2594043" y="3567390"/>
            <a:ext cx="1193058" cy="46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w1 . 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3"/>
          <p:cNvSpPr/>
          <p:nvPr/>
        </p:nvSpPr>
        <p:spPr>
          <a:xfrm>
            <a:off x="5220072" y="42053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3" name="Google Shape;563;p53"/>
          <p:cNvCxnSpPr/>
          <p:nvPr/>
        </p:nvCxnSpPr>
        <p:spPr>
          <a:xfrm flipH="1" rot="10800000">
            <a:off x="5796136" y="4493332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4" name="Google Shape;564;p53"/>
          <p:cNvSpPr txBox="1"/>
          <p:nvPr/>
        </p:nvSpPr>
        <p:spPr>
          <a:xfrm>
            <a:off x="6532217" y="4262515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3"/>
          <p:cNvSpPr txBox="1"/>
          <p:nvPr/>
        </p:nvSpPr>
        <p:spPr>
          <a:xfrm rot="-175587">
            <a:off x="2393926" y="4161320"/>
            <a:ext cx="1192856" cy="46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w2 . 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3"/>
          <p:cNvSpPr txBox="1"/>
          <p:nvPr/>
        </p:nvSpPr>
        <p:spPr>
          <a:xfrm rot="-968005">
            <a:off x="2546333" y="4790097"/>
            <a:ext cx="1192983" cy="461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 . 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3"/>
          <p:cNvSpPr txBox="1"/>
          <p:nvPr/>
        </p:nvSpPr>
        <p:spPr>
          <a:xfrm>
            <a:off x="4911625" y="3687425"/>
            <a:ext cx="393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f(W.x) = 1/(1 + e^(-WX))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53"/>
          <p:cNvCxnSpPr/>
          <p:nvPr/>
        </p:nvCxnSpPr>
        <p:spPr>
          <a:xfrm>
            <a:off x="1075645" y="3068960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9" name="Google Shape;569;p53"/>
          <p:cNvSpPr txBox="1"/>
          <p:nvPr/>
        </p:nvSpPr>
        <p:spPr>
          <a:xfrm>
            <a:off x="1102131" y="2477188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3"/>
          <p:cNvSpPr/>
          <p:nvPr/>
        </p:nvSpPr>
        <p:spPr>
          <a:xfrm>
            <a:off x="1785133" y="270802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53"/>
          <p:cNvCxnSpPr>
            <a:stCxn id="570" idx="6"/>
            <a:endCxn id="562" idx="2"/>
          </p:cNvCxnSpPr>
          <p:nvPr/>
        </p:nvCxnSpPr>
        <p:spPr>
          <a:xfrm>
            <a:off x="2361133" y="2996020"/>
            <a:ext cx="2859000" cy="1497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2" name="Google Shape;572;p53"/>
          <p:cNvSpPr txBox="1"/>
          <p:nvPr/>
        </p:nvSpPr>
        <p:spPr>
          <a:xfrm rot="845537">
            <a:off x="3300352" y="3042080"/>
            <a:ext cx="595110" cy="46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w0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Neurônio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b="1" lang="en"/>
              <a:t>Dendritos</a:t>
            </a:r>
            <a:r>
              <a:rPr lang="en"/>
              <a:t>: recebe estímulo de outros neurônios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b="1" lang="en"/>
              <a:t>Somma</a:t>
            </a:r>
            <a:r>
              <a:rPr lang="en"/>
              <a:t>: combina as informações recebidas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1200"/>
              </a:spcAft>
              <a:buSzPts val="2040"/>
              <a:buChar char="●"/>
            </a:pPr>
            <a:r>
              <a:rPr b="1" lang="en"/>
              <a:t>Axônio</a:t>
            </a:r>
            <a:r>
              <a:rPr lang="en"/>
              <a:t>: envia estímulos para outros neurônios</a:t>
            </a:r>
            <a:endParaRPr/>
          </a:p>
        </p:txBody>
      </p:sp>
      <p:pic>
        <p:nvPicPr>
          <p:cNvPr descr="http://www.din.uem.br/ia/neurais/image13.gif"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263" y="3140968"/>
            <a:ext cx="47529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Note que aqui estamos interessados que o valor de y seja o mesmo da classe (0 ou 1).</a:t>
            </a:r>
            <a:endParaRPr/>
          </a:p>
        </p:txBody>
      </p:sp>
      <p:sp>
        <p:nvSpPr>
          <p:cNvPr id="579" name="Google Shape;579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  <p:sp>
        <p:nvSpPr>
          <p:cNvPr id="580" name="Google Shape;580;p54"/>
          <p:cNvSpPr/>
          <p:nvPr/>
        </p:nvSpPr>
        <p:spPr>
          <a:xfrm>
            <a:off x="1660858" y="35730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4"/>
          <p:cNvSpPr/>
          <p:nvPr/>
        </p:nvSpPr>
        <p:spPr>
          <a:xfrm>
            <a:off x="1676859" y="436510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4"/>
          <p:cNvSpPr/>
          <p:nvPr/>
        </p:nvSpPr>
        <p:spPr>
          <a:xfrm>
            <a:off x="1660858" y="522920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" name="Google Shape;583;p54"/>
          <p:cNvCxnSpPr>
            <a:stCxn id="580" idx="6"/>
          </p:cNvCxnSpPr>
          <p:nvPr/>
        </p:nvCxnSpPr>
        <p:spPr>
          <a:xfrm>
            <a:off x="2236858" y="3861016"/>
            <a:ext cx="2983200" cy="632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4" name="Google Shape;584;p54"/>
          <p:cNvCxnSpPr>
            <a:stCxn id="581" idx="6"/>
          </p:cNvCxnSpPr>
          <p:nvPr/>
        </p:nvCxnSpPr>
        <p:spPr>
          <a:xfrm flipH="1" rot="10800000">
            <a:off x="2252859" y="4493204"/>
            <a:ext cx="2967000" cy="159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5" name="Google Shape;585;p54"/>
          <p:cNvCxnSpPr>
            <a:stCxn id="582" idx="6"/>
          </p:cNvCxnSpPr>
          <p:nvPr/>
        </p:nvCxnSpPr>
        <p:spPr>
          <a:xfrm flipH="1" rot="10800000">
            <a:off x="2236858" y="4493300"/>
            <a:ext cx="2983200" cy="1023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6" name="Google Shape;586;p54"/>
          <p:cNvCxnSpPr/>
          <p:nvPr/>
        </p:nvCxnSpPr>
        <p:spPr>
          <a:xfrm>
            <a:off x="940778" y="3861048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7" name="Google Shape;587;p54"/>
          <p:cNvCxnSpPr/>
          <p:nvPr/>
        </p:nvCxnSpPr>
        <p:spPr>
          <a:xfrm flipH="1" rot="10800000">
            <a:off x="940778" y="465312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8" name="Google Shape;588;p54"/>
          <p:cNvCxnSpPr/>
          <p:nvPr/>
        </p:nvCxnSpPr>
        <p:spPr>
          <a:xfrm flipH="1" rot="10800000">
            <a:off x="899592" y="5517216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9" name="Google Shape;589;p54"/>
          <p:cNvSpPr txBox="1"/>
          <p:nvPr/>
        </p:nvSpPr>
        <p:spPr>
          <a:xfrm>
            <a:off x="395536" y="3645024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4"/>
          <p:cNvSpPr txBox="1"/>
          <p:nvPr/>
        </p:nvSpPr>
        <p:spPr>
          <a:xfrm>
            <a:off x="413069" y="441168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4"/>
          <p:cNvSpPr txBox="1"/>
          <p:nvPr/>
        </p:nvSpPr>
        <p:spPr>
          <a:xfrm>
            <a:off x="415435" y="526745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4"/>
          <p:cNvSpPr txBox="1"/>
          <p:nvPr/>
        </p:nvSpPr>
        <p:spPr>
          <a:xfrm rot="846158">
            <a:off x="2594043" y="3567390"/>
            <a:ext cx="1193058" cy="46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w1 . 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5220072" y="42053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54"/>
          <p:cNvCxnSpPr/>
          <p:nvPr/>
        </p:nvCxnSpPr>
        <p:spPr>
          <a:xfrm flipH="1" rot="10800000">
            <a:off x="5796136" y="4493332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5" name="Google Shape;595;p54"/>
          <p:cNvSpPr txBox="1"/>
          <p:nvPr/>
        </p:nvSpPr>
        <p:spPr>
          <a:xfrm>
            <a:off x="6532217" y="4262515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4"/>
          <p:cNvSpPr txBox="1"/>
          <p:nvPr/>
        </p:nvSpPr>
        <p:spPr>
          <a:xfrm rot="-175587">
            <a:off x="2393926" y="4161320"/>
            <a:ext cx="1192856" cy="46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w2 . 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4"/>
          <p:cNvSpPr txBox="1"/>
          <p:nvPr/>
        </p:nvSpPr>
        <p:spPr>
          <a:xfrm rot="-968005">
            <a:off x="2546333" y="4790097"/>
            <a:ext cx="1192983" cy="461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 . 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4"/>
          <p:cNvSpPr txBox="1"/>
          <p:nvPr/>
        </p:nvSpPr>
        <p:spPr>
          <a:xfrm>
            <a:off x="4911625" y="3687425"/>
            <a:ext cx="377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f(W.x) = 1/(1 + e^(-WX))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54"/>
          <p:cNvCxnSpPr/>
          <p:nvPr/>
        </p:nvCxnSpPr>
        <p:spPr>
          <a:xfrm>
            <a:off x="1075645" y="3068960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1102131" y="2477188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4"/>
          <p:cNvSpPr/>
          <p:nvPr/>
        </p:nvSpPr>
        <p:spPr>
          <a:xfrm>
            <a:off x="1785133" y="270802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p54"/>
          <p:cNvCxnSpPr>
            <a:stCxn id="601" idx="6"/>
            <a:endCxn id="593" idx="2"/>
          </p:cNvCxnSpPr>
          <p:nvPr/>
        </p:nvCxnSpPr>
        <p:spPr>
          <a:xfrm>
            <a:off x="2361133" y="2996020"/>
            <a:ext cx="2859000" cy="1497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3" name="Google Shape;603;p54"/>
          <p:cNvSpPr txBox="1"/>
          <p:nvPr/>
        </p:nvSpPr>
        <p:spPr>
          <a:xfrm rot="845537">
            <a:off x="3300352" y="3042080"/>
            <a:ext cx="595110" cy="46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w0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-14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610" name="Google Shape;610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-14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617" name="Google Shape;617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E se tivermos mais de um neurônio na camada de saída?</a:t>
            </a:r>
            <a:endParaRPr/>
          </a:p>
        </p:txBody>
      </p:sp>
      <p:sp>
        <p:nvSpPr>
          <p:cNvPr id="624" name="Google Shape;624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  <p:sp>
        <p:nvSpPr>
          <p:cNvPr id="625" name="Google Shape;625;p57"/>
          <p:cNvSpPr/>
          <p:nvPr/>
        </p:nvSpPr>
        <p:spPr>
          <a:xfrm>
            <a:off x="1660858" y="42588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7"/>
          <p:cNvSpPr/>
          <p:nvPr/>
        </p:nvSpPr>
        <p:spPr>
          <a:xfrm>
            <a:off x="1676859" y="505090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7"/>
          <p:cNvSpPr/>
          <p:nvPr/>
        </p:nvSpPr>
        <p:spPr>
          <a:xfrm>
            <a:off x="1660858" y="591500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57"/>
          <p:cNvCxnSpPr>
            <a:stCxn id="625" idx="6"/>
          </p:cNvCxnSpPr>
          <p:nvPr/>
        </p:nvCxnSpPr>
        <p:spPr>
          <a:xfrm flipH="1" rot="10800000">
            <a:off x="2236858" y="4114816"/>
            <a:ext cx="29832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7"/>
          <p:cNvCxnSpPr>
            <a:stCxn id="626" idx="6"/>
          </p:cNvCxnSpPr>
          <p:nvPr/>
        </p:nvCxnSpPr>
        <p:spPr>
          <a:xfrm flipH="1" rot="10800000">
            <a:off x="2252859" y="4114904"/>
            <a:ext cx="2967000" cy="122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0" name="Google Shape;630;p57"/>
          <p:cNvCxnSpPr>
            <a:stCxn id="627" idx="6"/>
          </p:cNvCxnSpPr>
          <p:nvPr/>
        </p:nvCxnSpPr>
        <p:spPr>
          <a:xfrm flipH="1" rot="10800000">
            <a:off x="2236858" y="4114700"/>
            <a:ext cx="2983200" cy="208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1" name="Google Shape;631;p57"/>
          <p:cNvCxnSpPr/>
          <p:nvPr/>
        </p:nvCxnSpPr>
        <p:spPr>
          <a:xfrm>
            <a:off x="940778" y="4546848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2" name="Google Shape;632;p57"/>
          <p:cNvCxnSpPr/>
          <p:nvPr/>
        </p:nvCxnSpPr>
        <p:spPr>
          <a:xfrm flipH="1" rot="10800000">
            <a:off x="940778" y="533892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3" name="Google Shape;633;p57"/>
          <p:cNvCxnSpPr/>
          <p:nvPr/>
        </p:nvCxnSpPr>
        <p:spPr>
          <a:xfrm flipH="1" rot="10800000">
            <a:off x="899592" y="6203016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4" name="Google Shape;634;p57"/>
          <p:cNvSpPr txBox="1"/>
          <p:nvPr/>
        </p:nvSpPr>
        <p:spPr>
          <a:xfrm>
            <a:off x="395536" y="4330824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7"/>
          <p:cNvSpPr txBox="1"/>
          <p:nvPr/>
        </p:nvSpPr>
        <p:spPr>
          <a:xfrm>
            <a:off x="413069" y="509748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7"/>
          <p:cNvSpPr txBox="1"/>
          <p:nvPr/>
        </p:nvSpPr>
        <p:spPr>
          <a:xfrm>
            <a:off x="415435" y="595325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7"/>
          <p:cNvSpPr/>
          <p:nvPr/>
        </p:nvSpPr>
        <p:spPr>
          <a:xfrm>
            <a:off x="5220072" y="3826768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8" name="Google Shape;638;p57"/>
          <p:cNvCxnSpPr>
            <a:stCxn id="637" idx="6"/>
          </p:cNvCxnSpPr>
          <p:nvPr/>
        </p:nvCxnSpPr>
        <p:spPr>
          <a:xfrm flipH="1" rot="10800000">
            <a:off x="5796072" y="4098868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9" name="Google Shape;639;p57"/>
          <p:cNvCxnSpPr/>
          <p:nvPr/>
        </p:nvCxnSpPr>
        <p:spPr>
          <a:xfrm>
            <a:off x="1075645" y="3754760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40" name="Google Shape;640;p57"/>
          <p:cNvSpPr txBox="1"/>
          <p:nvPr/>
        </p:nvSpPr>
        <p:spPr>
          <a:xfrm>
            <a:off x="1102131" y="3162988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7"/>
          <p:cNvSpPr/>
          <p:nvPr/>
        </p:nvSpPr>
        <p:spPr>
          <a:xfrm>
            <a:off x="1785133" y="339382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Google Shape;642;p57"/>
          <p:cNvCxnSpPr>
            <a:stCxn id="641" idx="6"/>
            <a:endCxn id="637" idx="2"/>
          </p:cNvCxnSpPr>
          <p:nvPr/>
        </p:nvCxnSpPr>
        <p:spPr>
          <a:xfrm>
            <a:off x="2361133" y="3681820"/>
            <a:ext cx="2859000" cy="432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43" name="Google Shape;643;p57"/>
          <p:cNvSpPr/>
          <p:nvPr/>
        </p:nvSpPr>
        <p:spPr>
          <a:xfrm>
            <a:off x="5220072" y="51589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57"/>
          <p:cNvCxnSpPr>
            <a:stCxn id="643" idx="6"/>
          </p:cNvCxnSpPr>
          <p:nvPr/>
        </p:nvCxnSpPr>
        <p:spPr>
          <a:xfrm flipH="1" rot="10800000">
            <a:off x="5796072" y="5431016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5" name="Google Shape;645;p57"/>
          <p:cNvCxnSpPr>
            <a:stCxn id="625" idx="6"/>
            <a:endCxn id="643" idx="2"/>
          </p:cNvCxnSpPr>
          <p:nvPr/>
        </p:nvCxnSpPr>
        <p:spPr>
          <a:xfrm>
            <a:off x="2236858" y="4546816"/>
            <a:ext cx="2983200" cy="90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6" name="Google Shape;646;p57"/>
          <p:cNvCxnSpPr>
            <a:stCxn id="626" idx="6"/>
            <a:endCxn id="643" idx="2"/>
          </p:cNvCxnSpPr>
          <p:nvPr/>
        </p:nvCxnSpPr>
        <p:spPr>
          <a:xfrm>
            <a:off x="2252859" y="5338904"/>
            <a:ext cx="2967300" cy="10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7" name="Google Shape;647;p57"/>
          <p:cNvCxnSpPr>
            <a:stCxn id="627" idx="6"/>
            <a:endCxn id="643" idx="2"/>
          </p:cNvCxnSpPr>
          <p:nvPr/>
        </p:nvCxnSpPr>
        <p:spPr>
          <a:xfrm flipH="1" rot="10800000">
            <a:off x="2236858" y="5447000"/>
            <a:ext cx="2983200" cy="75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8" name="Google Shape;648;p57"/>
          <p:cNvCxnSpPr>
            <a:stCxn id="641" idx="6"/>
            <a:endCxn id="643" idx="2"/>
          </p:cNvCxnSpPr>
          <p:nvPr/>
        </p:nvCxnSpPr>
        <p:spPr>
          <a:xfrm>
            <a:off x="2361133" y="3681820"/>
            <a:ext cx="2859000" cy="17652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-14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655" name="Google Shape;655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  <p:sp>
        <p:nvSpPr>
          <p:cNvPr id="656" name="Google Shape;656;p58"/>
          <p:cNvSpPr/>
          <p:nvPr/>
        </p:nvSpPr>
        <p:spPr>
          <a:xfrm>
            <a:off x="1660858" y="45342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8"/>
          <p:cNvSpPr/>
          <p:nvPr/>
        </p:nvSpPr>
        <p:spPr>
          <a:xfrm>
            <a:off x="1676859" y="53263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8"/>
          <p:cNvSpPr/>
          <p:nvPr/>
        </p:nvSpPr>
        <p:spPr>
          <a:xfrm>
            <a:off x="1660858" y="619045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58"/>
          <p:cNvCxnSpPr>
            <a:stCxn id="656" idx="6"/>
          </p:cNvCxnSpPr>
          <p:nvPr/>
        </p:nvCxnSpPr>
        <p:spPr>
          <a:xfrm flipH="1" rot="10800000">
            <a:off x="2236858" y="4390272"/>
            <a:ext cx="29832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0" name="Google Shape;660;p58"/>
          <p:cNvCxnSpPr>
            <a:stCxn id="657" idx="6"/>
          </p:cNvCxnSpPr>
          <p:nvPr/>
        </p:nvCxnSpPr>
        <p:spPr>
          <a:xfrm flipH="1" rot="10800000">
            <a:off x="2252859" y="4390360"/>
            <a:ext cx="2967000" cy="122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1" name="Google Shape;661;p58"/>
          <p:cNvCxnSpPr>
            <a:stCxn id="658" idx="6"/>
          </p:cNvCxnSpPr>
          <p:nvPr/>
        </p:nvCxnSpPr>
        <p:spPr>
          <a:xfrm flipH="1" rot="10800000">
            <a:off x="2236858" y="4390156"/>
            <a:ext cx="2983200" cy="208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2" name="Google Shape;662;p58"/>
          <p:cNvCxnSpPr/>
          <p:nvPr/>
        </p:nvCxnSpPr>
        <p:spPr>
          <a:xfrm>
            <a:off x="940778" y="48223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3" name="Google Shape;663;p58"/>
          <p:cNvCxnSpPr/>
          <p:nvPr/>
        </p:nvCxnSpPr>
        <p:spPr>
          <a:xfrm flipH="1" rot="10800000">
            <a:off x="940778" y="56143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4" name="Google Shape;664;p58"/>
          <p:cNvCxnSpPr/>
          <p:nvPr/>
        </p:nvCxnSpPr>
        <p:spPr>
          <a:xfrm flipH="1" rot="10800000">
            <a:off x="899592" y="6478472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5" name="Google Shape;665;p58"/>
          <p:cNvSpPr txBox="1"/>
          <p:nvPr/>
        </p:nvSpPr>
        <p:spPr>
          <a:xfrm>
            <a:off x="395536" y="46062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8"/>
          <p:cNvSpPr txBox="1"/>
          <p:nvPr/>
        </p:nvSpPr>
        <p:spPr>
          <a:xfrm>
            <a:off x="413069" y="53729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8"/>
          <p:cNvSpPr txBox="1"/>
          <p:nvPr/>
        </p:nvSpPr>
        <p:spPr>
          <a:xfrm>
            <a:off x="415435" y="6228706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8"/>
          <p:cNvSpPr/>
          <p:nvPr/>
        </p:nvSpPr>
        <p:spPr>
          <a:xfrm>
            <a:off x="5220072" y="410222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58"/>
          <p:cNvCxnSpPr>
            <a:stCxn id="668" idx="6"/>
          </p:cNvCxnSpPr>
          <p:nvPr/>
        </p:nvCxnSpPr>
        <p:spPr>
          <a:xfrm flipH="1" rot="10800000">
            <a:off x="5796072" y="4374324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0" name="Google Shape;670;p58"/>
          <p:cNvCxnSpPr/>
          <p:nvPr/>
        </p:nvCxnSpPr>
        <p:spPr>
          <a:xfrm>
            <a:off x="1075645" y="40302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1" name="Google Shape;671;p58"/>
          <p:cNvSpPr txBox="1"/>
          <p:nvPr/>
        </p:nvSpPr>
        <p:spPr>
          <a:xfrm>
            <a:off x="1102131" y="34384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8"/>
          <p:cNvSpPr/>
          <p:nvPr/>
        </p:nvSpPr>
        <p:spPr>
          <a:xfrm>
            <a:off x="1785133" y="36692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p58"/>
          <p:cNvCxnSpPr>
            <a:stCxn id="672" idx="6"/>
            <a:endCxn id="668" idx="2"/>
          </p:cNvCxnSpPr>
          <p:nvPr/>
        </p:nvCxnSpPr>
        <p:spPr>
          <a:xfrm>
            <a:off x="2361133" y="3957276"/>
            <a:ext cx="2859000" cy="432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4" name="Google Shape;674;p58"/>
          <p:cNvSpPr/>
          <p:nvPr/>
        </p:nvSpPr>
        <p:spPr>
          <a:xfrm>
            <a:off x="5220072" y="54343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Google Shape;675;p58"/>
          <p:cNvCxnSpPr>
            <a:stCxn id="674" idx="6"/>
          </p:cNvCxnSpPr>
          <p:nvPr/>
        </p:nvCxnSpPr>
        <p:spPr>
          <a:xfrm flipH="1" rot="10800000">
            <a:off x="5796072" y="5706472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6" name="Google Shape;676;p58"/>
          <p:cNvCxnSpPr>
            <a:stCxn id="656" idx="6"/>
            <a:endCxn id="674" idx="2"/>
          </p:cNvCxnSpPr>
          <p:nvPr/>
        </p:nvCxnSpPr>
        <p:spPr>
          <a:xfrm>
            <a:off x="2236858" y="4822272"/>
            <a:ext cx="2983200" cy="90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7" name="Google Shape;677;p58"/>
          <p:cNvCxnSpPr>
            <a:stCxn id="657" idx="6"/>
            <a:endCxn id="674" idx="2"/>
          </p:cNvCxnSpPr>
          <p:nvPr/>
        </p:nvCxnSpPr>
        <p:spPr>
          <a:xfrm>
            <a:off x="2252859" y="5614360"/>
            <a:ext cx="2967300" cy="10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8" name="Google Shape;678;p58"/>
          <p:cNvCxnSpPr>
            <a:stCxn id="658" idx="6"/>
            <a:endCxn id="674" idx="2"/>
          </p:cNvCxnSpPr>
          <p:nvPr/>
        </p:nvCxnSpPr>
        <p:spPr>
          <a:xfrm flipH="1" rot="10800000">
            <a:off x="2236858" y="5722456"/>
            <a:ext cx="2983200" cy="75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9" name="Google Shape;679;p58"/>
          <p:cNvCxnSpPr>
            <a:stCxn id="672" idx="6"/>
            <a:endCxn id="674" idx="2"/>
          </p:cNvCxnSpPr>
          <p:nvPr/>
        </p:nvCxnSpPr>
        <p:spPr>
          <a:xfrm>
            <a:off x="2361133" y="3957276"/>
            <a:ext cx="2859000" cy="17652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-14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686" name="Google Shape;686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  <p:sp>
        <p:nvSpPr>
          <p:cNvPr id="687" name="Google Shape;687;p59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9"/>
          <p:cNvSpPr/>
          <p:nvPr/>
        </p:nvSpPr>
        <p:spPr>
          <a:xfrm>
            <a:off x="1676859" y="4869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59"/>
          <p:cNvSpPr/>
          <p:nvPr/>
        </p:nvSpPr>
        <p:spPr>
          <a:xfrm>
            <a:off x="1660858" y="573325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0" name="Google Shape;690;p59"/>
          <p:cNvCxnSpPr>
            <a:stCxn id="687" idx="6"/>
          </p:cNvCxnSpPr>
          <p:nvPr/>
        </p:nvCxnSpPr>
        <p:spPr>
          <a:xfrm flipH="1" rot="10800000">
            <a:off x="2236858" y="3933072"/>
            <a:ext cx="29832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1" name="Google Shape;691;p59"/>
          <p:cNvCxnSpPr>
            <a:stCxn id="688" idx="6"/>
          </p:cNvCxnSpPr>
          <p:nvPr/>
        </p:nvCxnSpPr>
        <p:spPr>
          <a:xfrm flipH="1" rot="10800000">
            <a:off x="2252859" y="3933160"/>
            <a:ext cx="2967000" cy="122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2" name="Google Shape;692;p59"/>
          <p:cNvCxnSpPr>
            <a:stCxn id="689" idx="6"/>
          </p:cNvCxnSpPr>
          <p:nvPr/>
        </p:nvCxnSpPr>
        <p:spPr>
          <a:xfrm flipH="1" rot="10800000">
            <a:off x="2236858" y="3932956"/>
            <a:ext cx="2983200" cy="208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3" name="Google Shape;693;p59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4" name="Google Shape;694;p59"/>
          <p:cNvCxnSpPr/>
          <p:nvPr/>
        </p:nvCxnSpPr>
        <p:spPr>
          <a:xfrm flipH="1" rot="10800000">
            <a:off x="940778" y="5157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5" name="Google Shape;695;p59"/>
          <p:cNvCxnSpPr/>
          <p:nvPr/>
        </p:nvCxnSpPr>
        <p:spPr>
          <a:xfrm flipH="1" rot="10800000">
            <a:off x="899592" y="6021272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6" name="Google Shape;696;p59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9"/>
          <p:cNvSpPr txBox="1"/>
          <p:nvPr/>
        </p:nvSpPr>
        <p:spPr>
          <a:xfrm>
            <a:off x="413069" y="4915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9"/>
          <p:cNvSpPr txBox="1"/>
          <p:nvPr/>
        </p:nvSpPr>
        <p:spPr>
          <a:xfrm>
            <a:off x="415435" y="5771506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9"/>
          <p:cNvSpPr/>
          <p:nvPr/>
        </p:nvSpPr>
        <p:spPr>
          <a:xfrm>
            <a:off x="5220072" y="364502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0" name="Google Shape;700;p59"/>
          <p:cNvCxnSpPr>
            <a:stCxn id="699" idx="6"/>
          </p:cNvCxnSpPr>
          <p:nvPr/>
        </p:nvCxnSpPr>
        <p:spPr>
          <a:xfrm flipH="1" rot="10800000">
            <a:off x="5796072" y="3917124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1" name="Google Shape;701;p59"/>
          <p:cNvCxnSpPr/>
          <p:nvPr/>
        </p:nvCxnSpPr>
        <p:spPr>
          <a:xfrm>
            <a:off x="1075645" y="3573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2" name="Google Shape;702;p59"/>
          <p:cNvSpPr txBox="1"/>
          <p:nvPr/>
        </p:nvSpPr>
        <p:spPr>
          <a:xfrm>
            <a:off x="1102131" y="2981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9"/>
          <p:cNvSpPr/>
          <p:nvPr/>
        </p:nvSpPr>
        <p:spPr>
          <a:xfrm>
            <a:off x="1785133" y="3212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4" name="Google Shape;704;p59"/>
          <p:cNvCxnSpPr>
            <a:stCxn id="703" idx="6"/>
            <a:endCxn id="699" idx="2"/>
          </p:cNvCxnSpPr>
          <p:nvPr/>
        </p:nvCxnSpPr>
        <p:spPr>
          <a:xfrm>
            <a:off x="2361133" y="3500076"/>
            <a:ext cx="2859000" cy="432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5" name="Google Shape;705;p59"/>
          <p:cNvSpPr/>
          <p:nvPr/>
        </p:nvSpPr>
        <p:spPr>
          <a:xfrm>
            <a:off x="5220072" y="49771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6" name="Google Shape;706;p59"/>
          <p:cNvCxnSpPr>
            <a:stCxn id="705" idx="6"/>
          </p:cNvCxnSpPr>
          <p:nvPr/>
        </p:nvCxnSpPr>
        <p:spPr>
          <a:xfrm flipH="1" rot="10800000">
            <a:off x="5796072" y="5249272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7" name="Google Shape;707;p59"/>
          <p:cNvCxnSpPr>
            <a:stCxn id="687" idx="6"/>
            <a:endCxn id="705" idx="2"/>
          </p:cNvCxnSpPr>
          <p:nvPr/>
        </p:nvCxnSpPr>
        <p:spPr>
          <a:xfrm>
            <a:off x="2236858" y="4365072"/>
            <a:ext cx="2983200" cy="90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8" name="Google Shape;708;p59"/>
          <p:cNvCxnSpPr>
            <a:stCxn id="688" idx="6"/>
            <a:endCxn id="705" idx="2"/>
          </p:cNvCxnSpPr>
          <p:nvPr/>
        </p:nvCxnSpPr>
        <p:spPr>
          <a:xfrm>
            <a:off x="2252859" y="5157160"/>
            <a:ext cx="2967300" cy="10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9" name="Google Shape;709;p59"/>
          <p:cNvCxnSpPr>
            <a:stCxn id="689" idx="6"/>
            <a:endCxn id="705" idx="2"/>
          </p:cNvCxnSpPr>
          <p:nvPr/>
        </p:nvCxnSpPr>
        <p:spPr>
          <a:xfrm flipH="1" rot="10800000">
            <a:off x="2236858" y="5265256"/>
            <a:ext cx="2983200" cy="75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10" name="Google Shape;710;p59"/>
          <p:cNvCxnSpPr>
            <a:stCxn id="703" idx="6"/>
            <a:endCxn id="705" idx="2"/>
          </p:cNvCxnSpPr>
          <p:nvPr/>
        </p:nvCxnSpPr>
        <p:spPr>
          <a:xfrm>
            <a:off x="2361133" y="3500076"/>
            <a:ext cx="2859000" cy="17652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-14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717" name="Google Shape;717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lang="e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Mas essa generalização funciona quando temos apenas a camada de entrada e de saída.</a:t>
            </a:r>
            <a:endParaRPr/>
          </a:p>
        </p:txBody>
      </p:sp>
      <p:sp>
        <p:nvSpPr>
          <p:cNvPr id="724" name="Google Shape;724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One Layer to Rule them all?</a:t>
            </a:r>
            <a:endParaRPr b="0" i="0" sz="4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5" name="Google Shape;725;p61"/>
          <p:cNvSpPr/>
          <p:nvPr/>
        </p:nvSpPr>
        <p:spPr>
          <a:xfrm>
            <a:off x="1660858" y="4458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1"/>
          <p:cNvSpPr/>
          <p:nvPr/>
        </p:nvSpPr>
        <p:spPr>
          <a:xfrm>
            <a:off x="1676859" y="5250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61"/>
          <p:cNvSpPr/>
          <p:nvPr/>
        </p:nvSpPr>
        <p:spPr>
          <a:xfrm>
            <a:off x="1660858" y="611425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Google Shape;728;p61"/>
          <p:cNvCxnSpPr>
            <a:stCxn id="725" idx="6"/>
          </p:cNvCxnSpPr>
          <p:nvPr/>
        </p:nvCxnSpPr>
        <p:spPr>
          <a:xfrm flipH="1" rot="10800000">
            <a:off x="2236858" y="4314072"/>
            <a:ext cx="29832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9" name="Google Shape;729;p61"/>
          <p:cNvCxnSpPr>
            <a:stCxn id="726" idx="6"/>
          </p:cNvCxnSpPr>
          <p:nvPr/>
        </p:nvCxnSpPr>
        <p:spPr>
          <a:xfrm flipH="1" rot="10800000">
            <a:off x="2252859" y="4314160"/>
            <a:ext cx="2967000" cy="122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0" name="Google Shape;730;p61"/>
          <p:cNvCxnSpPr>
            <a:stCxn id="727" idx="6"/>
          </p:cNvCxnSpPr>
          <p:nvPr/>
        </p:nvCxnSpPr>
        <p:spPr>
          <a:xfrm flipH="1" rot="10800000">
            <a:off x="2236858" y="4313956"/>
            <a:ext cx="2983200" cy="208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1" name="Google Shape;731;p61"/>
          <p:cNvCxnSpPr/>
          <p:nvPr/>
        </p:nvCxnSpPr>
        <p:spPr>
          <a:xfrm>
            <a:off x="940778" y="4746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2" name="Google Shape;732;p61"/>
          <p:cNvCxnSpPr/>
          <p:nvPr/>
        </p:nvCxnSpPr>
        <p:spPr>
          <a:xfrm flipH="1" rot="10800000">
            <a:off x="940778" y="5538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3" name="Google Shape;733;p61"/>
          <p:cNvCxnSpPr/>
          <p:nvPr/>
        </p:nvCxnSpPr>
        <p:spPr>
          <a:xfrm flipH="1" rot="10800000">
            <a:off x="899592" y="6402272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34" name="Google Shape;734;p61"/>
          <p:cNvSpPr txBox="1"/>
          <p:nvPr/>
        </p:nvSpPr>
        <p:spPr>
          <a:xfrm>
            <a:off x="395536" y="4530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1"/>
          <p:cNvSpPr txBox="1"/>
          <p:nvPr/>
        </p:nvSpPr>
        <p:spPr>
          <a:xfrm>
            <a:off x="413069" y="5296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1"/>
          <p:cNvSpPr txBox="1"/>
          <p:nvPr/>
        </p:nvSpPr>
        <p:spPr>
          <a:xfrm>
            <a:off x="415435" y="6152506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61"/>
          <p:cNvSpPr/>
          <p:nvPr/>
        </p:nvSpPr>
        <p:spPr>
          <a:xfrm>
            <a:off x="5220072" y="402602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8" name="Google Shape;738;p61"/>
          <p:cNvCxnSpPr>
            <a:stCxn id="737" idx="6"/>
          </p:cNvCxnSpPr>
          <p:nvPr/>
        </p:nvCxnSpPr>
        <p:spPr>
          <a:xfrm flipH="1" rot="10800000">
            <a:off x="5796072" y="4298124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9" name="Google Shape;739;p61"/>
          <p:cNvCxnSpPr/>
          <p:nvPr/>
        </p:nvCxnSpPr>
        <p:spPr>
          <a:xfrm>
            <a:off x="1075645" y="3954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0" name="Google Shape;740;p61"/>
          <p:cNvSpPr txBox="1"/>
          <p:nvPr/>
        </p:nvSpPr>
        <p:spPr>
          <a:xfrm>
            <a:off x="1102131" y="3362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1"/>
          <p:cNvSpPr/>
          <p:nvPr/>
        </p:nvSpPr>
        <p:spPr>
          <a:xfrm>
            <a:off x="1785133" y="3593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Google Shape;742;p61"/>
          <p:cNvCxnSpPr>
            <a:stCxn id="741" idx="6"/>
            <a:endCxn id="737" idx="2"/>
          </p:cNvCxnSpPr>
          <p:nvPr/>
        </p:nvCxnSpPr>
        <p:spPr>
          <a:xfrm>
            <a:off x="2361133" y="3881076"/>
            <a:ext cx="2859000" cy="432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3" name="Google Shape;743;p61"/>
          <p:cNvSpPr/>
          <p:nvPr/>
        </p:nvSpPr>
        <p:spPr>
          <a:xfrm>
            <a:off x="5220072" y="53581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4" name="Google Shape;744;p61"/>
          <p:cNvCxnSpPr>
            <a:stCxn id="743" idx="6"/>
          </p:cNvCxnSpPr>
          <p:nvPr/>
        </p:nvCxnSpPr>
        <p:spPr>
          <a:xfrm flipH="1" rot="10800000">
            <a:off x="5796072" y="5630272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5" name="Google Shape;745;p61"/>
          <p:cNvCxnSpPr>
            <a:stCxn id="725" idx="6"/>
            <a:endCxn id="743" idx="2"/>
          </p:cNvCxnSpPr>
          <p:nvPr/>
        </p:nvCxnSpPr>
        <p:spPr>
          <a:xfrm>
            <a:off x="2236858" y="4746072"/>
            <a:ext cx="2983200" cy="90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6" name="Google Shape;746;p61"/>
          <p:cNvCxnSpPr>
            <a:stCxn id="726" idx="6"/>
            <a:endCxn id="743" idx="2"/>
          </p:cNvCxnSpPr>
          <p:nvPr/>
        </p:nvCxnSpPr>
        <p:spPr>
          <a:xfrm>
            <a:off x="2252859" y="5538160"/>
            <a:ext cx="2967300" cy="10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7" name="Google Shape;747;p61"/>
          <p:cNvCxnSpPr>
            <a:stCxn id="727" idx="6"/>
            <a:endCxn id="743" idx="2"/>
          </p:cNvCxnSpPr>
          <p:nvPr/>
        </p:nvCxnSpPr>
        <p:spPr>
          <a:xfrm flipH="1" rot="10800000">
            <a:off x="2236858" y="5646256"/>
            <a:ext cx="2983200" cy="75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8" name="Google Shape;748;p61"/>
          <p:cNvCxnSpPr>
            <a:stCxn id="741" idx="6"/>
            <a:endCxn id="743" idx="2"/>
          </p:cNvCxnSpPr>
          <p:nvPr/>
        </p:nvCxnSpPr>
        <p:spPr>
          <a:xfrm>
            <a:off x="2361133" y="3881076"/>
            <a:ext cx="2859000" cy="17652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E assim como a regressão linear, esse tipo de rede neural pode apenas aprender o que é linearmente separável.</a:t>
            </a:r>
            <a:endParaRPr/>
          </a:p>
        </p:txBody>
      </p:sp>
      <p:sp>
        <p:nvSpPr>
          <p:cNvPr id="755" name="Google Shape;755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One Layer to Rule them all?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6" name="Google Shape;756;p62"/>
          <p:cNvSpPr/>
          <p:nvPr/>
        </p:nvSpPr>
        <p:spPr>
          <a:xfrm>
            <a:off x="1660858" y="4458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2"/>
          <p:cNvSpPr/>
          <p:nvPr/>
        </p:nvSpPr>
        <p:spPr>
          <a:xfrm>
            <a:off x="1676859" y="5250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2"/>
          <p:cNvSpPr/>
          <p:nvPr/>
        </p:nvSpPr>
        <p:spPr>
          <a:xfrm>
            <a:off x="1660858" y="611425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62"/>
          <p:cNvCxnSpPr>
            <a:stCxn id="756" idx="6"/>
          </p:cNvCxnSpPr>
          <p:nvPr/>
        </p:nvCxnSpPr>
        <p:spPr>
          <a:xfrm flipH="1" rot="10800000">
            <a:off x="2236858" y="4314072"/>
            <a:ext cx="29832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0" name="Google Shape;760;p62"/>
          <p:cNvCxnSpPr>
            <a:stCxn id="757" idx="6"/>
          </p:cNvCxnSpPr>
          <p:nvPr/>
        </p:nvCxnSpPr>
        <p:spPr>
          <a:xfrm flipH="1" rot="10800000">
            <a:off x="2252859" y="4314160"/>
            <a:ext cx="2967000" cy="122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1" name="Google Shape;761;p62"/>
          <p:cNvCxnSpPr>
            <a:stCxn id="758" idx="6"/>
          </p:cNvCxnSpPr>
          <p:nvPr/>
        </p:nvCxnSpPr>
        <p:spPr>
          <a:xfrm flipH="1" rot="10800000">
            <a:off x="2236858" y="4313956"/>
            <a:ext cx="2983200" cy="208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2" name="Google Shape;762;p62"/>
          <p:cNvCxnSpPr/>
          <p:nvPr/>
        </p:nvCxnSpPr>
        <p:spPr>
          <a:xfrm>
            <a:off x="940778" y="4746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3" name="Google Shape;763;p62"/>
          <p:cNvCxnSpPr/>
          <p:nvPr/>
        </p:nvCxnSpPr>
        <p:spPr>
          <a:xfrm flipH="1" rot="10800000">
            <a:off x="940778" y="5538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4" name="Google Shape;764;p62"/>
          <p:cNvCxnSpPr/>
          <p:nvPr/>
        </p:nvCxnSpPr>
        <p:spPr>
          <a:xfrm flipH="1" rot="10800000">
            <a:off x="899592" y="6402272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65" name="Google Shape;765;p62"/>
          <p:cNvSpPr txBox="1"/>
          <p:nvPr/>
        </p:nvSpPr>
        <p:spPr>
          <a:xfrm>
            <a:off x="395536" y="4530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2"/>
          <p:cNvSpPr txBox="1"/>
          <p:nvPr/>
        </p:nvSpPr>
        <p:spPr>
          <a:xfrm>
            <a:off x="413069" y="5296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62"/>
          <p:cNvSpPr txBox="1"/>
          <p:nvPr/>
        </p:nvSpPr>
        <p:spPr>
          <a:xfrm>
            <a:off x="415435" y="6152506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62"/>
          <p:cNvSpPr/>
          <p:nvPr/>
        </p:nvSpPr>
        <p:spPr>
          <a:xfrm>
            <a:off x="5220072" y="402602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9" name="Google Shape;769;p62"/>
          <p:cNvCxnSpPr>
            <a:stCxn id="768" idx="6"/>
          </p:cNvCxnSpPr>
          <p:nvPr/>
        </p:nvCxnSpPr>
        <p:spPr>
          <a:xfrm flipH="1" rot="10800000">
            <a:off x="5796072" y="4298124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2"/>
          <p:cNvCxnSpPr/>
          <p:nvPr/>
        </p:nvCxnSpPr>
        <p:spPr>
          <a:xfrm>
            <a:off x="1075645" y="3954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1" name="Google Shape;771;p62"/>
          <p:cNvSpPr txBox="1"/>
          <p:nvPr/>
        </p:nvSpPr>
        <p:spPr>
          <a:xfrm>
            <a:off x="1102131" y="3362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62"/>
          <p:cNvSpPr/>
          <p:nvPr/>
        </p:nvSpPr>
        <p:spPr>
          <a:xfrm>
            <a:off x="1785133" y="3593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3" name="Google Shape;773;p62"/>
          <p:cNvCxnSpPr>
            <a:stCxn id="772" idx="6"/>
            <a:endCxn id="768" idx="2"/>
          </p:cNvCxnSpPr>
          <p:nvPr/>
        </p:nvCxnSpPr>
        <p:spPr>
          <a:xfrm>
            <a:off x="2361133" y="3881076"/>
            <a:ext cx="2859000" cy="432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2"/>
          <p:cNvSpPr/>
          <p:nvPr/>
        </p:nvSpPr>
        <p:spPr>
          <a:xfrm>
            <a:off x="5220072" y="53581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5" name="Google Shape;775;p62"/>
          <p:cNvCxnSpPr>
            <a:stCxn id="774" idx="6"/>
          </p:cNvCxnSpPr>
          <p:nvPr/>
        </p:nvCxnSpPr>
        <p:spPr>
          <a:xfrm flipH="1" rot="10800000">
            <a:off x="5796072" y="5630272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6" name="Google Shape;776;p62"/>
          <p:cNvCxnSpPr>
            <a:stCxn id="756" idx="6"/>
            <a:endCxn id="774" idx="2"/>
          </p:cNvCxnSpPr>
          <p:nvPr/>
        </p:nvCxnSpPr>
        <p:spPr>
          <a:xfrm>
            <a:off x="2236858" y="4746072"/>
            <a:ext cx="2983200" cy="90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7" name="Google Shape;777;p62"/>
          <p:cNvCxnSpPr>
            <a:stCxn id="757" idx="6"/>
            <a:endCxn id="774" idx="2"/>
          </p:cNvCxnSpPr>
          <p:nvPr/>
        </p:nvCxnSpPr>
        <p:spPr>
          <a:xfrm>
            <a:off x="2252859" y="5538160"/>
            <a:ext cx="2967300" cy="10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8" name="Google Shape;778;p62"/>
          <p:cNvCxnSpPr>
            <a:stCxn id="758" idx="6"/>
            <a:endCxn id="774" idx="2"/>
          </p:cNvCxnSpPr>
          <p:nvPr/>
        </p:nvCxnSpPr>
        <p:spPr>
          <a:xfrm flipH="1" rot="10800000">
            <a:off x="2236858" y="5646256"/>
            <a:ext cx="2983200" cy="75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9" name="Google Shape;779;p62"/>
          <p:cNvCxnSpPr>
            <a:stCxn id="772" idx="6"/>
            <a:endCxn id="774" idx="2"/>
          </p:cNvCxnSpPr>
          <p:nvPr/>
        </p:nvCxnSpPr>
        <p:spPr>
          <a:xfrm>
            <a:off x="2361133" y="3881076"/>
            <a:ext cx="2859000" cy="17652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Ela funciona bem para as portas lógicas E, OU e NÃO.</a:t>
            </a:r>
            <a:endParaRPr/>
          </a:p>
        </p:txBody>
      </p:sp>
      <p:sp>
        <p:nvSpPr>
          <p:cNvPr id="786" name="Google Shape;786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One Layer to Rule them all?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7" name="Google Shape;787;p63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63"/>
          <p:cNvSpPr/>
          <p:nvPr/>
        </p:nvSpPr>
        <p:spPr>
          <a:xfrm>
            <a:off x="1676859" y="4869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Google Shape;789;p63"/>
          <p:cNvCxnSpPr>
            <a:stCxn id="787" idx="6"/>
          </p:cNvCxnSpPr>
          <p:nvPr/>
        </p:nvCxnSpPr>
        <p:spPr>
          <a:xfrm>
            <a:off x="2236858" y="4365072"/>
            <a:ext cx="2335200" cy="7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0" name="Google Shape;790;p63"/>
          <p:cNvCxnSpPr>
            <a:stCxn id="788" idx="6"/>
          </p:cNvCxnSpPr>
          <p:nvPr/>
        </p:nvCxnSpPr>
        <p:spPr>
          <a:xfrm flipH="1" rot="10800000">
            <a:off x="2252859" y="4437160"/>
            <a:ext cx="2319000" cy="72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1" name="Google Shape;791;p63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2" name="Google Shape;792;p63"/>
          <p:cNvCxnSpPr/>
          <p:nvPr/>
        </p:nvCxnSpPr>
        <p:spPr>
          <a:xfrm flipH="1" rot="10800000">
            <a:off x="940778" y="5157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3" name="Google Shape;793;p63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3"/>
          <p:cNvSpPr txBox="1"/>
          <p:nvPr/>
        </p:nvSpPr>
        <p:spPr>
          <a:xfrm>
            <a:off x="413069" y="4915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3"/>
          <p:cNvSpPr/>
          <p:nvPr/>
        </p:nvSpPr>
        <p:spPr>
          <a:xfrm>
            <a:off x="4572000" y="414908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63"/>
          <p:cNvCxnSpPr>
            <a:stCxn id="795" idx="6"/>
          </p:cNvCxnSpPr>
          <p:nvPr/>
        </p:nvCxnSpPr>
        <p:spPr>
          <a:xfrm flipH="1" rot="10800000">
            <a:off x="5148000" y="4421180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3"/>
          <p:cNvCxnSpPr/>
          <p:nvPr/>
        </p:nvCxnSpPr>
        <p:spPr>
          <a:xfrm>
            <a:off x="1075645" y="3573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8" name="Google Shape;798;p63"/>
          <p:cNvSpPr txBox="1"/>
          <p:nvPr/>
        </p:nvSpPr>
        <p:spPr>
          <a:xfrm>
            <a:off x="1102131" y="2981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3"/>
          <p:cNvSpPr/>
          <p:nvPr/>
        </p:nvSpPr>
        <p:spPr>
          <a:xfrm>
            <a:off x="1785133" y="3212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0" name="Google Shape;800;p63"/>
          <p:cNvCxnSpPr>
            <a:stCxn id="799" idx="6"/>
            <a:endCxn id="795" idx="2"/>
          </p:cNvCxnSpPr>
          <p:nvPr/>
        </p:nvCxnSpPr>
        <p:spPr>
          <a:xfrm>
            <a:off x="2361133" y="3500076"/>
            <a:ext cx="2211000" cy="936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801" name="Google Shape;801;p63"/>
          <p:cNvGraphicFramePr/>
          <p:nvPr/>
        </p:nvGraphicFramePr>
        <p:xfrm>
          <a:off x="6372200" y="3438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{3E05C790-CDCD-46B5-8FAD-62BD284A7E55}</a:tableStyleId>
              </a:tblPr>
              <a:tblGrid>
                <a:gridCol w="500375"/>
                <a:gridCol w="500375"/>
                <a:gridCol w="1033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x1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x2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x1 E x2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Sinapse</a:t>
            </a:r>
            <a:endParaRPr/>
          </a:p>
        </p:txBody>
      </p:sp>
      <p:pic>
        <p:nvPicPr>
          <p:cNvPr descr="http://2.bp.blogspot.com/-xW-LpeRarVs/T5HPxYrGqTI/AAAAAAAAAC8/aWJC4apjdYA/s1600/synapse%2B1_0001.jpg"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412776"/>
            <a:ext cx="6768752" cy="522886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2378" y="6516052"/>
            <a:ext cx="88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http://thebraingeek.blogspot.com.br/2012/04/synapse-2-synaptic-junction.html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One Layer to Rule them all?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7" name="Google Shape;807;p64"/>
          <p:cNvCxnSpPr/>
          <p:nvPr/>
        </p:nvCxnSpPr>
        <p:spPr>
          <a:xfrm rot="10800000">
            <a:off x="1259632" y="2781052"/>
            <a:ext cx="0" cy="381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8" name="Google Shape;808;p64"/>
          <p:cNvCxnSpPr/>
          <p:nvPr/>
        </p:nvCxnSpPr>
        <p:spPr>
          <a:xfrm>
            <a:off x="611560" y="6093296"/>
            <a:ext cx="590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9" name="Google Shape;809;p64"/>
          <p:cNvSpPr/>
          <p:nvPr/>
        </p:nvSpPr>
        <p:spPr>
          <a:xfrm>
            <a:off x="1143993" y="378904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4"/>
          <p:cNvSpPr/>
          <p:nvPr/>
        </p:nvSpPr>
        <p:spPr>
          <a:xfrm>
            <a:off x="1115616" y="594928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4"/>
          <p:cNvSpPr/>
          <p:nvPr/>
        </p:nvSpPr>
        <p:spPr>
          <a:xfrm>
            <a:off x="4980545" y="5923407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4"/>
          <p:cNvSpPr/>
          <p:nvPr/>
        </p:nvSpPr>
        <p:spPr>
          <a:xfrm>
            <a:off x="4980545" y="3770494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3" name="Google Shape;813;p64"/>
          <p:cNvCxnSpPr/>
          <p:nvPr/>
        </p:nvCxnSpPr>
        <p:spPr>
          <a:xfrm>
            <a:off x="467544" y="3068960"/>
            <a:ext cx="5832600" cy="3285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14" name="Google Shape;814;p64"/>
          <p:cNvSpPr txBox="1"/>
          <p:nvPr/>
        </p:nvSpPr>
        <p:spPr>
          <a:xfrm>
            <a:off x="827584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4"/>
          <p:cNvSpPr txBox="1"/>
          <p:nvPr/>
        </p:nvSpPr>
        <p:spPr>
          <a:xfrm>
            <a:off x="772931" y="3652900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4"/>
          <p:cNvSpPr txBox="1"/>
          <p:nvPr/>
        </p:nvSpPr>
        <p:spPr>
          <a:xfrm>
            <a:off x="4932040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Ela funciona bem para as portas lógicas E, OU e NÃO.</a:t>
            </a:r>
            <a:endParaRPr/>
          </a:p>
        </p:txBody>
      </p:sp>
      <p:sp>
        <p:nvSpPr>
          <p:cNvPr id="824" name="Google Shape;824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One Layer to Rule them all?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5" name="Google Shape;825;p65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5"/>
          <p:cNvSpPr/>
          <p:nvPr/>
        </p:nvSpPr>
        <p:spPr>
          <a:xfrm>
            <a:off x="1676859" y="4869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Google Shape;827;p65"/>
          <p:cNvCxnSpPr>
            <a:stCxn id="825" idx="6"/>
          </p:cNvCxnSpPr>
          <p:nvPr/>
        </p:nvCxnSpPr>
        <p:spPr>
          <a:xfrm>
            <a:off x="2236858" y="4365072"/>
            <a:ext cx="2335200" cy="7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5"/>
          <p:cNvCxnSpPr>
            <a:stCxn id="826" idx="6"/>
          </p:cNvCxnSpPr>
          <p:nvPr/>
        </p:nvCxnSpPr>
        <p:spPr>
          <a:xfrm flipH="1" rot="10800000">
            <a:off x="2252859" y="4437160"/>
            <a:ext cx="2319000" cy="72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5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5"/>
          <p:cNvCxnSpPr/>
          <p:nvPr/>
        </p:nvCxnSpPr>
        <p:spPr>
          <a:xfrm flipH="1" rot="10800000">
            <a:off x="940778" y="5157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5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65"/>
          <p:cNvSpPr txBox="1"/>
          <p:nvPr/>
        </p:nvSpPr>
        <p:spPr>
          <a:xfrm>
            <a:off x="413069" y="4915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4572000" y="414908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4" name="Google Shape;834;p65"/>
          <p:cNvCxnSpPr>
            <a:stCxn id="833" idx="6"/>
          </p:cNvCxnSpPr>
          <p:nvPr/>
        </p:nvCxnSpPr>
        <p:spPr>
          <a:xfrm flipH="1" rot="10800000">
            <a:off x="5148000" y="4421180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5" name="Google Shape;835;p65"/>
          <p:cNvCxnSpPr/>
          <p:nvPr/>
        </p:nvCxnSpPr>
        <p:spPr>
          <a:xfrm>
            <a:off x="1075645" y="3573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6" name="Google Shape;836;p65"/>
          <p:cNvSpPr txBox="1"/>
          <p:nvPr/>
        </p:nvSpPr>
        <p:spPr>
          <a:xfrm>
            <a:off x="1102131" y="2981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5"/>
          <p:cNvSpPr/>
          <p:nvPr/>
        </p:nvSpPr>
        <p:spPr>
          <a:xfrm>
            <a:off x="1785133" y="3212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8" name="Google Shape;838;p65"/>
          <p:cNvCxnSpPr>
            <a:stCxn id="837" idx="6"/>
            <a:endCxn id="833" idx="2"/>
          </p:cNvCxnSpPr>
          <p:nvPr/>
        </p:nvCxnSpPr>
        <p:spPr>
          <a:xfrm>
            <a:off x="2361133" y="3500076"/>
            <a:ext cx="2211000" cy="936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839" name="Google Shape;839;p65"/>
          <p:cNvGraphicFramePr/>
          <p:nvPr/>
        </p:nvGraphicFramePr>
        <p:xfrm>
          <a:off x="6372200" y="3438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{3E05C790-CDCD-46B5-8FAD-62BD284A7E55}</a:tableStyleId>
              </a:tblPr>
              <a:tblGrid>
                <a:gridCol w="500375"/>
                <a:gridCol w="500375"/>
                <a:gridCol w="1224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x1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x2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x1 OU x2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One Layer to Rule them all?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45" name="Google Shape;845;p66"/>
          <p:cNvCxnSpPr/>
          <p:nvPr/>
        </p:nvCxnSpPr>
        <p:spPr>
          <a:xfrm rot="10800000">
            <a:off x="1259632" y="2781052"/>
            <a:ext cx="0" cy="381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6" name="Google Shape;846;p66"/>
          <p:cNvCxnSpPr/>
          <p:nvPr/>
        </p:nvCxnSpPr>
        <p:spPr>
          <a:xfrm>
            <a:off x="611560" y="6093296"/>
            <a:ext cx="590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47" name="Google Shape;847;p66"/>
          <p:cNvSpPr/>
          <p:nvPr/>
        </p:nvSpPr>
        <p:spPr>
          <a:xfrm>
            <a:off x="1143993" y="3789040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66"/>
          <p:cNvSpPr/>
          <p:nvPr/>
        </p:nvSpPr>
        <p:spPr>
          <a:xfrm>
            <a:off x="1115616" y="594928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6"/>
          <p:cNvSpPr/>
          <p:nvPr/>
        </p:nvSpPr>
        <p:spPr>
          <a:xfrm>
            <a:off x="4980545" y="5923407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66"/>
          <p:cNvSpPr/>
          <p:nvPr/>
        </p:nvSpPr>
        <p:spPr>
          <a:xfrm>
            <a:off x="4980545" y="3770494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1" name="Google Shape;851;p66"/>
          <p:cNvCxnSpPr/>
          <p:nvPr/>
        </p:nvCxnSpPr>
        <p:spPr>
          <a:xfrm>
            <a:off x="323528" y="4183378"/>
            <a:ext cx="4993500" cy="2558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52" name="Google Shape;852;p66"/>
          <p:cNvSpPr txBox="1"/>
          <p:nvPr/>
        </p:nvSpPr>
        <p:spPr>
          <a:xfrm>
            <a:off x="827584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6"/>
          <p:cNvSpPr txBox="1"/>
          <p:nvPr/>
        </p:nvSpPr>
        <p:spPr>
          <a:xfrm>
            <a:off x="772931" y="3652900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66"/>
          <p:cNvSpPr txBox="1"/>
          <p:nvPr/>
        </p:nvSpPr>
        <p:spPr>
          <a:xfrm>
            <a:off x="4932040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Mas essa mesma rede não pode aprender o ou exclusivo.</a:t>
            </a:r>
            <a:endParaRPr/>
          </a:p>
        </p:txBody>
      </p:sp>
      <p:sp>
        <p:nvSpPr>
          <p:cNvPr id="862" name="Google Shape;862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Redes Neurais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63" name="Google Shape;863;p67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7"/>
          <p:cNvSpPr/>
          <p:nvPr/>
        </p:nvSpPr>
        <p:spPr>
          <a:xfrm>
            <a:off x="1676859" y="4869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5" name="Google Shape;865;p67"/>
          <p:cNvCxnSpPr>
            <a:stCxn id="863" idx="6"/>
          </p:cNvCxnSpPr>
          <p:nvPr/>
        </p:nvCxnSpPr>
        <p:spPr>
          <a:xfrm>
            <a:off x="2236858" y="4365072"/>
            <a:ext cx="2335200" cy="7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6" name="Google Shape;866;p67"/>
          <p:cNvCxnSpPr>
            <a:stCxn id="864" idx="6"/>
          </p:cNvCxnSpPr>
          <p:nvPr/>
        </p:nvCxnSpPr>
        <p:spPr>
          <a:xfrm flipH="1" rot="10800000">
            <a:off x="2252859" y="4437160"/>
            <a:ext cx="2319000" cy="72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7" name="Google Shape;867;p67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8" name="Google Shape;868;p67"/>
          <p:cNvCxnSpPr/>
          <p:nvPr/>
        </p:nvCxnSpPr>
        <p:spPr>
          <a:xfrm flipH="1" rot="10800000">
            <a:off x="940778" y="5157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9" name="Google Shape;869;p67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67"/>
          <p:cNvSpPr txBox="1"/>
          <p:nvPr/>
        </p:nvSpPr>
        <p:spPr>
          <a:xfrm>
            <a:off x="413069" y="4915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67"/>
          <p:cNvSpPr/>
          <p:nvPr/>
        </p:nvSpPr>
        <p:spPr>
          <a:xfrm>
            <a:off x="4572000" y="414908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2" name="Google Shape;872;p67"/>
          <p:cNvCxnSpPr>
            <a:stCxn id="871" idx="6"/>
          </p:cNvCxnSpPr>
          <p:nvPr/>
        </p:nvCxnSpPr>
        <p:spPr>
          <a:xfrm flipH="1" rot="10800000">
            <a:off x="5148000" y="4421180"/>
            <a:ext cx="736200" cy="15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3" name="Google Shape;873;p67"/>
          <p:cNvCxnSpPr/>
          <p:nvPr/>
        </p:nvCxnSpPr>
        <p:spPr>
          <a:xfrm>
            <a:off x="1075645" y="3573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74" name="Google Shape;874;p67"/>
          <p:cNvSpPr txBox="1"/>
          <p:nvPr/>
        </p:nvSpPr>
        <p:spPr>
          <a:xfrm>
            <a:off x="1102131" y="2981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67"/>
          <p:cNvSpPr/>
          <p:nvPr/>
        </p:nvSpPr>
        <p:spPr>
          <a:xfrm>
            <a:off x="1785133" y="3212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6" name="Google Shape;876;p67"/>
          <p:cNvCxnSpPr>
            <a:stCxn id="875" idx="6"/>
            <a:endCxn id="871" idx="2"/>
          </p:cNvCxnSpPr>
          <p:nvPr/>
        </p:nvCxnSpPr>
        <p:spPr>
          <a:xfrm>
            <a:off x="2361133" y="3500076"/>
            <a:ext cx="2211000" cy="936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877" name="Google Shape;877;p67"/>
          <p:cNvGraphicFramePr/>
          <p:nvPr/>
        </p:nvGraphicFramePr>
        <p:xfrm>
          <a:off x="6372200" y="3438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{3E05C790-CDCD-46B5-8FAD-62BD284A7E55}</a:tableStyleId>
              </a:tblPr>
              <a:tblGrid>
                <a:gridCol w="500375"/>
                <a:gridCol w="500375"/>
                <a:gridCol w="1376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x1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x2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x1 XOU x2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...and in the darkness</a:t>
            </a:r>
            <a:endParaRPr b="0" i="0" sz="4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83" name="Google Shape;883;p68"/>
          <p:cNvCxnSpPr/>
          <p:nvPr/>
        </p:nvCxnSpPr>
        <p:spPr>
          <a:xfrm rot="10800000">
            <a:off x="1259632" y="2781052"/>
            <a:ext cx="0" cy="381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4" name="Google Shape;884;p68"/>
          <p:cNvCxnSpPr/>
          <p:nvPr/>
        </p:nvCxnSpPr>
        <p:spPr>
          <a:xfrm>
            <a:off x="611560" y="6093296"/>
            <a:ext cx="590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5" name="Google Shape;885;p68"/>
          <p:cNvSpPr/>
          <p:nvPr/>
        </p:nvSpPr>
        <p:spPr>
          <a:xfrm>
            <a:off x="1143993" y="3789040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68"/>
          <p:cNvSpPr/>
          <p:nvPr/>
        </p:nvSpPr>
        <p:spPr>
          <a:xfrm>
            <a:off x="1115616" y="594928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68"/>
          <p:cNvSpPr/>
          <p:nvPr/>
        </p:nvSpPr>
        <p:spPr>
          <a:xfrm>
            <a:off x="4980545" y="5923407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68"/>
          <p:cNvSpPr/>
          <p:nvPr/>
        </p:nvSpPr>
        <p:spPr>
          <a:xfrm>
            <a:off x="4980545" y="377049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9" name="Google Shape;889;p68"/>
          <p:cNvCxnSpPr/>
          <p:nvPr/>
        </p:nvCxnSpPr>
        <p:spPr>
          <a:xfrm>
            <a:off x="827584" y="3068960"/>
            <a:ext cx="4489500" cy="3672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0" name="Google Shape;890;p68"/>
          <p:cNvSpPr txBox="1"/>
          <p:nvPr/>
        </p:nvSpPr>
        <p:spPr>
          <a:xfrm>
            <a:off x="827584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68"/>
          <p:cNvSpPr txBox="1"/>
          <p:nvPr/>
        </p:nvSpPr>
        <p:spPr>
          <a:xfrm>
            <a:off x="772931" y="3652900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68"/>
          <p:cNvSpPr txBox="1"/>
          <p:nvPr/>
        </p:nvSpPr>
        <p:spPr>
          <a:xfrm>
            <a:off x="4932040" y="6093296"/>
            <a:ext cx="3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68"/>
          <p:cNvSpPr txBox="1"/>
          <p:nvPr/>
        </p:nvSpPr>
        <p:spPr>
          <a:xfrm>
            <a:off x="3072333" y="4058526"/>
            <a:ext cx="106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Para ser possível mapear uma saída não-linear precisamos de múltiplas camadas de neurônios.</a:t>
            </a:r>
            <a:endParaRPr/>
          </a:p>
        </p:txBody>
      </p:sp>
      <p:sp>
        <p:nvSpPr>
          <p:cNvPr id="901" name="Google Shape;901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2" name="Google Shape;902;p69"/>
          <p:cNvSpPr/>
          <p:nvPr/>
        </p:nvSpPr>
        <p:spPr>
          <a:xfrm>
            <a:off x="1660858" y="45342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69"/>
          <p:cNvSpPr/>
          <p:nvPr/>
        </p:nvSpPr>
        <p:spPr>
          <a:xfrm>
            <a:off x="1676859" y="53263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69"/>
          <p:cNvSpPr/>
          <p:nvPr/>
        </p:nvSpPr>
        <p:spPr>
          <a:xfrm>
            <a:off x="1660858" y="619045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5" name="Google Shape;905;p69"/>
          <p:cNvCxnSpPr>
            <a:stCxn id="902" idx="6"/>
          </p:cNvCxnSpPr>
          <p:nvPr/>
        </p:nvCxnSpPr>
        <p:spPr>
          <a:xfrm flipH="1" rot="10800000">
            <a:off x="2236858" y="4390272"/>
            <a:ext cx="17589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6" name="Google Shape;906;p69"/>
          <p:cNvCxnSpPr>
            <a:stCxn id="903" idx="6"/>
          </p:cNvCxnSpPr>
          <p:nvPr/>
        </p:nvCxnSpPr>
        <p:spPr>
          <a:xfrm flipH="1" rot="10800000">
            <a:off x="2252859" y="4390360"/>
            <a:ext cx="1743000" cy="122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7" name="Google Shape;907;p69"/>
          <p:cNvCxnSpPr>
            <a:stCxn id="904" idx="6"/>
          </p:cNvCxnSpPr>
          <p:nvPr/>
        </p:nvCxnSpPr>
        <p:spPr>
          <a:xfrm flipH="1" rot="10800000">
            <a:off x="2236858" y="4390156"/>
            <a:ext cx="1758900" cy="208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8" name="Google Shape;908;p69"/>
          <p:cNvCxnSpPr/>
          <p:nvPr/>
        </p:nvCxnSpPr>
        <p:spPr>
          <a:xfrm>
            <a:off x="940778" y="48223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9" name="Google Shape;909;p69"/>
          <p:cNvCxnSpPr/>
          <p:nvPr/>
        </p:nvCxnSpPr>
        <p:spPr>
          <a:xfrm flipH="1" rot="10800000">
            <a:off x="940778" y="56143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10" name="Google Shape;910;p69"/>
          <p:cNvCxnSpPr/>
          <p:nvPr/>
        </p:nvCxnSpPr>
        <p:spPr>
          <a:xfrm flipH="1" rot="10800000">
            <a:off x="899592" y="6478472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1" name="Google Shape;911;p69"/>
          <p:cNvSpPr txBox="1"/>
          <p:nvPr/>
        </p:nvSpPr>
        <p:spPr>
          <a:xfrm>
            <a:off x="395536" y="46062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69"/>
          <p:cNvSpPr txBox="1"/>
          <p:nvPr/>
        </p:nvSpPr>
        <p:spPr>
          <a:xfrm>
            <a:off x="413069" y="53729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69"/>
          <p:cNvSpPr txBox="1"/>
          <p:nvPr/>
        </p:nvSpPr>
        <p:spPr>
          <a:xfrm>
            <a:off x="415435" y="6228706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69"/>
          <p:cNvSpPr/>
          <p:nvPr/>
        </p:nvSpPr>
        <p:spPr>
          <a:xfrm>
            <a:off x="3995936" y="410222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5" name="Google Shape;915;p69"/>
          <p:cNvCxnSpPr>
            <a:stCxn id="914" idx="6"/>
          </p:cNvCxnSpPr>
          <p:nvPr/>
        </p:nvCxnSpPr>
        <p:spPr>
          <a:xfrm>
            <a:off x="4571936" y="4390224"/>
            <a:ext cx="1296000" cy="59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16" name="Google Shape;916;p69"/>
          <p:cNvCxnSpPr/>
          <p:nvPr/>
        </p:nvCxnSpPr>
        <p:spPr>
          <a:xfrm>
            <a:off x="1075645" y="40302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7" name="Google Shape;917;p69"/>
          <p:cNvSpPr txBox="1"/>
          <p:nvPr/>
        </p:nvSpPr>
        <p:spPr>
          <a:xfrm>
            <a:off x="1102131" y="34384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69"/>
          <p:cNvSpPr/>
          <p:nvPr/>
        </p:nvSpPr>
        <p:spPr>
          <a:xfrm>
            <a:off x="1785133" y="36692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9" name="Google Shape;919;p69"/>
          <p:cNvCxnSpPr>
            <a:stCxn id="918" idx="6"/>
            <a:endCxn id="914" idx="2"/>
          </p:cNvCxnSpPr>
          <p:nvPr/>
        </p:nvCxnSpPr>
        <p:spPr>
          <a:xfrm>
            <a:off x="2361133" y="3957276"/>
            <a:ext cx="1634700" cy="432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0" name="Google Shape;920;p69"/>
          <p:cNvSpPr/>
          <p:nvPr/>
        </p:nvSpPr>
        <p:spPr>
          <a:xfrm>
            <a:off x="3995936" y="54343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1" name="Google Shape;921;p69"/>
          <p:cNvCxnSpPr>
            <a:stCxn id="920" idx="6"/>
          </p:cNvCxnSpPr>
          <p:nvPr/>
        </p:nvCxnSpPr>
        <p:spPr>
          <a:xfrm flipH="1" rot="10800000">
            <a:off x="4571936" y="4984372"/>
            <a:ext cx="1296000" cy="73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9"/>
          <p:cNvCxnSpPr>
            <a:stCxn id="902" idx="6"/>
            <a:endCxn id="920" idx="2"/>
          </p:cNvCxnSpPr>
          <p:nvPr/>
        </p:nvCxnSpPr>
        <p:spPr>
          <a:xfrm>
            <a:off x="2236858" y="4822272"/>
            <a:ext cx="1759200" cy="90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9"/>
          <p:cNvCxnSpPr>
            <a:stCxn id="903" idx="6"/>
            <a:endCxn id="920" idx="2"/>
          </p:cNvCxnSpPr>
          <p:nvPr/>
        </p:nvCxnSpPr>
        <p:spPr>
          <a:xfrm>
            <a:off x="2252859" y="5614360"/>
            <a:ext cx="1743000" cy="10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9"/>
          <p:cNvCxnSpPr>
            <a:stCxn id="904" idx="6"/>
            <a:endCxn id="920" idx="2"/>
          </p:cNvCxnSpPr>
          <p:nvPr/>
        </p:nvCxnSpPr>
        <p:spPr>
          <a:xfrm flipH="1" rot="10800000">
            <a:off x="2236858" y="5722456"/>
            <a:ext cx="1759200" cy="75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9"/>
          <p:cNvCxnSpPr>
            <a:stCxn id="918" idx="6"/>
            <a:endCxn id="920" idx="2"/>
          </p:cNvCxnSpPr>
          <p:nvPr/>
        </p:nvCxnSpPr>
        <p:spPr>
          <a:xfrm>
            <a:off x="2361133" y="3957276"/>
            <a:ext cx="1634700" cy="17652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9"/>
          <p:cNvSpPr/>
          <p:nvPr/>
        </p:nvSpPr>
        <p:spPr>
          <a:xfrm>
            <a:off x="5868144" y="469629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7" name="Google Shape;927;p69"/>
          <p:cNvCxnSpPr>
            <a:stCxn id="926" idx="6"/>
          </p:cNvCxnSpPr>
          <p:nvPr/>
        </p:nvCxnSpPr>
        <p:spPr>
          <a:xfrm>
            <a:off x="6444144" y="4984290"/>
            <a:ext cx="648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7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A ideia é que, em cada camada intermediária, com uma função de ativação não-linear, faça uma combinação não linear dos atributos de entrada.</a:t>
            </a:r>
            <a:endParaRPr/>
          </a:p>
        </p:txBody>
      </p:sp>
      <p:sp>
        <p:nvSpPr>
          <p:cNvPr id="934" name="Google Shape;934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5" name="Google Shape;935;p70"/>
          <p:cNvSpPr/>
          <p:nvPr/>
        </p:nvSpPr>
        <p:spPr>
          <a:xfrm>
            <a:off x="1660858" y="46104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70"/>
          <p:cNvSpPr/>
          <p:nvPr/>
        </p:nvSpPr>
        <p:spPr>
          <a:xfrm>
            <a:off x="1676859" y="54025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0"/>
          <p:cNvSpPr/>
          <p:nvPr/>
        </p:nvSpPr>
        <p:spPr>
          <a:xfrm>
            <a:off x="1660858" y="626665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8" name="Google Shape;938;p70"/>
          <p:cNvCxnSpPr>
            <a:stCxn id="935" idx="6"/>
          </p:cNvCxnSpPr>
          <p:nvPr/>
        </p:nvCxnSpPr>
        <p:spPr>
          <a:xfrm flipH="1" rot="10800000">
            <a:off x="2236858" y="4466472"/>
            <a:ext cx="17589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9" name="Google Shape;939;p70"/>
          <p:cNvCxnSpPr>
            <a:stCxn id="936" idx="6"/>
          </p:cNvCxnSpPr>
          <p:nvPr/>
        </p:nvCxnSpPr>
        <p:spPr>
          <a:xfrm flipH="1" rot="10800000">
            <a:off x="2252859" y="4466560"/>
            <a:ext cx="1743000" cy="122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40" name="Google Shape;940;p70"/>
          <p:cNvCxnSpPr>
            <a:stCxn id="937" idx="6"/>
          </p:cNvCxnSpPr>
          <p:nvPr/>
        </p:nvCxnSpPr>
        <p:spPr>
          <a:xfrm flipH="1" rot="10800000">
            <a:off x="2236858" y="4466356"/>
            <a:ext cx="1758900" cy="208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41" name="Google Shape;941;p70"/>
          <p:cNvCxnSpPr/>
          <p:nvPr/>
        </p:nvCxnSpPr>
        <p:spPr>
          <a:xfrm>
            <a:off x="940778" y="48985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42" name="Google Shape;942;p70"/>
          <p:cNvCxnSpPr/>
          <p:nvPr/>
        </p:nvCxnSpPr>
        <p:spPr>
          <a:xfrm flipH="1" rot="10800000">
            <a:off x="940778" y="56905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43" name="Google Shape;943;p70"/>
          <p:cNvCxnSpPr/>
          <p:nvPr/>
        </p:nvCxnSpPr>
        <p:spPr>
          <a:xfrm flipH="1" rot="10800000">
            <a:off x="899592" y="6554672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4" name="Google Shape;944;p70"/>
          <p:cNvSpPr txBox="1"/>
          <p:nvPr/>
        </p:nvSpPr>
        <p:spPr>
          <a:xfrm>
            <a:off x="395536" y="46824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70"/>
          <p:cNvSpPr txBox="1"/>
          <p:nvPr/>
        </p:nvSpPr>
        <p:spPr>
          <a:xfrm>
            <a:off x="413069" y="54491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70"/>
          <p:cNvSpPr txBox="1"/>
          <p:nvPr/>
        </p:nvSpPr>
        <p:spPr>
          <a:xfrm>
            <a:off x="415435" y="6304906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0"/>
          <p:cNvSpPr/>
          <p:nvPr/>
        </p:nvSpPr>
        <p:spPr>
          <a:xfrm>
            <a:off x="3995936" y="417842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Google Shape;948;p70"/>
          <p:cNvCxnSpPr>
            <a:stCxn id="947" idx="6"/>
          </p:cNvCxnSpPr>
          <p:nvPr/>
        </p:nvCxnSpPr>
        <p:spPr>
          <a:xfrm>
            <a:off x="4571936" y="4466424"/>
            <a:ext cx="1296000" cy="59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49" name="Google Shape;949;p70"/>
          <p:cNvCxnSpPr/>
          <p:nvPr/>
        </p:nvCxnSpPr>
        <p:spPr>
          <a:xfrm>
            <a:off x="1075645" y="41064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0" name="Google Shape;950;p70"/>
          <p:cNvSpPr txBox="1"/>
          <p:nvPr/>
        </p:nvSpPr>
        <p:spPr>
          <a:xfrm>
            <a:off x="1102131" y="35146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70"/>
          <p:cNvSpPr/>
          <p:nvPr/>
        </p:nvSpPr>
        <p:spPr>
          <a:xfrm>
            <a:off x="1785133" y="37454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2" name="Google Shape;952;p70"/>
          <p:cNvCxnSpPr>
            <a:stCxn id="951" idx="6"/>
            <a:endCxn id="947" idx="2"/>
          </p:cNvCxnSpPr>
          <p:nvPr/>
        </p:nvCxnSpPr>
        <p:spPr>
          <a:xfrm>
            <a:off x="2361133" y="4033476"/>
            <a:ext cx="1634700" cy="432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3" name="Google Shape;953;p70"/>
          <p:cNvSpPr/>
          <p:nvPr/>
        </p:nvSpPr>
        <p:spPr>
          <a:xfrm>
            <a:off x="3995936" y="55105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4" name="Google Shape;954;p70"/>
          <p:cNvCxnSpPr>
            <a:stCxn id="953" idx="6"/>
          </p:cNvCxnSpPr>
          <p:nvPr/>
        </p:nvCxnSpPr>
        <p:spPr>
          <a:xfrm flipH="1" rot="10800000">
            <a:off x="4571936" y="5060572"/>
            <a:ext cx="1296000" cy="73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5" name="Google Shape;955;p70"/>
          <p:cNvCxnSpPr>
            <a:stCxn id="935" idx="6"/>
            <a:endCxn id="953" idx="2"/>
          </p:cNvCxnSpPr>
          <p:nvPr/>
        </p:nvCxnSpPr>
        <p:spPr>
          <a:xfrm>
            <a:off x="2236858" y="4898472"/>
            <a:ext cx="1759200" cy="90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6" name="Google Shape;956;p70"/>
          <p:cNvCxnSpPr>
            <a:stCxn id="936" idx="6"/>
            <a:endCxn id="953" idx="2"/>
          </p:cNvCxnSpPr>
          <p:nvPr/>
        </p:nvCxnSpPr>
        <p:spPr>
          <a:xfrm>
            <a:off x="2252859" y="5690560"/>
            <a:ext cx="1743000" cy="10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70"/>
          <p:cNvCxnSpPr>
            <a:stCxn id="937" idx="6"/>
            <a:endCxn id="953" idx="2"/>
          </p:cNvCxnSpPr>
          <p:nvPr/>
        </p:nvCxnSpPr>
        <p:spPr>
          <a:xfrm flipH="1" rot="10800000">
            <a:off x="2236858" y="5798656"/>
            <a:ext cx="1759200" cy="75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70"/>
          <p:cNvCxnSpPr>
            <a:stCxn id="951" idx="6"/>
            <a:endCxn id="953" idx="2"/>
          </p:cNvCxnSpPr>
          <p:nvPr/>
        </p:nvCxnSpPr>
        <p:spPr>
          <a:xfrm>
            <a:off x="2361133" y="4033476"/>
            <a:ext cx="1634700" cy="17652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9" name="Google Shape;959;p70"/>
          <p:cNvSpPr/>
          <p:nvPr/>
        </p:nvSpPr>
        <p:spPr>
          <a:xfrm>
            <a:off x="5868144" y="477249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0" name="Google Shape;960;p70"/>
          <p:cNvCxnSpPr>
            <a:stCxn id="959" idx="6"/>
          </p:cNvCxnSpPr>
          <p:nvPr/>
        </p:nvCxnSpPr>
        <p:spPr>
          <a:xfrm>
            <a:off x="6444144" y="5060490"/>
            <a:ext cx="648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Esse tipo de rede é conhecida como Rede Neural de Múltiplas Camadas ou MLP.</a:t>
            </a:r>
            <a:endParaRPr/>
          </a:p>
        </p:txBody>
      </p:sp>
      <p:sp>
        <p:nvSpPr>
          <p:cNvPr id="967" name="Google Shape;967;p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8" name="Google Shape;968;p71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71"/>
          <p:cNvSpPr/>
          <p:nvPr/>
        </p:nvSpPr>
        <p:spPr>
          <a:xfrm>
            <a:off x="1676859" y="4869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71"/>
          <p:cNvSpPr/>
          <p:nvPr/>
        </p:nvSpPr>
        <p:spPr>
          <a:xfrm>
            <a:off x="1660858" y="573325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1" name="Google Shape;971;p71"/>
          <p:cNvCxnSpPr>
            <a:stCxn id="968" idx="6"/>
          </p:cNvCxnSpPr>
          <p:nvPr/>
        </p:nvCxnSpPr>
        <p:spPr>
          <a:xfrm flipH="1" rot="10800000">
            <a:off x="2236858" y="3933072"/>
            <a:ext cx="17589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2" name="Google Shape;972;p71"/>
          <p:cNvCxnSpPr>
            <a:stCxn id="969" idx="6"/>
          </p:cNvCxnSpPr>
          <p:nvPr/>
        </p:nvCxnSpPr>
        <p:spPr>
          <a:xfrm flipH="1" rot="10800000">
            <a:off x="2252859" y="3933160"/>
            <a:ext cx="1743000" cy="122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3" name="Google Shape;973;p71"/>
          <p:cNvCxnSpPr>
            <a:stCxn id="970" idx="6"/>
          </p:cNvCxnSpPr>
          <p:nvPr/>
        </p:nvCxnSpPr>
        <p:spPr>
          <a:xfrm flipH="1" rot="10800000">
            <a:off x="2236858" y="3932956"/>
            <a:ext cx="1758900" cy="208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4" name="Google Shape;974;p71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5" name="Google Shape;975;p71"/>
          <p:cNvCxnSpPr/>
          <p:nvPr/>
        </p:nvCxnSpPr>
        <p:spPr>
          <a:xfrm flipH="1" rot="10800000">
            <a:off x="940778" y="5157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6" name="Google Shape;976;p71"/>
          <p:cNvCxnSpPr/>
          <p:nvPr/>
        </p:nvCxnSpPr>
        <p:spPr>
          <a:xfrm flipH="1" rot="10800000">
            <a:off x="899592" y="6021272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77" name="Google Shape;977;p71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71"/>
          <p:cNvSpPr txBox="1"/>
          <p:nvPr/>
        </p:nvSpPr>
        <p:spPr>
          <a:xfrm>
            <a:off x="413069" y="4915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71"/>
          <p:cNvSpPr txBox="1"/>
          <p:nvPr/>
        </p:nvSpPr>
        <p:spPr>
          <a:xfrm>
            <a:off x="415435" y="5771506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71"/>
          <p:cNvSpPr/>
          <p:nvPr/>
        </p:nvSpPr>
        <p:spPr>
          <a:xfrm>
            <a:off x="3995936" y="364502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1" name="Google Shape;981;p71"/>
          <p:cNvCxnSpPr>
            <a:stCxn id="980" idx="6"/>
          </p:cNvCxnSpPr>
          <p:nvPr/>
        </p:nvCxnSpPr>
        <p:spPr>
          <a:xfrm>
            <a:off x="4571936" y="3933024"/>
            <a:ext cx="1296000" cy="59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2" name="Google Shape;982;p71"/>
          <p:cNvCxnSpPr/>
          <p:nvPr/>
        </p:nvCxnSpPr>
        <p:spPr>
          <a:xfrm>
            <a:off x="1075645" y="3573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83" name="Google Shape;983;p71"/>
          <p:cNvSpPr txBox="1"/>
          <p:nvPr/>
        </p:nvSpPr>
        <p:spPr>
          <a:xfrm>
            <a:off x="1102131" y="2981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71"/>
          <p:cNvSpPr/>
          <p:nvPr/>
        </p:nvSpPr>
        <p:spPr>
          <a:xfrm>
            <a:off x="1785133" y="3212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5" name="Google Shape;985;p71"/>
          <p:cNvCxnSpPr>
            <a:stCxn id="984" idx="6"/>
            <a:endCxn id="980" idx="2"/>
          </p:cNvCxnSpPr>
          <p:nvPr/>
        </p:nvCxnSpPr>
        <p:spPr>
          <a:xfrm>
            <a:off x="2361133" y="3500076"/>
            <a:ext cx="1634700" cy="432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86" name="Google Shape;986;p71"/>
          <p:cNvSpPr/>
          <p:nvPr/>
        </p:nvSpPr>
        <p:spPr>
          <a:xfrm>
            <a:off x="3995936" y="49771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7" name="Google Shape;987;p71"/>
          <p:cNvCxnSpPr>
            <a:stCxn id="986" idx="6"/>
          </p:cNvCxnSpPr>
          <p:nvPr/>
        </p:nvCxnSpPr>
        <p:spPr>
          <a:xfrm flipH="1" rot="10800000">
            <a:off x="4571936" y="4527172"/>
            <a:ext cx="1296000" cy="73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8" name="Google Shape;988;p71"/>
          <p:cNvCxnSpPr>
            <a:stCxn id="968" idx="6"/>
            <a:endCxn id="986" idx="2"/>
          </p:cNvCxnSpPr>
          <p:nvPr/>
        </p:nvCxnSpPr>
        <p:spPr>
          <a:xfrm>
            <a:off x="2236858" y="4365072"/>
            <a:ext cx="1759200" cy="90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9" name="Google Shape;989;p71"/>
          <p:cNvCxnSpPr>
            <a:stCxn id="969" idx="6"/>
            <a:endCxn id="986" idx="2"/>
          </p:cNvCxnSpPr>
          <p:nvPr/>
        </p:nvCxnSpPr>
        <p:spPr>
          <a:xfrm>
            <a:off x="2252859" y="5157160"/>
            <a:ext cx="1743000" cy="10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0" name="Google Shape;990;p71"/>
          <p:cNvCxnSpPr>
            <a:stCxn id="970" idx="6"/>
            <a:endCxn id="986" idx="2"/>
          </p:cNvCxnSpPr>
          <p:nvPr/>
        </p:nvCxnSpPr>
        <p:spPr>
          <a:xfrm flipH="1" rot="10800000">
            <a:off x="2236858" y="5265256"/>
            <a:ext cx="1759200" cy="75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1" name="Google Shape;991;p71"/>
          <p:cNvCxnSpPr>
            <a:stCxn id="984" idx="6"/>
            <a:endCxn id="986" idx="2"/>
          </p:cNvCxnSpPr>
          <p:nvPr/>
        </p:nvCxnSpPr>
        <p:spPr>
          <a:xfrm>
            <a:off x="2361133" y="3500076"/>
            <a:ext cx="1634700" cy="17652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2" name="Google Shape;992;p71"/>
          <p:cNvSpPr/>
          <p:nvPr/>
        </p:nvSpPr>
        <p:spPr>
          <a:xfrm>
            <a:off x="5868144" y="423909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Google Shape;993;p71"/>
          <p:cNvCxnSpPr>
            <a:stCxn id="992" idx="6"/>
          </p:cNvCxnSpPr>
          <p:nvPr/>
        </p:nvCxnSpPr>
        <p:spPr>
          <a:xfrm>
            <a:off x="6444144" y="4527090"/>
            <a:ext cx="648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Obs.: apesar da ilustração podemos ter diversas camadas intermediárias.</a:t>
            </a:r>
            <a:endParaRPr/>
          </a:p>
        </p:txBody>
      </p:sp>
      <p:sp>
        <p:nvSpPr>
          <p:cNvPr id="1000" name="Google Shape;1000;p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1" name="Google Shape;1001;p72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72"/>
          <p:cNvSpPr/>
          <p:nvPr/>
        </p:nvSpPr>
        <p:spPr>
          <a:xfrm>
            <a:off x="1676859" y="486916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72"/>
          <p:cNvSpPr/>
          <p:nvPr/>
        </p:nvSpPr>
        <p:spPr>
          <a:xfrm>
            <a:off x="1660858" y="573325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4" name="Google Shape;1004;p72"/>
          <p:cNvCxnSpPr>
            <a:stCxn id="1001" idx="6"/>
          </p:cNvCxnSpPr>
          <p:nvPr/>
        </p:nvCxnSpPr>
        <p:spPr>
          <a:xfrm flipH="1" rot="10800000">
            <a:off x="2236858" y="3933072"/>
            <a:ext cx="17589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5" name="Google Shape;1005;p72"/>
          <p:cNvCxnSpPr>
            <a:stCxn id="1002" idx="6"/>
          </p:cNvCxnSpPr>
          <p:nvPr/>
        </p:nvCxnSpPr>
        <p:spPr>
          <a:xfrm flipH="1" rot="10800000">
            <a:off x="2252859" y="3933160"/>
            <a:ext cx="1743000" cy="122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6" name="Google Shape;1006;p72"/>
          <p:cNvCxnSpPr>
            <a:stCxn id="1003" idx="6"/>
          </p:cNvCxnSpPr>
          <p:nvPr/>
        </p:nvCxnSpPr>
        <p:spPr>
          <a:xfrm flipH="1" rot="10800000">
            <a:off x="2236858" y="3932956"/>
            <a:ext cx="1758900" cy="208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7" name="Google Shape;1007;p72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8" name="Google Shape;1008;p72"/>
          <p:cNvCxnSpPr/>
          <p:nvPr/>
        </p:nvCxnSpPr>
        <p:spPr>
          <a:xfrm flipH="1" rot="10800000">
            <a:off x="940778" y="5157176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9" name="Google Shape;1009;p72"/>
          <p:cNvCxnSpPr/>
          <p:nvPr/>
        </p:nvCxnSpPr>
        <p:spPr>
          <a:xfrm flipH="1" rot="10800000">
            <a:off x="899592" y="6021272"/>
            <a:ext cx="7614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0" name="Google Shape;1010;p72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72"/>
          <p:cNvSpPr txBox="1"/>
          <p:nvPr/>
        </p:nvSpPr>
        <p:spPr>
          <a:xfrm>
            <a:off x="413069" y="4915743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2"/>
          <p:cNvSpPr txBox="1"/>
          <p:nvPr/>
        </p:nvSpPr>
        <p:spPr>
          <a:xfrm>
            <a:off x="415435" y="5771506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72"/>
          <p:cNvSpPr/>
          <p:nvPr/>
        </p:nvSpPr>
        <p:spPr>
          <a:xfrm>
            <a:off x="3995936" y="364502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4" name="Google Shape;1014;p72"/>
          <p:cNvCxnSpPr>
            <a:stCxn id="1013" idx="6"/>
          </p:cNvCxnSpPr>
          <p:nvPr/>
        </p:nvCxnSpPr>
        <p:spPr>
          <a:xfrm>
            <a:off x="4571936" y="3933024"/>
            <a:ext cx="1296000" cy="59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5" name="Google Shape;1015;p72"/>
          <p:cNvCxnSpPr/>
          <p:nvPr/>
        </p:nvCxnSpPr>
        <p:spPr>
          <a:xfrm>
            <a:off x="1075645" y="3573016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6" name="Google Shape;1016;p72"/>
          <p:cNvSpPr txBox="1"/>
          <p:nvPr/>
        </p:nvSpPr>
        <p:spPr>
          <a:xfrm>
            <a:off x="1102131" y="2981244"/>
            <a:ext cx="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72"/>
          <p:cNvSpPr/>
          <p:nvPr/>
        </p:nvSpPr>
        <p:spPr>
          <a:xfrm>
            <a:off x="1785133" y="321207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8" name="Google Shape;1018;p72"/>
          <p:cNvCxnSpPr>
            <a:stCxn id="1017" idx="6"/>
            <a:endCxn id="1013" idx="2"/>
          </p:cNvCxnSpPr>
          <p:nvPr/>
        </p:nvCxnSpPr>
        <p:spPr>
          <a:xfrm>
            <a:off x="2361133" y="3500076"/>
            <a:ext cx="1634700" cy="432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9" name="Google Shape;1019;p72"/>
          <p:cNvSpPr/>
          <p:nvPr/>
        </p:nvSpPr>
        <p:spPr>
          <a:xfrm>
            <a:off x="3995936" y="49771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0" name="Google Shape;1020;p72"/>
          <p:cNvCxnSpPr>
            <a:stCxn id="1019" idx="6"/>
          </p:cNvCxnSpPr>
          <p:nvPr/>
        </p:nvCxnSpPr>
        <p:spPr>
          <a:xfrm flipH="1" rot="10800000">
            <a:off x="4571936" y="4527172"/>
            <a:ext cx="1296000" cy="73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1" name="Google Shape;1021;p72"/>
          <p:cNvCxnSpPr>
            <a:stCxn id="1001" idx="6"/>
            <a:endCxn id="1019" idx="2"/>
          </p:cNvCxnSpPr>
          <p:nvPr/>
        </p:nvCxnSpPr>
        <p:spPr>
          <a:xfrm>
            <a:off x="2236858" y="4365072"/>
            <a:ext cx="1759200" cy="90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2" name="Google Shape;1022;p72"/>
          <p:cNvCxnSpPr>
            <a:stCxn id="1002" idx="6"/>
            <a:endCxn id="1019" idx="2"/>
          </p:cNvCxnSpPr>
          <p:nvPr/>
        </p:nvCxnSpPr>
        <p:spPr>
          <a:xfrm>
            <a:off x="2252859" y="5157160"/>
            <a:ext cx="1743000" cy="108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3" name="Google Shape;1023;p72"/>
          <p:cNvCxnSpPr>
            <a:stCxn id="1003" idx="6"/>
            <a:endCxn id="1019" idx="2"/>
          </p:cNvCxnSpPr>
          <p:nvPr/>
        </p:nvCxnSpPr>
        <p:spPr>
          <a:xfrm flipH="1" rot="10800000">
            <a:off x="2236858" y="5265256"/>
            <a:ext cx="1759200" cy="75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4" name="Google Shape;1024;p72"/>
          <p:cNvCxnSpPr>
            <a:stCxn id="1017" idx="6"/>
            <a:endCxn id="1019" idx="2"/>
          </p:cNvCxnSpPr>
          <p:nvPr/>
        </p:nvCxnSpPr>
        <p:spPr>
          <a:xfrm>
            <a:off x="2361133" y="3500076"/>
            <a:ext cx="1634700" cy="17652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5" name="Google Shape;1025;p72"/>
          <p:cNvSpPr/>
          <p:nvPr/>
        </p:nvSpPr>
        <p:spPr>
          <a:xfrm>
            <a:off x="5868144" y="423909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6" name="Google Shape;1026;p72"/>
          <p:cNvCxnSpPr>
            <a:stCxn id="1025" idx="6"/>
          </p:cNvCxnSpPr>
          <p:nvPr/>
        </p:nvCxnSpPr>
        <p:spPr>
          <a:xfrm>
            <a:off x="6444144" y="4527090"/>
            <a:ext cx="648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lang="en" sz="28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 combinação das variáveis originais projet</a:t>
            </a:r>
            <a:r>
              <a:rPr lang="en" sz="28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m o plano original em outro que os exemplos sejam separáveis linearmente.</a:t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2" name="Google Shape;1032;p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endParaRPr b="0" i="0" sz="4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33" name="Google Shape;1033;p73"/>
          <p:cNvCxnSpPr/>
          <p:nvPr/>
        </p:nvCxnSpPr>
        <p:spPr>
          <a:xfrm rot="10800000">
            <a:off x="2594216" y="3327059"/>
            <a:ext cx="0" cy="3436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4" name="Google Shape;1034;p73"/>
          <p:cNvCxnSpPr/>
          <p:nvPr/>
        </p:nvCxnSpPr>
        <p:spPr>
          <a:xfrm>
            <a:off x="2010576" y="6309916"/>
            <a:ext cx="53175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35" name="Google Shape;1035;p73"/>
          <p:cNvSpPr/>
          <p:nvPr/>
        </p:nvSpPr>
        <p:spPr>
          <a:xfrm>
            <a:off x="3984697" y="4607140"/>
            <a:ext cx="259500" cy="2595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73"/>
          <p:cNvSpPr/>
          <p:nvPr/>
        </p:nvSpPr>
        <p:spPr>
          <a:xfrm>
            <a:off x="4386557" y="3780805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73"/>
          <p:cNvSpPr/>
          <p:nvPr/>
        </p:nvSpPr>
        <p:spPr>
          <a:xfrm>
            <a:off x="4799077" y="4429295"/>
            <a:ext cx="259500" cy="2595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73"/>
          <p:cNvSpPr/>
          <p:nvPr/>
        </p:nvSpPr>
        <p:spPr>
          <a:xfrm>
            <a:off x="3855000" y="3863730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73"/>
          <p:cNvSpPr/>
          <p:nvPr/>
        </p:nvSpPr>
        <p:spPr>
          <a:xfrm>
            <a:off x="4345135" y="4818389"/>
            <a:ext cx="259500" cy="2595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73"/>
          <p:cNvSpPr/>
          <p:nvPr/>
        </p:nvSpPr>
        <p:spPr>
          <a:xfrm>
            <a:off x="4604530" y="5077785"/>
            <a:ext cx="259500" cy="2595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3"/>
          <p:cNvSpPr/>
          <p:nvPr/>
        </p:nvSpPr>
        <p:spPr>
          <a:xfrm>
            <a:off x="4945198" y="4759359"/>
            <a:ext cx="259500" cy="2595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73"/>
          <p:cNvSpPr/>
          <p:nvPr/>
        </p:nvSpPr>
        <p:spPr>
          <a:xfrm>
            <a:off x="4330654" y="4364446"/>
            <a:ext cx="259500" cy="2595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3"/>
          <p:cNvSpPr/>
          <p:nvPr/>
        </p:nvSpPr>
        <p:spPr>
          <a:xfrm>
            <a:off x="3502100" y="4178347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73"/>
          <p:cNvSpPr/>
          <p:nvPr/>
        </p:nvSpPr>
        <p:spPr>
          <a:xfrm>
            <a:off x="3372402" y="4629661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73"/>
          <p:cNvSpPr/>
          <p:nvPr/>
        </p:nvSpPr>
        <p:spPr>
          <a:xfrm>
            <a:off x="3509650" y="5172298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73"/>
          <p:cNvSpPr/>
          <p:nvPr/>
        </p:nvSpPr>
        <p:spPr>
          <a:xfrm>
            <a:off x="4004905" y="5588275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73"/>
          <p:cNvSpPr/>
          <p:nvPr/>
        </p:nvSpPr>
        <p:spPr>
          <a:xfrm>
            <a:off x="4693657" y="5725524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73"/>
          <p:cNvSpPr/>
          <p:nvPr/>
        </p:nvSpPr>
        <p:spPr>
          <a:xfrm>
            <a:off x="5317868" y="5603376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73"/>
          <p:cNvSpPr/>
          <p:nvPr/>
        </p:nvSpPr>
        <p:spPr>
          <a:xfrm>
            <a:off x="5668063" y="5207624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73"/>
          <p:cNvSpPr/>
          <p:nvPr/>
        </p:nvSpPr>
        <p:spPr>
          <a:xfrm>
            <a:off x="5675613" y="4781068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73"/>
          <p:cNvSpPr/>
          <p:nvPr/>
        </p:nvSpPr>
        <p:spPr>
          <a:xfrm>
            <a:off x="5577263" y="4305934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73"/>
          <p:cNvSpPr/>
          <p:nvPr/>
        </p:nvSpPr>
        <p:spPr>
          <a:xfrm>
            <a:off x="5317868" y="3993428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73"/>
          <p:cNvSpPr/>
          <p:nvPr/>
        </p:nvSpPr>
        <p:spPr>
          <a:xfrm>
            <a:off x="4945198" y="3780805"/>
            <a:ext cx="259500" cy="2595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73"/>
          <p:cNvSpPr txBox="1"/>
          <p:nvPr/>
        </p:nvSpPr>
        <p:spPr>
          <a:xfrm>
            <a:off x="6865827" y="6309925"/>
            <a:ext cx="718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73"/>
          <p:cNvSpPr txBox="1"/>
          <p:nvPr/>
        </p:nvSpPr>
        <p:spPr>
          <a:xfrm>
            <a:off x="2010575" y="3397975"/>
            <a:ext cx="718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2.bp.blogspot.com/-uRdO8Q0y5vk/T5HQB5IP1II/AAAAAAAAADE/vymnwIYo7yg/s640/synapse+1_0002.jpg" id="99" name="Google Shape;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2118013"/>
            <a:ext cx="4644008" cy="470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Sinapse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57200" y="1600200"/>
            <a:ext cx="3898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"/>
              <a:t>O cálcio (Ca2+) com potencial positivo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"/>
              <a:t>abre as portas no axônio.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"/>
              <a:t>Com o aumento na quantidade de Ca2+ as vesículas são abertas.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rPr lang="en"/>
              <a:t>Neurotransmissores fluem até a junção.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Isso pode ser feito também na regressão linear, mas manualmente.</a:t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1" name="Google Shape;1061;p7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endParaRPr b="0" i="0" sz="4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62" name="Google Shape;1062;p74"/>
          <p:cNvCxnSpPr/>
          <p:nvPr/>
        </p:nvCxnSpPr>
        <p:spPr>
          <a:xfrm rot="10800000">
            <a:off x="1259632" y="2781052"/>
            <a:ext cx="0" cy="381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3" name="Google Shape;1063;p74"/>
          <p:cNvCxnSpPr/>
          <p:nvPr/>
        </p:nvCxnSpPr>
        <p:spPr>
          <a:xfrm>
            <a:off x="611560" y="6093296"/>
            <a:ext cx="590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64" name="Google Shape;1064;p74"/>
          <p:cNvSpPr/>
          <p:nvPr/>
        </p:nvSpPr>
        <p:spPr>
          <a:xfrm>
            <a:off x="2803619" y="4202542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74"/>
          <p:cNvSpPr/>
          <p:nvPr/>
        </p:nvSpPr>
        <p:spPr>
          <a:xfrm>
            <a:off x="3249843" y="328498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74"/>
          <p:cNvSpPr/>
          <p:nvPr/>
        </p:nvSpPr>
        <p:spPr>
          <a:xfrm>
            <a:off x="3707904" y="4005064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74"/>
          <p:cNvSpPr/>
          <p:nvPr/>
        </p:nvSpPr>
        <p:spPr>
          <a:xfrm>
            <a:off x="2659603" y="3377063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74"/>
          <p:cNvSpPr/>
          <p:nvPr/>
        </p:nvSpPr>
        <p:spPr>
          <a:xfrm>
            <a:off x="3203848" y="4437112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4"/>
          <p:cNvSpPr/>
          <p:nvPr/>
        </p:nvSpPr>
        <p:spPr>
          <a:xfrm>
            <a:off x="3491880" y="4725144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74"/>
          <p:cNvSpPr/>
          <p:nvPr/>
        </p:nvSpPr>
        <p:spPr>
          <a:xfrm>
            <a:off x="3870157" y="4371565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4"/>
          <p:cNvSpPr/>
          <p:nvPr/>
        </p:nvSpPr>
        <p:spPr>
          <a:xfrm>
            <a:off x="3187768" y="3933056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74"/>
          <p:cNvSpPr/>
          <p:nvPr/>
        </p:nvSpPr>
        <p:spPr>
          <a:xfrm>
            <a:off x="2267744" y="3726412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74"/>
          <p:cNvSpPr/>
          <p:nvPr/>
        </p:nvSpPr>
        <p:spPr>
          <a:xfrm>
            <a:off x="2123728" y="4227549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74"/>
          <p:cNvSpPr/>
          <p:nvPr/>
        </p:nvSpPr>
        <p:spPr>
          <a:xfrm>
            <a:off x="2276128" y="4830091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74"/>
          <p:cNvSpPr/>
          <p:nvPr/>
        </p:nvSpPr>
        <p:spPr>
          <a:xfrm>
            <a:off x="2826057" y="529199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74"/>
          <p:cNvSpPr/>
          <p:nvPr/>
        </p:nvSpPr>
        <p:spPr>
          <a:xfrm>
            <a:off x="3590846" y="544439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74"/>
          <p:cNvSpPr/>
          <p:nvPr/>
        </p:nvSpPr>
        <p:spPr>
          <a:xfrm>
            <a:off x="4283968" y="5308758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74"/>
          <p:cNvSpPr/>
          <p:nvPr/>
        </p:nvSpPr>
        <p:spPr>
          <a:xfrm>
            <a:off x="4672823" y="4869316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74"/>
          <p:cNvSpPr/>
          <p:nvPr/>
        </p:nvSpPr>
        <p:spPr>
          <a:xfrm>
            <a:off x="4681207" y="4395671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74"/>
          <p:cNvSpPr/>
          <p:nvPr/>
        </p:nvSpPr>
        <p:spPr>
          <a:xfrm>
            <a:off x="4572000" y="386808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74"/>
          <p:cNvSpPr/>
          <p:nvPr/>
        </p:nvSpPr>
        <p:spPr>
          <a:xfrm>
            <a:off x="4283968" y="3521079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74"/>
          <p:cNvSpPr/>
          <p:nvPr/>
        </p:nvSpPr>
        <p:spPr>
          <a:xfrm>
            <a:off x="3870157" y="328498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4"/>
          <p:cNvSpPr txBox="1"/>
          <p:nvPr/>
        </p:nvSpPr>
        <p:spPr>
          <a:xfrm>
            <a:off x="6002807" y="6093296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74"/>
          <p:cNvSpPr txBox="1"/>
          <p:nvPr/>
        </p:nvSpPr>
        <p:spPr>
          <a:xfrm>
            <a:off x="611560" y="2859886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Nesse exemplo vamos introduzir uma nova variável x3 = x1.x2 e projetar em um plano tridimensional</a:t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0" name="Google Shape;1090;p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endParaRPr b="0" i="0" sz="4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91" name="Google Shape;1091;p75"/>
          <p:cNvCxnSpPr/>
          <p:nvPr/>
        </p:nvCxnSpPr>
        <p:spPr>
          <a:xfrm rot="10800000">
            <a:off x="1259632" y="2781052"/>
            <a:ext cx="0" cy="381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2" name="Google Shape;1092;p75"/>
          <p:cNvCxnSpPr/>
          <p:nvPr/>
        </p:nvCxnSpPr>
        <p:spPr>
          <a:xfrm>
            <a:off x="611560" y="6093296"/>
            <a:ext cx="590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93" name="Google Shape;1093;p75"/>
          <p:cNvSpPr/>
          <p:nvPr/>
        </p:nvSpPr>
        <p:spPr>
          <a:xfrm>
            <a:off x="2803619" y="4202542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75"/>
          <p:cNvSpPr/>
          <p:nvPr/>
        </p:nvSpPr>
        <p:spPr>
          <a:xfrm>
            <a:off x="3249843" y="328498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75"/>
          <p:cNvSpPr/>
          <p:nvPr/>
        </p:nvSpPr>
        <p:spPr>
          <a:xfrm>
            <a:off x="3707904" y="4005064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75"/>
          <p:cNvSpPr/>
          <p:nvPr/>
        </p:nvSpPr>
        <p:spPr>
          <a:xfrm>
            <a:off x="2659603" y="3377063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75"/>
          <p:cNvSpPr/>
          <p:nvPr/>
        </p:nvSpPr>
        <p:spPr>
          <a:xfrm>
            <a:off x="3203848" y="4437112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75"/>
          <p:cNvSpPr/>
          <p:nvPr/>
        </p:nvSpPr>
        <p:spPr>
          <a:xfrm>
            <a:off x="3491880" y="4725144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75"/>
          <p:cNvSpPr/>
          <p:nvPr/>
        </p:nvSpPr>
        <p:spPr>
          <a:xfrm>
            <a:off x="3870157" y="4371565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75"/>
          <p:cNvSpPr/>
          <p:nvPr/>
        </p:nvSpPr>
        <p:spPr>
          <a:xfrm>
            <a:off x="3187768" y="3933056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75"/>
          <p:cNvSpPr/>
          <p:nvPr/>
        </p:nvSpPr>
        <p:spPr>
          <a:xfrm>
            <a:off x="2267744" y="3726412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75"/>
          <p:cNvSpPr/>
          <p:nvPr/>
        </p:nvSpPr>
        <p:spPr>
          <a:xfrm>
            <a:off x="2123728" y="4227549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75"/>
          <p:cNvSpPr/>
          <p:nvPr/>
        </p:nvSpPr>
        <p:spPr>
          <a:xfrm>
            <a:off x="2276128" y="4830091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75"/>
          <p:cNvSpPr/>
          <p:nvPr/>
        </p:nvSpPr>
        <p:spPr>
          <a:xfrm>
            <a:off x="2826057" y="529199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75"/>
          <p:cNvSpPr/>
          <p:nvPr/>
        </p:nvSpPr>
        <p:spPr>
          <a:xfrm>
            <a:off x="3590846" y="544439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5"/>
          <p:cNvSpPr/>
          <p:nvPr/>
        </p:nvSpPr>
        <p:spPr>
          <a:xfrm>
            <a:off x="4283968" y="5308758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5"/>
          <p:cNvSpPr/>
          <p:nvPr/>
        </p:nvSpPr>
        <p:spPr>
          <a:xfrm>
            <a:off x="4672823" y="4869316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5"/>
          <p:cNvSpPr/>
          <p:nvPr/>
        </p:nvSpPr>
        <p:spPr>
          <a:xfrm>
            <a:off x="4681207" y="4395671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5"/>
          <p:cNvSpPr/>
          <p:nvPr/>
        </p:nvSpPr>
        <p:spPr>
          <a:xfrm>
            <a:off x="4572000" y="386808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5"/>
          <p:cNvSpPr/>
          <p:nvPr/>
        </p:nvSpPr>
        <p:spPr>
          <a:xfrm>
            <a:off x="4283968" y="3521079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75"/>
          <p:cNvSpPr/>
          <p:nvPr/>
        </p:nvSpPr>
        <p:spPr>
          <a:xfrm>
            <a:off x="3870157" y="328498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75"/>
          <p:cNvSpPr txBox="1"/>
          <p:nvPr/>
        </p:nvSpPr>
        <p:spPr>
          <a:xfrm>
            <a:off x="6002807" y="6093296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75"/>
          <p:cNvSpPr txBox="1"/>
          <p:nvPr/>
        </p:nvSpPr>
        <p:spPr>
          <a:xfrm>
            <a:off x="611560" y="2859886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endParaRPr b="0" i="0" sz="4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19" name="Google Shape;1119;p76"/>
          <p:cNvCxnSpPr/>
          <p:nvPr/>
        </p:nvCxnSpPr>
        <p:spPr>
          <a:xfrm rot="10800000">
            <a:off x="3059832" y="1340892"/>
            <a:ext cx="0" cy="381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0" name="Google Shape;1120;p76"/>
          <p:cNvCxnSpPr/>
          <p:nvPr/>
        </p:nvCxnSpPr>
        <p:spPr>
          <a:xfrm>
            <a:off x="2411760" y="4653136"/>
            <a:ext cx="590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1" name="Google Shape;1121;p76"/>
          <p:cNvSpPr/>
          <p:nvPr/>
        </p:nvSpPr>
        <p:spPr>
          <a:xfrm>
            <a:off x="4454390" y="5245842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76"/>
          <p:cNvSpPr/>
          <p:nvPr/>
        </p:nvSpPr>
        <p:spPr>
          <a:xfrm>
            <a:off x="2800676" y="595652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76"/>
          <p:cNvSpPr/>
          <p:nvPr/>
        </p:nvSpPr>
        <p:spPr>
          <a:xfrm>
            <a:off x="5364088" y="4893412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76"/>
          <p:cNvSpPr/>
          <p:nvPr/>
        </p:nvSpPr>
        <p:spPr>
          <a:xfrm>
            <a:off x="4372805" y="2464585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76"/>
          <p:cNvSpPr/>
          <p:nvPr/>
        </p:nvSpPr>
        <p:spPr>
          <a:xfrm>
            <a:off x="4923488" y="5729591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76"/>
          <p:cNvSpPr/>
          <p:nvPr/>
        </p:nvSpPr>
        <p:spPr>
          <a:xfrm>
            <a:off x="5415772" y="5611808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76"/>
          <p:cNvSpPr/>
          <p:nvPr/>
        </p:nvSpPr>
        <p:spPr>
          <a:xfrm>
            <a:off x="5610461" y="5225748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76"/>
          <p:cNvSpPr/>
          <p:nvPr/>
        </p:nvSpPr>
        <p:spPr>
          <a:xfrm>
            <a:off x="4843952" y="5137324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76"/>
          <p:cNvSpPr/>
          <p:nvPr/>
        </p:nvSpPr>
        <p:spPr>
          <a:xfrm>
            <a:off x="3923928" y="2897836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76"/>
          <p:cNvSpPr/>
          <p:nvPr/>
        </p:nvSpPr>
        <p:spPr>
          <a:xfrm>
            <a:off x="3635896" y="3593722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76"/>
          <p:cNvSpPr/>
          <p:nvPr/>
        </p:nvSpPr>
        <p:spPr>
          <a:xfrm>
            <a:off x="3275856" y="436510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76"/>
          <p:cNvSpPr/>
          <p:nvPr/>
        </p:nvSpPr>
        <p:spPr>
          <a:xfrm>
            <a:off x="3059832" y="5176356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76"/>
          <p:cNvSpPr/>
          <p:nvPr/>
        </p:nvSpPr>
        <p:spPr>
          <a:xfrm>
            <a:off x="3923928" y="630932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76"/>
          <p:cNvSpPr/>
          <p:nvPr/>
        </p:nvSpPr>
        <p:spPr>
          <a:xfrm>
            <a:off x="5508104" y="6372341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76"/>
          <p:cNvSpPr/>
          <p:nvPr/>
        </p:nvSpPr>
        <p:spPr>
          <a:xfrm>
            <a:off x="6400622" y="6074132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76"/>
          <p:cNvSpPr/>
          <p:nvPr/>
        </p:nvSpPr>
        <p:spPr>
          <a:xfrm>
            <a:off x="6701188" y="581250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6"/>
          <p:cNvSpPr/>
          <p:nvPr/>
        </p:nvSpPr>
        <p:spPr>
          <a:xfrm>
            <a:off x="6989805" y="5262831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76"/>
          <p:cNvSpPr/>
          <p:nvPr/>
        </p:nvSpPr>
        <p:spPr>
          <a:xfrm>
            <a:off x="6510751" y="330569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6"/>
          <p:cNvSpPr/>
          <p:nvPr/>
        </p:nvSpPr>
        <p:spPr>
          <a:xfrm>
            <a:off x="5127740" y="2464585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76"/>
          <p:cNvSpPr txBox="1"/>
          <p:nvPr/>
        </p:nvSpPr>
        <p:spPr>
          <a:xfrm>
            <a:off x="7803007" y="4653136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6"/>
          <p:cNvSpPr txBox="1"/>
          <p:nvPr/>
        </p:nvSpPr>
        <p:spPr>
          <a:xfrm>
            <a:off x="2411760" y="1419726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2" name="Google Shape;1142;p76"/>
          <p:cNvCxnSpPr/>
          <p:nvPr/>
        </p:nvCxnSpPr>
        <p:spPr>
          <a:xfrm flipH="1">
            <a:off x="1331556" y="4437112"/>
            <a:ext cx="1944300" cy="2160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3" name="Google Shape;1143;p76"/>
          <p:cNvSpPr txBox="1"/>
          <p:nvPr/>
        </p:nvSpPr>
        <p:spPr>
          <a:xfrm>
            <a:off x="727663" y="6074132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7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Melhorou! Mas ainda devemos combinar outras variáveis para obter o desejado.</a:t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0" name="Google Shape;1150;p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endParaRPr b="0" i="0" sz="4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51" name="Google Shape;1151;p77"/>
          <p:cNvCxnSpPr/>
          <p:nvPr/>
        </p:nvCxnSpPr>
        <p:spPr>
          <a:xfrm rot="10800000">
            <a:off x="3059832" y="2701560"/>
            <a:ext cx="0" cy="381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52" name="Google Shape;1152;p77"/>
          <p:cNvCxnSpPr/>
          <p:nvPr/>
        </p:nvCxnSpPr>
        <p:spPr>
          <a:xfrm>
            <a:off x="2411760" y="6013804"/>
            <a:ext cx="590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3" name="Google Shape;1153;p77"/>
          <p:cNvSpPr/>
          <p:nvPr/>
        </p:nvSpPr>
        <p:spPr>
          <a:xfrm>
            <a:off x="4659733" y="5711647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77"/>
          <p:cNvSpPr/>
          <p:nvPr/>
        </p:nvSpPr>
        <p:spPr>
          <a:xfrm>
            <a:off x="3260010" y="6234455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77"/>
          <p:cNvSpPr/>
          <p:nvPr/>
        </p:nvSpPr>
        <p:spPr>
          <a:xfrm>
            <a:off x="5364088" y="5198212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77"/>
          <p:cNvSpPr/>
          <p:nvPr/>
        </p:nvSpPr>
        <p:spPr>
          <a:xfrm>
            <a:off x="6588224" y="2754707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77"/>
          <p:cNvSpPr/>
          <p:nvPr/>
        </p:nvSpPr>
        <p:spPr>
          <a:xfrm>
            <a:off x="4229618" y="5818580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77"/>
          <p:cNvSpPr/>
          <p:nvPr/>
        </p:nvSpPr>
        <p:spPr>
          <a:xfrm>
            <a:off x="5975283" y="4526507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77"/>
          <p:cNvSpPr/>
          <p:nvPr/>
        </p:nvSpPr>
        <p:spPr>
          <a:xfrm>
            <a:off x="5703804" y="4957936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77"/>
          <p:cNvSpPr/>
          <p:nvPr/>
        </p:nvSpPr>
        <p:spPr>
          <a:xfrm>
            <a:off x="5057309" y="5476003"/>
            <a:ext cx="288000" cy="288000"/>
          </a:xfrm>
          <a:prstGeom prst="ellipse">
            <a:avLst/>
          </a:prstGeom>
          <a:solidFill>
            <a:srgbClr val="00602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77"/>
          <p:cNvSpPr/>
          <p:nvPr/>
        </p:nvSpPr>
        <p:spPr>
          <a:xfrm>
            <a:off x="6588224" y="355378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77"/>
          <p:cNvSpPr/>
          <p:nvPr/>
        </p:nvSpPr>
        <p:spPr>
          <a:xfrm>
            <a:off x="6501595" y="4382087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77"/>
          <p:cNvSpPr/>
          <p:nvPr/>
        </p:nvSpPr>
        <p:spPr>
          <a:xfrm>
            <a:off x="6300192" y="5101952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77"/>
          <p:cNvSpPr/>
          <p:nvPr/>
        </p:nvSpPr>
        <p:spPr>
          <a:xfrm>
            <a:off x="6012160" y="548624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77"/>
          <p:cNvSpPr/>
          <p:nvPr/>
        </p:nvSpPr>
        <p:spPr>
          <a:xfrm>
            <a:off x="3563888" y="6261320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77"/>
          <p:cNvSpPr/>
          <p:nvPr/>
        </p:nvSpPr>
        <p:spPr>
          <a:xfrm>
            <a:off x="3888339" y="6290512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77"/>
          <p:cNvSpPr/>
          <p:nvPr/>
        </p:nvSpPr>
        <p:spPr>
          <a:xfrm>
            <a:off x="4176371" y="627619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77"/>
          <p:cNvSpPr/>
          <p:nvPr/>
        </p:nvSpPr>
        <p:spPr>
          <a:xfrm>
            <a:off x="4493975" y="6257985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77"/>
          <p:cNvSpPr/>
          <p:nvPr/>
        </p:nvSpPr>
        <p:spPr>
          <a:xfrm>
            <a:off x="4752790" y="611730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77"/>
          <p:cNvSpPr/>
          <p:nvPr/>
        </p:nvSpPr>
        <p:spPr>
          <a:xfrm>
            <a:off x="5057309" y="6106612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77"/>
          <p:cNvSpPr/>
          <p:nvPr/>
        </p:nvSpPr>
        <p:spPr>
          <a:xfrm>
            <a:off x="5465828" y="5941924"/>
            <a:ext cx="288000" cy="288000"/>
          </a:xfrm>
          <a:prstGeom prst="ellipse">
            <a:avLst/>
          </a:prstGeom>
          <a:solidFill>
            <a:srgbClr val="F3C50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77"/>
          <p:cNvSpPr txBox="1"/>
          <p:nvPr/>
        </p:nvSpPr>
        <p:spPr>
          <a:xfrm>
            <a:off x="7803007" y="6013804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77"/>
          <p:cNvSpPr txBox="1"/>
          <p:nvPr/>
        </p:nvSpPr>
        <p:spPr>
          <a:xfrm>
            <a:off x="2411760" y="2780394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4" name="Google Shape;1174;p77"/>
          <p:cNvCxnSpPr/>
          <p:nvPr/>
        </p:nvCxnSpPr>
        <p:spPr>
          <a:xfrm>
            <a:off x="581828" y="6013827"/>
            <a:ext cx="2478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5" name="Google Shape;1175;p77"/>
          <p:cNvSpPr txBox="1"/>
          <p:nvPr/>
        </p:nvSpPr>
        <p:spPr>
          <a:xfrm>
            <a:off x="2119051" y="6162908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7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Vamos agora determinar como treinar uma MLP.</a:t>
            </a:r>
            <a:endParaRPr/>
          </a:p>
        </p:txBody>
      </p:sp>
      <p:sp>
        <p:nvSpPr>
          <p:cNvPr id="1182" name="Google Shape;1182;p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3" name="Google Shape;1183;p78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78"/>
          <p:cNvSpPr/>
          <p:nvPr/>
        </p:nvSpPr>
        <p:spPr>
          <a:xfrm>
            <a:off x="1676859" y="580526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5" name="Google Shape;1185;p78"/>
          <p:cNvCxnSpPr>
            <a:stCxn id="1183" idx="6"/>
          </p:cNvCxnSpPr>
          <p:nvPr/>
        </p:nvCxnSpPr>
        <p:spPr>
          <a:xfrm flipH="1" rot="10800000">
            <a:off x="2236858" y="3285072"/>
            <a:ext cx="2191200" cy="108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6" name="Google Shape;1186;p78"/>
          <p:cNvCxnSpPr>
            <a:stCxn id="1184" idx="6"/>
          </p:cNvCxnSpPr>
          <p:nvPr/>
        </p:nvCxnSpPr>
        <p:spPr>
          <a:xfrm flipH="1" rot="10800000">
            <a:off x="2252859" y="3284964"/>
            <a:ext cx="2175000" cy="280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7" name="Google Shape;1187;p78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8" name="Google Shape;1188;p78"/>
          <p:cNvCxnSpPr/>
          <p:nvPr/>
        </p:nvCxnSpPr>
        <p:spPr>
          <a:xfrm flipH="1" rot="10800000">
            <a:off x="940778" y="609328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89" name="Google Shape;1189;p78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78"/>
          <p:cNvSpPr txBox="1"/>
          <p:nvPr/>
        </p:nvSpPr>
        <p:spPr>
          <a:xfrm>
            <a:off x="413069" y="585184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78"/>
          <p:cNvSpPr/>
          <p:nvPr/>
        </p:nvSpPr>
        <p:spPr>
          <a:xfrm>
            <a:off x="4427984" y="299695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2" name="Google Shape;1192;p78"/>
          <p:cNvCxnSpPr>
            <a:stCxn id="1191" idx="6"/>
          </p:cNvCxnSpPr>
          <p:nvPr/>
        </p:nvCxnSpPr>
        <p:spPr>
          <a:xfrm>
            <a:off x="5003984" y="3284952"/>
            <a:ext cx="1584300" cy="124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3" name="Google Shape;1193;p78"/>
          <p:cNvCxnSpPr/>
          <p:nvPr/>
        </p:nvCxnSpPr>
        <p:spPr>
          <a:xfrm>
            <a:off x="910184" y="3012660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4" name="Google Shape;1194;p78"/>
          <p:cNvSpPr/>
          <p:nvPr/>
        </p:nvSpPr>
        <p:spPr>
          <a:xfrm>
            <a:off x="1619672" y="265172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5" name="Google Shape;1195;p78"/>
          <p:cNvCxnSpPr>
            <a:stCxn id="1194" idx="6"/>
            <a:endCxn id="1191" idx="2"/>
          </p:cNvCxnSpPr>
          <p:nvPr/>
        </p:nvCxnSpPr>
        <p:spPr>
          <a:xfrm>
            <a:off x="2195672" y="2939720"/>
            <a:ext cx="2232300" cy="345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6" name="Google Shape;1196;p78"/>
          <p:cNvSpPr/>
          <p:nvPr/>
        </p:nvSpPr>
        <p:spPr>
          <a:xfrm>
            <a:off x="4427984" y="53732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7" name="Google Shape;1197;p78"/>
          <p:cNvCxnSpPr>
            <a:stCxn id="1196" idx="6"/>
          </p:cNvCxnSpPr>
          <p:nvPr/>
        </p:nvCxnSpPr>
        <p:spPr>
          <a:xfrm flipH="1" rot="10800000">
            <a:off x="5003984" y="4527216"/>
            <a:ext cx="1584300" cy="113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8" name="Google Shape;1198;p78"/>
          <p:cNvCxnSpPr>
            <a:stCxn id="1183" idx="6"/>
            <a:endCxn id="1196" idx="2"/>
          </p:cNvCxnSpPr>
          <p:nvPr/>
        </p:nvCxnSpPr>
        <p:spPr>
          <a:xfrm>
            <a:off x="2236858" y="4365072"/>
            <a:ext cx="2191200" cy="129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9" name="Google Shape;1199;p78"/>
          <p:cNvCxnSpPr>
            <a:stCxn id="1184" idx="6"/>
            <a:endCxn id="1196" idx="2"/>
          </p:cNvCxnSpPr>
          <p:nvPr/>
        </p:nvCxnSpPr>
        <p:spPr>
          <a:xfrm flipH="1" rot="10800000">
            <a:off x="2252859" y="5661264"/>
            <a:ext cx="21750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00" name="Google Shape;1200;p78"/>
          <p:cNvCxnSpPr>
            <a:stCxn id="1194" idx="6"/>
            <a:endCxn id="1196" idx="2"/>
          </p:cNvCxnSpPr>
          <p:nvPr/>
        </p:nvCxnSpPr>
        <p:spPr>
          <a:xfrm>
            <a:off x="2195672" y="2939720"/>
            <a:ext cx="2232300" cy="27216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01" name="Google Shape;1201;p78"/>
          <p:cNvSpPr/>
          <p:nvPr/>
        </p:nvSpPr>
        <p:spPr>
          <a:xfrm>
            <a:off x="6588224" y="423909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2" name="Google Shape;1202;p78"/>
          <p:cNvCxnSpPr>
            <a:stCxn id="1201" idx="6"/>
          </p:cNvCxnSpPr>
          <p:nvPr/>
        </p:nvCxnSpPr>
        <p:spPr>
          <a:xfrm>
            <a:off x="7164224" y="4527090"/>
            <a:ext cx="648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03" name="Google Shape;1203;p78"/>
          <p:cNvSpPr txBox="1"/>
          <p:nvPr/>
        </p:nvSpPr>
        <p:spPr>
          <a:xfrm>
            <a:off x="35496" y="2751311"/>
            <a:ext cx="10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x0 = 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7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lang="en" sz="28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ijk </a:t>
            </a:r>
            <a:r>
              <a:rPr lang="en" sz="28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peso da aresta que liga o neurônio i da camada k ao neurônio j da camada k+1.</a:t>
            </a:r>
            <a:endParaRPr/>
          </a:p>
        </p:txBody>
      </p:sp>
      <p:sp>
        <p:nvSpPr>
          <p:cNvPr id="1210" name="Google Shape;1210;p7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1" name="Google Shape;1211;p79"/>
          <p:cNvSpPr/>
          <p:nvPr/>
        </p:nvSpPr>
        <p:spPr>
          <a:xfrm>
            <a:off x="1660858" y="43056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79"/>
          <p:cNvSpPr/>
          <p:nvPr/>
        </p:nvSpPr>
        <p:spPr>
          <a:xfrm>
            <a:off x="1676859" y="603386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3" name="Google Shape;1213;p79"/>
          <p:cNvCxnSpPr>
            <a:stCxn id="1211" idx="6"/>
          </p:cNvCxnSpPr>
          <p:nvPr/>
        </p:nvCxnSpPr>
        <p:spPr>
          <a:xfrm flipH="1" rot="10800000">
            <a:off x="2236858" y="3513672"/>
            <a:ext cx="2191200" cy="108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14" name="Google Shape;1214;p79"/>
          <p:cNvCxnSpPr>
            <a:stCxn id="1212" idx="6"/>
          </p:cNvCxnSpPr>
          <p:nvPr/>
        </p:nvCxnSpPr>
        <p:spPr>
          <a:xfrm flipH="1" rot="10800000">
            <a:off x="2252859" y="3513564"/>
            <a:ext cx="2175000" cy="280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15" name="Google Shape;1215;p79"/>
          <p:cNvCxnSpPr/>
          <p:nvPr/>
        </p:nvCxnSpPr>
        <p:spPr>
          <a:xfrm>
            <a:off x="940778" y="45937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16" name="Google Shape;1216;p79"/>
          <p:cNvCxnSpPr/>
          <p:nvPr/>
        </p:nvCxnSpPr>
        <p:spPr>
          <a:xfrm flipH="1" rot="10800000">
            <a:off x="940778" y="632188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17" name="Google Shape;1217;p79"/>
          <p:cNvSpPr txBox="1"/>
          <p:nvPr/>
        </p:nvSpPr>
        <p:spPr>
          <a:xfrm>
            <a:off x="395536" y="43776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79"/>
          <p:cNvSpPr txBox="1"/>
          <p:nvPr/>
        </p:nvSpPr>
        <p:spPr>
          <a:xfrm>
            <a:off x="413069" y="608044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79"/>
          <p:cNvSpPr/>
          <p:nvPr/>
        </p:nvSpPr>
        <p:spPr>
          <a:xfrm>
            <a:off x="4427984" y="322555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0" name="Google Shape;1220;p79"/>
          <p:cNvCxnSpPr>
            <a:stCxn id="1219" idx="6"/>
          </p:cNvCxnSpPr>
          <p:nvPr/>
        </p:nvCxnSpPr>
        <p:spPr>
          <a:xfrm>
            <a:off x="5003984" y="3513552"/>
            <a:ext cx="1584300" cy="124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21" name="Google Shape;1221;p79"/>
          <p:cNvCxnSpPr/>
          <p:nvPr/>
        </p:nvCxnSpPr>
        <p:spPr>
          <a:xfrm>
            <a:off x="910184" y="3241260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2" name="Google Shape;1222;p79"/>
          <p:cNvSpPr txBox="1"/>
          <p:nvPr/>
        </p:nvSpPr>
        <p:spPr>
          <a:xfrm>
            <a:off x="35500" y="2979900"/>
            <a:ext cx="11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x0 = 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79"/>
          <p:cNvSpPr/>
          <p:nvPr/>
        </p:nvSpPr>
        <p:spPr>
          <a:xfrm>
            <a:off x="1619672" y="288032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4" name="Google Shape;1224;p79"/>
          <p:cNvCxnSpPr>
            <a:stCxn id="1223" idx="6"/>
            <a:endCxn id="1219" idx="2"/>
          </p:cNvCxnSpPr>
          <p:nvPr/>
        </p:nvCxnSpPr>
        <p:spPr>
          <a:xfrm>
            <a:off x="2195672" y="3168320"/>
            <a:ext cx="2232300" cy="345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5" name="Google Shape;1225;p79"/>
          <p:cNvSpPr/>
          <p:nvPr/>
        </p:nvSpPr>
        <p:spPr>
          <a:xfrm>
            <a:off x="4427984" y="56018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6" name="Google Shape;1226;p79"/>
          <p:cNvCxnSpPr>
            <a:stCxn id="1225" idx="6"/>
          </p:cNvCxnSpPr>
          <p:nvPr/>
        </p:nvCxnSpPr>
        <p:spPr>
          <a:xfrm flipH="1" rot="10800000">
            <a:off x="5003984" y="4755816"/>
            <a:ext cx="1584300" cy="113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27" name="Google Shape;1227;p79"/>
          <p:cNvCxnSpPr>
            <a:stCxn id="1211" idx="6"/>
            <a:endCxn id="1225" idx="2"/>
          </p:cNvCxnSpPr>
          <p:nvPr/>
        </p:nvCxnSpPr>
        <p:spPr>
          <a:xfrm>
            <a:off x="2236858" y="4593672"/>
            <a:ext cx="2191200" cy="129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28" name="Google Shape;1228;p79"/>
          <p:cNvCxnSpPr>
            <a:stCxn id="1212" idx="6"/>
            <a:endCxn id="1225" idx="2"/>
          </p:cNvCxnSpPr>
          <p:nvPr/>
        </p:nvCxnSpPr>
        <p:spPr>
          <a:xfrm flipH="1" rot="10800000">
            <a:off x="2252859" y="5889864"/>
            <a:ext cx="21750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29" name="Google Shape;1229;p79"/>
          <p:cNvCxnSpPr>
            <a:stCxn id="1223" idx="6"/>
            <a:endCxn id="1225" idx="2"/>
          </p:cNvCxnSpPr>
          <p:nvPr/>
        </p:nvCxnSpPr>
        <p:spPr>
          <a:xfrm>
            <a:off x="2195672" y="3168320"/>
            <a:ext cx="2232300" cy="27216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0" name="Google Shape;1230;p79"/>
          <p:cNvSpPr/>
          <p:nvPr/>
        </p:nvSpPr>
        <p:spPr>
          <a:xfrm>
            <a:off x="6588224" y="446769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1" name="Google Shape;1231;p79"/>
          <p:cNvCxnSpPr>
            <a:stCxn id="1230" idx="6"/>
          </p:cNvCxnSpPr>
          <p:nvPr/>
        </p:nvCxnSpPr>
        <p:spPr>
          <a:xfrm>
            <a:off x="7164224" y="4755690"/>
            <a:ext cx="648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2" name="Google Shape;1232;p79"/>
          <p:cNvSpPr txBox="1"/>
          <p:nvPr/>
        </p:nvSpPr>
        <p:spPr>
          <a:xfrm>
            <a:off x="2861050" y="2865500"/>
            <a:ext cx="13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w(0,1,1)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79"/>
          <p:cNvSpPr txBox="1"/>
          <p:nvPr/>
        </p:nvSpPr>
        <p:spPr>
          <a:xfrm>
            <a:off x="1403650" y="3570775"/>
            <a:ext cx="13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w(0,2,1)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79"/>
          <p:cNvSpPr txBox="1"/>
          <p:nvPr/>
        </p:nvSpPr>
        <p:spPr>
          <a:xfrm>
            <a:off x="2843800" y="3441575"/>
            <a:ext cx="13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w(1,1,1)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79"/>
          <p:cNvSpPr txBox="1"/>
          <p:nvPr/>
        </p:nvSpPr>
        <p:spPr>
          <a:xfrm>
            <a:off x="1691675" y="4881725"/>
            <a:ext cx="13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w(1,2,1)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79"/>
          <p:cNvSpPr txBox="1"/>
          <p:nvPr/>
        </p:nvSpPr>
        <p:spPr>
          <a:xfrm>
            <a:off x="1403650" y="5529800"/>
            <a:ext cx="13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w(2,1,1)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79"/>
          <p:cNvSpPr txBox="1"/>
          <p:nvPr/>
        </p:nvSpPr>
        <p:spPr>
          <a:xfrm>
            <a:off x="3114701" y="6148275"/>
            <a:ext cx="13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w(2,2,1)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79"/>
          <p:cNvSpPr txBox="1"/>
          <p:nvPr/>
        </p:nvSpPr>
        <p:spPr>
          <a:xfrm>
            <a:off x="5707850" y="3513575"/>
            <a:ext cx="13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w(1,1,2)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79"/>
          <p:cNvSpPr txBox="1"/>
          <p:nvPr/>
        </p:nvSpPr>
        <p:spPr>
          <a:xfrm>
            <a:off x="5708300" y="5366575"/>
            <a:ext cx="13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w(2,1,2)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8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Zik é igual ao produto interno do vetor de pesos que incide no neurônio i da camada k.</a:t>
            </a:r>
            <a:endParaRPr/>
          </a:p>
        </p:txBody>
      </p:sp>
      <p:sp>
        <p:nvSpPr>
          <p:cNvPr id="1246" name="Google Shape;1246;p8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7" name="Google Shape;1247;p80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80"/>
          <p:cNvSpPr/>
          <p:nvPr/>
        </p:nvSpPr>
        <p:spPr>
          <a:xfrm>
            <a:off x="1676859" y="580526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9" name="Google Shape;1249;p80"/>
          <p:cNvCxnSpPr>
            <a:stCxn id="1247" idx="6"/>
          </p:cNvCxnSpPr>
          <p:nvPr/>
        </p:nvCxnSpPr>
        <p:spPr>
          <a:xfrm flipH="1" rot="10800000">
            <a:off x="2236858" y="3285072"/>
            <a:ext cx="2191200" cy="108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0" name="Google Shape;1250;p80"/>
          <p:cNvCxnSpPr>
            <a:stCxn id="1248" idx="6"/>
          </p:cNvCxnSpPr>
          <p:nvPr/>
        </p:nvCxnSpPr>
        <p:spPr>
          <a:xfrm flipH="1" rot="10800000">
            <a:off x="2252859" y="3284964"/>
            <a:ext cx="2175000" cy="280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1" name="Google Shape;1251;p80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2" name="Google Shape;1252;p80"/>
          <p:cNvCxnSpPr/>
          <p:nvPr/>
        </p:nvCxnSpPr>
        <p:spPr>
          <a:xfrm flipH="1" rot="10800000">
            <a:off x="940778" y="609328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3" name="Google Shape;1253;p80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80"/>
          <p:cNvSpPr txBox="1"/>
          <p:nvPr/>
        </p:nvSpPr>
        <p:spPr>
          <a:xfrm>
            <a:off x="413069" y="585184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80"/>
          <p:cNvSpPr/>
          <p:nvPr/>
        </p:nvSpPr>
        <p:spPr>
          <a:xfrm>
            <a:off x="4427984" y="299695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6" name="Google Shape;1256;p80"/>
          <p:cNvCxnSpPr>
            <a:stCxn id="1255" idx="6"/>
          </p:cNvCxnSpPr>
          <p:nvPr/>
        </p:nvCxnSpPr>
        <p:spPr>
          <a:xfrm>
            <a:off x="5003984" y="3284952"/>
            <a:ext cx="1584300" cy="124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7" name="Google Shape;1257;p80"/>
          <p:cNvCxnSpPr/>
          <p:nvPr/>
        </p:nvCxnSpPr>
        <p:spPr>
          <a:xfrm>
            <a:off x="910184" y="3012660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8" name="Google Shape;1258;p80"/>
          <p:cNvSpPr txBox="1"/>
          <p:nvPr/>
        </p:nvSpPr>
        <p:spPr>
          <a:xfrm>
            <a:off x="-40700" y="2751300"/>
            <a:ext cx="11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x0 = 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80"/>
          <p:cNvSpPr/>
          <p:nvPr/>
        </p:nvSpPr>
        <p:spPr>
          <a:xfrm>
            <a:off x="1619672" y="280412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0" name="Google Shape;1260;p80"/>
          <p:cNvCxnSpPr>
            <a:stCxn id="1259" idx="6"/>
            <a:endCxn id="1255" idx="2"/>
          </p:cNvCxnSpPr>
          <p:nvPr/>
        </p:nvCxnSpPr>
        <p:spPr>
          <a:xfrm>
            <a:off x="2195672" y="3092120"/>
            <a:ext cx="2232300" cy="1929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1" name="Google Shape;1261;p80"/>
          <p:cNvSpPr/>
          <p:nvPr/>
        </p:nvSpPr>
        <p:spPr>
          <a:xfrm>
            <a:off x="4427984" y="53732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2" name="Google Shape;1262;p80"/>
          <p:cNvCxnSpPr>
            <a:stCxn id="1261" idx="6"/>
          </p:cNvCxnSpPr>
          <p:nvPr/>
        </p:nvCxnSpPr>
        <p:spPr>
          <a:xfrm flipH="1" rot="10800000">
            <a:off x="5003984" y="4527216"/>
            <a:ext cx="1584300" cy="113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3" name="Google Shape;1263;p80"/>
          <p:cNvCxnSpPr>
            <a:stCxn id="1247" idx="6"/>
            <a:endCxn id="1261" idx="2"/>
          </p:cNvCxnSpPr>
          <p:nvPr/>
        </p:nvCxnSpPr>
        <p:spPr>
          <a:xfrm>
            <a:off x="2236858" y="4365072"/>
            <a:ext cx="2191200" cy="129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4" name="Google Shape;1264;p80"/>
          <p:cNvCxnSpPr>
            <a:stCxn id="1248" idx="6"/>
            <a:endCxn id="1261" idx="2"/>
          </p:cNvCxnSpPr>
          <p:nvPr/>
        </p:nvCxnSpPr>
        <p:spPr>
          <a:xfrm flipH="1" rot="10800000">
            <a:off x="2252859" y="5661264"/>
            <a:ext cx="21750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5" name="Google Shape;1265;p80"/>
          <p:cNvCxnSpPr>
            <a:stCxn id="1259" idx="6"/>
            <a:endCxn id="1261" idx="2"/>
          </p:cNvCxnSpPr>
          <p:nvPr/>
        </p:nvCxnSpPr>
        <p:spPr>
          <a:xfrm>
            <a:off x="2195672" y="3092120"/>
            <a:ext cx="2232300" cy="25692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6" name="Google Shape;1266;p80"/>
          <p:cNvSpPr/>
          <p:nvPr/>
        </p:nvSpPr>
        <p:spPr>
          <a:xfrm>
            <a:off x="6588224" y="423909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7" name="Google Shape;1267;p80"/>
          <p:cNvCxnSpPr>
            <a:stCxn id="1266" idx="6"/>
          </p:cNvCxnSpPr>
          <p:nvPr/>
        </p:nvCxnSpPr>
        <p:spPr>
          <a:xfrm>
            <a:off x="7164224" y="4527090"/>
            <a:ext cx="648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8" name="Google Shape;1268;p80"/>
          <p:cNvSpPr txBox="1"/>
          <p:nvPr/>
        </p:nvSpPr>
        <p:spPr>
          <a:xfrm>
            <a:off x="5158576" y="2931038"/>
            <a:ext cx="302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Z(1,2) = W(i,1,1).X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80"/>
          <p:cNvSpPr txBox="1"/>
          <p:nvPr/>
        </p:nvSpPr>
        <p:spPr>
          <a:xfrm>
            <a:off x="3635901" y="6052325"/>
            <a:ext cx="36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Z(2,2) = W(i,2,1).X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80"/>
          <p:cNvSpPr txBox="1"/>
          <p:nvPr/>
        </p:nvSpPr>
        <p:spPr>
          <a:xfrm>
            <a:off x="6012160" y="4839543"/>
            <a:ext cx="326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Z(1,3) = W(i,1,2).Z(i,2)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8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e Yik é o resultado da função de ativação do neurônio i na camada k.</a:t>
            </a:r>
            <a:endParaRPr/>
          </a:p>
        </p:txBody>
      </p:sp>
      <p:sp>
        <p:nvSpPr>
          <p:cNvPr id="1277" name="Google Shape;1277;p8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8" name="Google Shape;1278;p81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81"/>
          <p:cNvSpPr/>
          <p:nvPr/>
        </p:nvSpPr>
        <p:spPr>
          <a:xfrm>
            <a:off x="1676859" y="580526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0" name="Google Shape;1280;p81"/>
          <p:cNvCxnSpPr>
            <a:stCxn id="1278" idx="6"/>
          </p:cNvCxnSpPr>
          <p:nvPr/>
        </p:nvCxnSpPr>
        <p:spPr>
          <a:xfrm flipH="1" rot="10800000">
            <a:off x="2236858" y="3285072"/>
            <a:ext cx="2191200" cy="108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1" name="Google Shape;1281;p81"/>
          <p:cNvCxnSpPr>
            <a:stCxn id="1279" idx="6"/>
          </p:cNvCxnSpPr>
          <p:nvPr/>
        </p:nvCxnSpPr>
        <p:spPr>
          <a:xfrm flipH="1" rot="10800000">
            <a:off x="2252859" y="3284964"/>
            <a:ext cx="2175000" cy="280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2" name="Google Shape;1282;p81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3" name="Google Shape;1283;p81"/>
          <p:cNvCxnSpPr/>
          <p:nvPr/>
        </p:nvCxnSpPr>
        <p:spPr>
          <a:xfrm flipH="1" rot="10800000">
            <a:off x="940778" y="609328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4" name="Google Shape;1284;p81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81"/>
          <p:cNvSpPr txBox="1"/>
          <p:nvPr/>
        </p:nvSpPr>
        <p:spPr>
          <a:xfrm>
            <a:off x="413069" y="585184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81"/>
          <p:cNvSpPr/>
          <p:nvPr/>
        </p:nvSpPr>
        <p:spPr>
          <a:xfrm>
            <a:off x="4427984" y="299695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7" name="Google Shape;1287;p81"/>
          <p:cNvCxnSpPr>
            <a:stCxn id="1286" idx="6"/>
          </p:cNvCxnSpPr>
          <p:nvPr/>
        </p:nvCxnSpPr>
        <p:spPr>
          <a:xfrm>
            <a:off x="5003984" y="3284952"/>
            <a:ext cx="1584300" cy="124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8" name="Google Shape;1288;p81"/>
          <p:cNvCxnSpPr/>
          <p:nvPr/>
        </p:nvCxnSpPr>
        <p:spPr>
          <a:xfrm>
            <a:off x="951334" y="3080785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9" name="Google Shape;1289;p81"/>
          <p:cNvSpPr/>
          <p:nvPr/>
        </p:nvSpPr>
        <p:spPr>
          <a:xfrm>
            <a:off x="1660859" y="279278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0" name="Google Shape;1290;p81"/>
          <p:cNvCxnSpPr>
            <a:stCxn id="1289" idx="6"/>
            <a:endCxn id="1286" idx="2"/>
          </p:cNvCxnSpPr>
          <p:nvPr/>
        </p:nvCxnSpPr>
        <p:spPr>
          <a:xfrm>
            <a:off x="2236859" y="3080782"/>
            <a:ext cx="2191200" cy="204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1" name="Google Shape;1291;p81"/>
          <p:cNvSpPr/>
          <p:nvPr/>
        </p:nvSpPr>
        <p:spPr>
          <a:xfrm>
            <a:off x="4427984" y="53732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2" name="Google Shape;1292;p81"/>
          <p:cNvCxnSpPr>
            <a:stCxn id="1291" idx="6"/>
          </p:cNvCxnSpPr>
          <p:nvPr/>
        </p:nvCxnSpPr>
        <p:spPr>
          <a:xfrm flipH="1" rot="10800000">
            <a:off x="5003984" y="4527216"/>
            <a:ext cx="1584300" cy="113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3" name="Google Shape;1293;p81"/>
          <p:cNvCxnSpPr>
            <a:stCxn id="1278" idx="6"/>
            <a:endCxn id="1291" idx="2"/>
          </p:cNvCxnSpPr>
          <p:nvPr/>
        </p:nvCxnSpPr>
        <p:spPr>
          <a:xfrm>
            <a:off x="2236858" y="4365072"/>
            <a:ext cx="2191200" cy="129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4" name="Google Shape;1294;p81"/>
          <p:cNvCxnSpPr>
            <a:stCxn id="1279" idx="6"/>
            <a:endCxn id="1291" idx="2"/>
          </p:cNvCxnSpPr>
          <p:nvPr/>
        </p:nvCxnSpPr>
        <p:spPr>
          <a:xfrm flipH="1" rot="10800000">
            <a:off x="2252859" y="5661264"/>
            <a:ext cx="21750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5" name="Google Shape;1295;p81"/>
          <p:cNvCxnSpPr>
            <a:stCxn id="1289" idx="6"/>
            <a:endCxn id="1291" idx="2"/>
          </p:cNvCxnSpPr>
          <p:nvPr/>
        </p:nvCxnSpPr>
        <p:spPr>
          <a:xfrm>
            <a:off x="2236859" y="3080782"/>
            <a:ext cx="2191200" cy="2580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6" name="Google Shape;1296;p81"/>
          <p:cNvSpPr/>
          <p:nvPr/>
        </p:nvSpPr>
        <p:spPr>
          <a:xfrm>
            <a:off x="6588224" y="423909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7" name="Google Shape;1297;p81"/>
          <p:cNvCxnSpPr>
            <a:stCxn id="1296" idx="6"/>
          </p:cNvCxnSpPr>
          <p:nvPr/>
        </p:nvCxnSpPr>
        <p:spPr>
          <a:xfrm>
            <a:off x="7164224" y="4527090"/>
            <a:ext cx="648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8" name="Google Shape;1298;p81"/>
          <p:cNvSpPr txBox="1"/>
          <p:nvPr/>
        </p:nvSpPr>
        <p:spPr>
          <a:xfrm>
            <a:off x="4993474" y="2651725"/>
            <a:ext cx="27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y(1,2) = f(Z(1,2))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81"/>
          <p:cNvSpPr txBox="1"/>
          <p:nvPr/>
        </p:nvSpPr>
        <p:spPr>
          <a:xfrm>
            <a:off x="4364347" y="6093175"/>
            <a:ext cx="30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y(2,2) = f(Z(2,2))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81"/>
          <p:cNvSpPr txBox="1"/>
          <p:nvPr/>
        </p:nvSpPr>
        <p:spPr>
          <a:xfrm>
            <a:off x="6516225" y="3501000"/>
            <a:ext cx="25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y(1,3) = f(Z(1,3))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81"/>
          <p:cNvSpPr txBox="1"/>
          <p:nvPr/>
        </p:nvSpPr>
        <p:spPr>
          <a:xfrm>
            <a:off x="35500" y="2751300"/>
            <a:ext cx="11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x0 = 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8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-14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308" name="Google Shape;1308;p8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e Yik é o resultado da função de ativação do neurônio i na camada k.</a:t>
            </a:r>
            <a:endParaRPr/>
          </a:p>
        </p:txBody>
      </p:sp>
      <p:sp>
        <p:nvSpPr>
          <p:cNvPr id="1315" name="Google Shape;1315;p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6" name="Google Shape;1316;p83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83"/>
          <p:cNvSpPr/>
          <p:nvPr/>
        </p:nvSpPr>
        <p:spPr>
          <a:xfrm>
            <a:off x="1676859" y="580526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8" name="Google Shape;1318;p83"/>
          <p:cNvCxnSpPr>
            <a:stCxn id="1316" idx="6"/>
          </p:cNvCxnSpPr>
          <p:nvPr/>
        </p:nvCxnSpPr>
        <p:spPr>
          <a:xfrm flipH="1" rot="10800000">
            <a:off x="2236858" y="3285072"/>
            <a:ext cx="2191200" cy="108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19" name="Google Shape;1319;p83"/>
          <p:cNvCxnSpPr>
            <a:stCxn id="1317" idx="6"/>
          </p:cNvCxnSpPr>
          <p:nvPr/>
        </p:nvCxnSpPr>
        <p:spPr>
          <a:xfrm flipH="1" rot="10800000">
            <a:off x="2252859" y="3284964"/>
            <a:ext cx="2175000" cy="280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20" name="Google Shape;1320;p83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21" name="Google Shape;1321;p83"/>
          <p:cNvCxnSpPr/>
          <p:nvPr/>
        </p:nvCxnSpPr>
        <p:spPr>
          <a:xfrm flipH="1" rot="10800000">
            <a:off x="940778" y="609328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2" name="Google Shape;1322;p83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83"/>
          <p:cNvSpPr txBox="1"/>
          <p:nvPr/>
        </p:nvSpPr>
        <p:spPr>
          <a:xfrm>
            <a:off x="413069" y="585184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83"/>
          <p:cNvSpPr/>
          <p:nvPr/>
        </p:nvSpPr>
        <p:spPr>
          <a:xfrm>
            <a:off x="4427984" y="299695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5" name="Google Shape;1325;p83"/>
          <p:cNvCxnSpPr>
            <a:stCxn id="1324" idx="6"/>
          </p:cNvCxnSpPr>
          <p:nvPr/>
        </p:nvCxnSpPr>
        <p:spPr>
          <a:xfrm>
            <a:off x="5003984" y="3284952"/>
            <a:ext cx="1584300" cy="124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26" name="Google Shape;1326;p83"/>
          <p:cNvCxnSpPr/>
          <p:nvPr/>
        </p:nvCxnSpPr>
        <p:spPr>
          <a:xfrm>
            <a:off x="910184" y="3012660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7" name="Google Shape;1327;p83"/>
          <p:cNvSpPr/>
          <p:nvPr/>
        </p:nvSpPr>
        <p:spPr>
          <a:xfrm>
            <a:off x="1619672" y="265172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8" name="Google Shape;1328;p83"/>
          <p:cNvCxnSpPr>
            <a:stCxn id="1327" idx="6"/>
            <a:endCxn id="1324" idx="2"/>
          </p:cNvCxnSpPr>
          <p:nvPr/>
        </p:nvCxnSpPr>
        <p:spPr>
          <a:xfrm>
            <a:off x="2195672" y="2939720"/>
            <a:ext cx="2232300" cy="345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9" name="Google Shape;1329;p83"/>
          <p:cNvSpPr/>
          <p:nvPr/>
        </p:nvSpPr>
        <p:spPr>
          <a:xfrm>
            <a:off x="4427984" y="53732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0" name="Google Shape;1330;p83"/>
          <p:cNvCxnSpPr>
            <a:stCxn id="1329" idx="6"/>
          </p:cNvCxnSpPr>
          <p:nvPr/>
        </p:nvCxnSpPr>
        <p:spPr>
          <a:xfrm flipH="1" rot="10800000">
            <a:off x="5003984" y="4527216"/>
            <a:ext cx="1584300" cy="113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31" name="Google Shape;1331;p83"/>
          <p:cNvCxnSpPr>
            <a:stCxn id="1316" idx="6"/>
            <a:endCxn id="1329" idx="2"/>
          </p:cNvCxnSpPr>
          <p:nvPr/>
        </p:nvCxnSpPr>
        <p:spPr>
          <a:xfrm>
            <a:off x="2236858" y="4365072"/>
            <a:ext cx="2191200" cy="129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32" name="Google Shape;1332;p83"/>
          <p:cNvCxnSpPr>
            <a:stCxn id="1317" idx="6"/>
            <a:endCxn id="1329" idx="2"/>
          </p:cNvCxnSpPr>
          <p:nvPr/>
        </p:nvCxnSpPr>
        <p:spPr>
          <a:xfrm flipH="1" rot="10800000">
            <a:off x="2252859" y="5661264"/>
            <a:ext cx="21750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33" name="Google Shape;1333;p83"/>
          <p:cNvCxnSpPr>
            <a:stCxn id="1327" idx="6"/>
            <a:endCxn id="1329" idx="2"/>
          </p:cNvCxnSpPr>
          <p:nvPr/>
        </p:nvCxnSpPr>
        <p:spPr>
          <a:xfrm>
            <a:off x="2195672" y="2939720"/>
            <a:ext cx="2232300" cy="27216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4" name="Google Shape;1334;p83"/>
          <p:cNvSpPr/>
          <p:nvPr/>
        </p:nvSpPr>
        <p:spPr>
          <a:xfrm>
            <a:off x="6588224" y="423909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5" name="Google Shape;1335;p83"/>
          <p:cNvCxnSpPr>
            <a:stCxn id="1334" idx="6"/>
          </p:cNvCxnSpPr>
          <p:nvPr/>
        </p:nvCxnSpPr>
        <p:spPr>
          <a:xfrm>
            <a:off x="7164224" y="4527090"/>
            <a:ext cx="648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6" name="Google Shape;1336;p83"/>
          <p:cNvSpPr txBox="1"/>
          <p:nvPr/>
        </p:nvSpPr>
        <p:spPr>
          <a:xfrm>
            <a:off x="35496" y="2751311"/>
            <a:ext cx="10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x0 = 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83"/>
          <p:cNvSpPr/>
          <p:nvPr/>
        </p:nvSpPr>
        <p:spPr>
          <a:xfrm>
            <a:off x="6012160" y="3068960"/>
            <a:ext cx="3132900" cy="103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2.bp.blogspot.com/-uRdO8Q0y5vk/T5HQB5IP1II/AAAAAAAAADE/vymnwIYo7yg/s640/synapse+1_0002.jpg"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2118013"/>
            <a:ext cx="4644008" cy="470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Sinapse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57200" y="1600200"/>
            <a:ext cx="3898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"/>
              <a:t>Neurotransmissores se juntam aos receptores e abrem as portas deixando entrar cálcio, sódio e outros íons positivos no dendrito.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rPr lang="en"/>
              <a:t>O neurônio destino fica carregado positivamente causando um impulso elétrico ativando o neurônio.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8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344" name="Google Shape;1344;p8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351" name="Google Shape;1351;p8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8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358" name="Google Shape;1358;p8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8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-147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365" name="Google Shape;1365;p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372" name="Google Shape;1372;p8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8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379" name="Google Shape;1379;p8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9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386" name="Google Shape;1386;p9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9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393" name="Google Shape;1393;p9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9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400" name="Google Shape;1400;p9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407" name="Google Shape;1407;p9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Neurônio Artificial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9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Agora repetimos o processo para a outra camada:</a:t>
            </a:r>
            <a:endParaRPr/>
          </a:p>
        </p:txBody>
      </p:sp>
      <p:sp>
        <p:nvSpPr>
          <p:cNvPr id="1414" name="Google Shape;1414;p9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5" name="Google Shape;1415;p94"/>
          <p:cNvSpPr/>
          <p:nvPr/>
        </p:nvSpPr>
        <p:spPr>
          <a:xfrm>
            <a:off x="1660858" y="407707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94"/>
          <p:cNvSpPr/>
          <p:nvPr/>
        </p:nvSpPr>
        <p:spPr>
          <a:xfrm>
            <a:off x="1676859" y="5805264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7" name="Google Shape;1417;p94"/>
          <p:cNvCxnSpPr>
            <a:stCxn id="1415" idx="6"/>
          </p:cNvCxnSpPr>
          <p:nvPr/>
        </p:nvCxnSpPr>
        <p:spPr>
          <a:xfrm flipH="1" rot="10800000">
            <a:off x="2236858" y="3285072"/>
            <a:ext cx="2191200" cy="1080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18" name="Google Shape;1418;p94"/>
          <p:cNvCxnSpPr>
            <a:stCxn id="1416" idx="6"/>
          </p:cNvCxnSpPr>
          <p:nvPr/>
        </p:nvCxnSpPr>
        <p:spPr>
          <a:xfrm flipH="1" rot="10800000">
            <a:off x="2252859" y="3284964"/>
            <a:ext cx="2175000" cy="2808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19" name="Google Shape;1419;p94"/>
          <p:cNvCxnSpPr/>
          <p:nvPr/>
        </p:nvCxnSpPr>
        <p:spPr>
          <a:xfrm>
            <a:off x="940778" y="4365104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0" name="Google Shape;1420;p94"/>
          <p:cNvCxnSpPr/>
          <p:nvPr/>
        </p:nvCxnSpPr>
        <p:spPr>
          <a:xfrm flipH="1" rot="10800000">
            <a:off x="940778" y="6093280"/>
            <a:ext cx="736200" cy="84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1" name="Google Shape;1421;p94"/>
          <p:cNvSpPr txBox="1"/>
          <p:nvPr/>
        </p:nvSpPr>
        <p:spPr>
          <a:xfrm>
            <a:off x="395536" y="4149080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94"/>
          <p:cNvSpPr txBox="1"/>
          <p:nvPr/>
        </p:nvSpPr>
        <p:spPr>
          <a:xfrm>
            <a:off x="413069" y="5851847"/>
            <a:ext cx="5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94"/>
          <p:cNvSpPr/>
          <p:nvPr/>
        </p:nvSpPr>
        <p:spPr>
          <a:xfrm>
            <a:off x="4427984" y="2996952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4" name="Google Shape;1424;p94"/>
          <p:cNvCxnSpPr>
            <a:stCxn id="1423" idx="6"/>
          </p:cNvCxnSpPr>
          <p:nvPr/>
        </p:nvCxnSpPr>
        <p:spPr>
          <a:xfrm>
            <a:off x="5003984" y="3284952"/>
            <a:ext cx="1584300" cy="124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5" name="Google Shape;1425;p94"/>
          <p:cNvCxnSpPr/>
          <p:nvPr/>
        </p:nvCxnSpPr>
        <p:spPr>
          <a:xfrm>
            <a:off x="910184" y="3012660"/>
            <a:ext cx="720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6" name="Google Shape;1426;p94"/>
          <p:cNvSpPr/>
          <p:nvPr/>
        </p:nvSpPr>
        <p:spPr>
          <a:xfrm>
            <a:off x="1619672" y="265172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7" name="Google Shape;1427;p94"/>
          <p:cNvCxnSpPr>
            <a:stCxn id="1426" idx="6"/>
            <a:endCxn id="1423" idx="2"/>
          </p:cNvCxnSpPr>
          <p:nvPr/>
        </p:nvCxnSpPr>
        <p:spPr>
          <a:xfrm>
            <a:off x="2195672" y="2939720"/>
            <a:ext cx="2232300" cy="3453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8" name="Google Shape;1428;p94"/>
          <p:cNvSpPr/>
          <p:nvPr/>
        </p:nvSpPr>
        <p:spPr>
          <a:xfrm>
            <a:off x="4427984" y="5373216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9" name="Google Shape;1429;p94"/>
          <p:cNvCxnSpPr>
            <a:stCxn id="1428" idx="6"/>
          </p:cNvCxnSpPr>
          <p:nvPr/>
        </p:nvCxnSpPr>
        <p:spPr>
          <a:xfrm flipH="1" rot="10800000">
            <a:off x="5003984" y="4527216"/>
            <a:ext cx="1584300" cy="1134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30" name="Google Shape;1430;p94"/>
          <p:cNvCxnSpPr>
            <a:stCxn id="1415" idx="6"/>
            <a:endCxn id="1428" idx="2"/>
          </p:cNvCxnSpPr>
          <p:nvPr/>
        </p:nvCxnSpPr>
        <p:spPr>
          <a:xfrm>
            <a:off x="2236858" y="4365072"/>
            <a:ext cx="2191200" cy="1296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31" name="Google Shape;1431;p94"/>
          <p:cNvCxnSpPr>
            <a:stCxn id="1416" idx="6"/>
            <a:endCxn id="1428" idx="2"/>
          </p:cNvCxnSpPr>
          <p:nvPr/>
        </p:nvCxnSpPr>
        <p:spPr>
          <a:xfrm flipH="1" rot="10800000">
            <a:off x="2252859" y="5661264"/>
            <a:ext cx="2175000" cy="4320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32" name="Google Shape;1432;p94"/>
          <p:cNvCxnSpPr>
            <a:stCxn id="1426" idx="6"/>
            <a:endCxn id="1428" idx="2"/>
          </p:cNvCxnSpPr>
          <p:nvPr/>
        </p:nvCxnSpPr>
        <p:spPr>
          <a:xfrm>
            <a:off x="2195672" y="2939720"/>
            <a:ext cx="2232300" cy="272160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33" name="Google Shape;1433;p94"/>
          <p:cNvSpPr/>
          <p:nvPr/>
        </p:nvSpPr>
        <p:spPr>
          <a:xfrm>
            <a:off x="6588224" y="4239090"/>
            <a:ext cx="576000" cy="576000"/>
          </a:xfrm>
          <a:prstGeom prst="ellipse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4" name="Google Shape;1434;p94"/>
          <p:cNvCxnSpPr>
            <a:stCxn id="1433" idx="6"/>
          </p:cNvCxnSpPr>
          <p:nvPr/>
        </p:nvCxnSpPr>
        <p:spPr>
          <a:xfrm>
            <a:off x="7164224" y="4527090"/>
            <a:ext cx="648000" cy="0"/>
          </a:xfrm>
          <a:prstGeom prst="straightConnector1">
            <a:avLst/>
          </a:prstGeom>
          <a:noFill/>
          <a:ln cap="flat" cmpd="sng" w="38100">
            <a:solidFill>
              <a:srgbClr val="00602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35" name="Google Shape;1435;p94"/>
          <p:cNvSpPr txBox="1"/>
          <p:nvPr/>
        </p:nvSpPr>
        <p:spPr>
          <a:xfrm>
            <a:off x="35496" y="2751311"/>
            <a:ext cx="10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x0 = 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94"/>
          <p:cNvSpPr/>
          <p:nvPr/>
        </p:nvSpPr>
        <p:spPr>
          <a:xfrm>
            <a:off x="5656411" y="2645146"/>
            <a:ext cx="3132900" cy="103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9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443" name="Google Shape;1443;p9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9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450" name="Google Shape;1450;p9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9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457" name="Google Shape;1457;p9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9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9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sp>
        <p:nvSpPr>
          <p:cNvPr id="1464" name="Google Shape;1464;p9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9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2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Esse procedimento é conhecido como retro-propagação (back-propagation) pois ele emite o erro gerado na saída de volta até a entrada.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0" name="Google Shape;1470;p9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0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lang="en" sz="28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Vamos ilustrar o algoritmo para uma MLP de 2 camadas: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t/>
            </a:r>
            <a:endParaRPr sz="2800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lang="en" sz="28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Entrada:</a:t>
            </a:r>
            <a:endParaRPr sz="2800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lang="en" sz="28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ni - neurônios da camada de entrada</a:t>
            </a:r>
            <a:endParaRPr sz="2800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lang="en" sz="28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nh - neurônios da camada escondida</a:t>
            </a:r>
            <a:endParaRPr sz="2800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lang="en" sz="28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no - neurônios da camada de saída</a:t>
            </a:r>
            <a:endParaRPr sz="2800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1200"/>
              </a:spcAft>
              <a:buClr>
                <a:srgbClr val="00602B"/>
              </a:buClr>
              <a:buFont typeface="Verdana"/>
              <a:buNone/>
            </a:pPr>
            <a:r>
              <a:rPr lang="en" sz="28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treino - matriz com amostras de treino</a:t>
            </a:r>
            <a:endParaRPr sz="2800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6" name="Google Shape;1476;p10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Font typeface="Verdana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0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/>
          </a:p>
        </p:txBody>
      </p:sp>
      <p:sp>
        <p:nvSpPr>
          <p:cNvPr id="1482" name="Google Shape;1482;p10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Inicialize: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double [ni][nh] wi = pesos dos neurônios da primeira camada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double [nh][no] wh = pesos dos neurônios da segunda camada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10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/>
          </a:p>
        </p:txBody>
      </p:sp>
      <p:sp>
        <p:nvSpPr>
          <p:cNvPr id="1488" name="Google Shape;1488;p10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avalia( x, wi, wh 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Para i de 0 até nh: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fh[i]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Para j de 0 até ni: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fh[i] += wi[j][i]*x[j]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fh[j] = f(fh[j])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10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/>
          </a:p>
        </p:txBody>
      </p:sp>
      <p:sp>
        <p:nvSpPr>
          <p:cNvPr id="1494" name="Google Shape;1494;p10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&lt;--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Para i de 0 até no: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fo[i]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Para j de 0 até nh: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fo[i] += wh[j][i]*fh[j]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fo[j] = f(fo[j])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retorna fo, fh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Neurônio Artificial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"/>
              <a:t>Para: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Tentar entender o funcionamento do neurônio no processamento de informação e;</a:t>
            </a:r>
            <a:endParaRPr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Tentar utilizar esse modelo para processamento de informação computacional.</a:t>
            </a:r>
            <a:endParaRPr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rPr lang="en"/>
              <a:t>O neurofisiologista McCulloch e o matemático Walter Pitts criaram um modelo matemático/computacional.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0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/>
          </a:p>
        </p:txBody>
      </p:sp>
      <p:sp>
        <p:nvSpPr>
          <p:cNvPr id="1500" name="Google Shape;1500;p10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retropropaga( y, fo, fh, wh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Para i de 0 até no: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deltao[i] = (fo[i]-y[i])*df(fo[i])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Para i de 0 até nh: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deltah[i]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Para j de 0 até no: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deltah[i] += deltao[j]*wh[i][j]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deltah[i] *= df(fh[i])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retorna deltah, deltao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/>
          </a:p>
        </p:txBody>
      </p:sp>
      <p:sp>
        <p:nvSpPr>
          <p:cNvPr id="1506" name="Google Shape;1506;p1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função f( x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retorna 1/(1 + exp(-x))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função df(x)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retorna x*(1-x)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0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/>
          </a:p>
        </p:txBody>
      </p:sp>
      <p:sp>
        <p:nvSpPr>
          <p:cNvPr id="1512" name="Google Shape;1512;p10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aprende( x, wi, wh, deltah, deltao, fh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Para i = 0 até nh: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Para j = 0 até no: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wh[i][j] -= alfa*deltao[j]*fh[i]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Para i = 0 até ni: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Para j = 0 até nh: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wi[i][j] -= alfa*deltah[j]*x[i]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retorna wi, wh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0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Redes Neurais de Múltiplas Camadas</a:t>
            </a:r>
            <a:endParaRPr/>
          </a:p>
        </p:txBody>
      </p:sp>
      <p:sp>
        <p:nvSpPr>
          <p:cNvPr id="1518" name="Google Shape;1518;p10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mlp( X,Y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Para it = 0 até 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Para cada x,y de X,Y: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fo, fh = avalia( x, wi, wh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deltah, deltao = retropropaga(...)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wi, wh = aprende( …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retorna wi, wh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0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Aprendizado Hebbiano</a:t>
            </a:r>
            <a:endParaRPr/>
          </a:p>
        </p:txBody>
      </p:sp>
      <p:sp>
        <p:nvSpPr>
          <p:cNvPr id="1524" name="Google Shape;1524;p10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"/>
              <a:t>Em 1949, Hebb escreveu um livro intitulado “Organization of Behavior”.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rPr lang="en"/>
              <a:t>"Quando um axônio de uma célula A está próxima de excitar uma célula B e repetidamente ou persistentemente toma parte em ativá-la, algum processo crescente ou mudança metabólica se apossa de uma ou ambas as células de forma que a eficiência de A, assim como a de uma das células B excitadas, são aumentadas".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10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Aprendizado Hebbiano</a:t>
            </a:r>
            <a:endParaRPr/>
          </a:p>
        </p:txBody>
      </p:sp>
      <p:sp>
        <p:nvSpPr>
          <p:cNvPr id="1530" name="Google Shape;1530;p10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"/>
              <a:t>Ou seja, dado que o neurônio A ativa o neurônio B frequentemente, a sinapse (peso na rede artificial) é aumentada para estimular a ativação.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"/>
              <a:t>Essa teoria está relacionada ao processo de memória associativa.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rPr lang="en"/>
              <a:t>Com a memória associativa podemos resgatar memórias com apenas parte de uma informação.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1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Aprendizado Hebbiano</a:t>
            </a:r>
            <a:endParaRPr/>
          </a:p>
        </p:txBody>
      </p:sp>
      <p:pic>
        <p:nvPicPr>
          <p:cNvPr descr="C:\Users\Olivetti\AppData\Local\Microsoft\Windows\Temporary Internet Files\Content.IE5\X8NAC0K7\MP900448361[1].jpg" id="1536" name="Google Shape;1536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1772816"/>
            <a:ext cx="3246108" cy="4869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7" name="Google Shape;1537;p110"/>
          <p:cNvCxnSpPr/>
          <p:nvPr/>
        </p:nvCxnSpPr>
        <p:spPr>
          <a:xfrm>
            <a:off x="3995936" y="2996952"/>
            <a:ext cx="1008000" cy="2376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38" name="Google Shape;1538;p110"/>
          <p:cNvSpPr/>
          <p:nvPr/>
        </p:nvSpPr>
        <p:spPr>
          <a:xfrm rot="2774728">
            <a:off x="4817312" y="1416079"/>
            <a:ext cx="2664371" cy="2016152"/>
          </a:xfrm>
          <a:prstGeom prst="cloudCallout">
            <a:avLst>
              <a:gd fmla="val -39190" name="adj1"/>
              <a:gd fmla="val 86841" name="adj2"/>
            </a:avLst>
          </a:prstGeom>
          <a:solidFill>
            <a:schemeClr val="lt1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Program Files\Microsoft Office\MEDIA\CAGCAT10\j0183290.wmf" id="1539" name="Google Shape;1539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4949" y="1772816"/>
            <a:ext cx="1468981" cy="157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Rede Hopfield</a:t>
            </a:r>
            <a:endParaRPr/>
          </a:p>
        </p:txBody>
      </p:sp>
      <p:sp>
        <p:nvSpPr>
          <p:cNvPr id="1545" name="Google Shape;1545;p11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rPr lang="en"/>
              <a:t>Esse efeito é simulado artificialmente através da rede de hopfield, ou rede recorrente, onde a saída dos neurônios alimentam a entrada.</a:t>
            </a:r>
            <a:endParaRPr/>
          </a:p>
        </p:txBody>
      </p:sp>
      <p:pic>
        <p:nvPicPr>
          <p:cNvPr descr="http://homepages.gold.ac.uk/nikolaev/Hop.gif" id="1546" name="Google Shape;1546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742200"/>
            <a:ext cx="2448272" cy="3997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unrecordedman.files.wordpress.com/2013/10/snake-eats-own-tail.jpg" id="1547" name="Google Shape;1547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968" y="3197816"/>
            <a:ext cx="3810000" cy="30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Rede Hopfield</a:t>
            </a:r>
            <a:endParaRPr/>
          </a:p>
        </p:txBody>
      </p:sp>
      <p:sp>
        <p:nvSpPr>
          <p:cNvPr id="1553" name="Google Shape;1553;p11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descr="hopfieldexample.gif" id="1554" name="Google Shape;1554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700808"/>
            <a:ext cx="8664764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02B"/>
              </a:buClr>
              <a:buSzPts val="4000"/>
              <a:buFont typeface="Verdana"/>
              <a:buNone/>
            </a:pPr>
            <a:r>
              <a:rPr lang="en"/>
              <a:t>Aprendizagem Profunda</a:t>
            </a:r>
            <a:endParaRPr/>
          </a:p>
        </p:txBody>
      </p:sp>
      <p:sp>
        <p:nvSpPr>
          <p:cNvPr id="1560" name="Google Shape;1560;p11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Teoria da dinâmica de aprendizado no cérebro.</a:t>
            </a:r>
            <a:endParaRPr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Camadas de redes neurais que aprendem hierarquicamente apenas parte da informação.</a:t>
            </a:r>
            <a:endParaRPr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Processo de auto-organização, resultado final é o aprendizado completo.</a:t>
            </a:r>
            <a:endParaRPr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1200"/>
              </a:spcAft>
              <a:buSzPts val="2040"/>
              <a:buChar char="●"/>
            </a:pPr>
            <a:r>
              <a:rPr lang="en"/>
              <a:t>Ocorre durante o período natal e em partes do pós-natal.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