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8" r:id="rId6"/>
    <p:sldId id="298" r:id="rId7"/>
    <p:sldId id="291" r:id="rId8"/>
    <p:sldId id="309" r:id="rId9"/>
    <p:sldId id="321" r:id="rId10"/>
    <p:sldId id="313" r:id="rId11"/>
    <p:sldId id="320" r:id="rId12"/>
    <p:sldId id="324" r:id="rId13"/>
    <p:sldId id="328" r:id="rId14"/>
    <p:sldId id="329" r:id="rId15"/>
    <p:sldId id="297" r:id="rId16"/>
    <p:sldId id="330" r:id="rId17"/>
    <p:sldId id="290" r:id="rId18"/>
    <p:sldId id="295" r:id="rId19"/>
    <p:sldId id="300" r:id="rId20"/>
    <p:sldId id="301" r:id="rId21"/>
    <p:sldId id="302" r:id="rId22"/>
    <p:sldId id="304" r:id="rId23"/>
    <p:sldId id="306" r:id="rId24"/>
    <p:sldId id="305" r:id="rId25"/>
    <p:sldId id="331" r:id="rId26"/>
    <p:sldId id="332" r:id="rId27"/>
    <p:sldId id="333" r:id="rId28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30"/>
      <p:italic r:id="rId31"/>
      <p:boldItalic r:id="rId32"/>
    </p:embeddedFont>
    <p:embeddedFont>
      <p:font typeface="Fira Sans" panose="020B0503050000020004" pitchFamily="34" charset="0"/>
      <p:regular r:id="rId33"/>
      <p:bold r:id="rId34"/>
      <p:italic r:id="rId35"/>
      <p:boldItalic r:id="rId36"/>
    </p:embeddedFont>
    <p:embeddedFont>
      <p:font typeface="Fira Sans Extra Condensed" panose="020B0503050000020004" pitchFamily="34" charset="0"/>
      <p:regular r:id="rId37"/>
      <p:bold r:id="rId38"/>
      <p:italic r:id="rId39"/>
      <p:boldItalic r:id="rId40"/>
    </p:embeddedFont>
    <p:embeddedFont>
      <p:font typeface="Fira Sans Extra Condensed SemiBold" panose="020B060402020202020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Segoe UI Historic" panose="020B0502040204020203" pitchFamily="3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4E"/>
    <a:srgbClr val="32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2" d="100"/>
          <a:sy n="82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65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6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9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4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25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4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09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45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7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49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03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51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3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78197" y="187438"/>
            <a:ext cx="5550119" cy="2517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DATA PREPARATION  </a:t>
            </a:r>
            <a:br>
              <a:rPr lang="en-US" sz="4400"/>
            </a:br>
            <a:r>
              <a:rPr lang="en-US" sz="4400">
                <a:solidFill>
                  <a:schemeClr val="accent2"/>
                </a:solidFill>
              </a:rPr>
              <a:t>FINAL PROJECT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59" name="Google Shape;59;p15"/>
          <p:cNvSpPr/>
          <p:nvPr/>
        </p:nvSpPr>
        <p:spPr>
          <a:xfrm rot="5400000">
            <a:off x="7787128" y="3814632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956203" y="3814632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6125278" y="3814632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5294353" y="3814632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6271220" y="1275122"/>
            <a:ext cx="1230000" cy="1268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696347" y="1565727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6161089" y="2033018"/>
            <a:ext cx="1487514" cy="3279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project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cxnSpLocks/>
            <a:stCxn id="63" idx="3"/>
            <a:endCxn id="62" idx="2"/>
          </p:cNvCxnSpPr>
          <p:nvPr/>
        </p:nvCxnSpPr>
        <p:spPr>
          <a:xfrm rot="5400000">
            <a:off x="5618232" y="2546644"/>
            <a:ext cx="1290310" cy="124566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cxnSpLocks/>
            <a:stCxn id="63" idx="3"/>
            <a:endCxn id="61" idx="2"/>
          </p:cNvCxnSpPr>
          <p:nvPr/>
        </p:nvCxnSpPr>
        <p:spPr>
          <a:xfrm rot="5400000">
            <a:off x="6033694" y="2962106"/>
            <a:ext cx="1290310" cy="4147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  <a:stCxn id="63" idx="3"/>
            <a:endCxn id="60" idx="2"/>
          </p:cNvCxnSpPr>
          <p:nvPr/>
        </p:nvCxnSpPr>
        <p:spPr>
          <a:xfrm rot="16200000" flipH="1">
            <a:off x="6449156" y="2961385"/>
            <a:ext cx="1290310" cy="4161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cxnSpLocks/>
            <a:stCxn id="63" idx="3"/>
            <a:endCxn id="59" idx="2"/>
          </p:cNvCxnSpPr>
          <p:nvPr/>
        </p:nvCxnSpPr>
        <p:spPr>
          <a:xfrm rot="16200000" flipH="1">
            <a:off x="6864619" y="2545923"/>
            <a:ext cx="1290310" cy="124710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464977" y="3977956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288587" y="3977976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7105800" y="3977965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950430" y="3977950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004;p33">
            <a:extLst>
              <a:ext uri="{FF2B5EF4-FFF2-40B4-BE49-F238E27FC236}">
                <a16:creationId xmlns:a16="http://schemas.microsoft.com/office/drawing/2014/main" id="{DE0D1F19-D855-0A58-DADE-633496B570BC}"/>
              </a:ext>
            </a:extLst>
          </p:cNvPr>
          <p:cNvSpPr txBox="1"/>
          <p:nvPr/>
        </p:nvSpPr>
        <p:spPr>
          <a:xfrm>
            <a:off x="3009271" y="2196998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0C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Team 1</a:t>
            </a:r>
            <a:endParaRPr sz="2400">
              <a:solidFill>
                <a:srgbClr val="0070C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8" name="Google Shape;1005;p33">
            <a:extLst>
              <a:ext uri="{FF2B5EF4-FFF2-40B4-BE49-F238E27FC236}">
                <a16:creationId xmlns:a16="http://schemas.microsoft.com/office/drawing/2014/main" id="{015897F6-CE1A-E17A-DAE3-BF46FFA36462}"/>
              </a:ext>
            </a:extLst>
          </p:cNvPr>
          <p:cNvSpPr txBox="1"/>
          <p:nvPr/>
        </p:nvSpPr>
        <p:spPr>
          <a:xfrm>
            <a:off x="1012338" y="2569466"/>
            <a:ext cx="3396181" cy="15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buAutoNum type="arabicPeriod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Trinh Mai Anh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 - 11219260 </a:t>
            </a:r>
            <a:r>
              <a:rPr lang="en-US" b="1">
                <a:solidFill>
                  <a:srgbClr val="FFC64E"/>
                </a:solidFill>
                <a:latin typeface="Roboto"/>
                <a:ea typeface="Roboto"/>
                <a:cs typeface="Roboto"/>
              </a:rPr>
              <a:t>(Leader)</a:t>
            </a:r>
          </a:p>
          <a:p>
            <a:pPr marL="228600" indent="-228600">
              <a:buAutoNum type="arabicPeriod"/>
            </a:pPr>
            <a:endParaRPr lang="en-US">
              <a:solidFill>
                <a:srgbClr val="FFC64E"/>
              </a:solidFill>
              <a:latin typeface="Roboto"/>
              <a:ea typeface="Roboto"/>
              <a:cs typeface="Roboto"/>
            </a:endParaRPr>
          </a:p>
          <a:p>
            <a:pPr marL="228600" indent="-228600">
              <a:buAutoNum type="arabicPeriod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Nguyen Phuong Linh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- 11219275</a:t>
            </a:r>
          </a:p>
          <a:p>
            <a:pPr marL="228600" indent="-228600">
              <a:buAutoNum type="arabicPeriod"/>
            </a:pPr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228600" indent="-228600">
              <a:buAutoNum type="arabicPeriod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Nguyen Thuy Linh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- 11219276</a:t>
            </a:r>
            <a:endParaRPr lang="en-US" sz="1100">
              <a:solidFill>
                <a:schemeClr val="dk1"/>
              </a:solidFill>
              <a:latin typeface="Segoe UI Historic"/>
              <a:ea typeface="Segoe UI Historic"/>
              <a:cs typeface="Segoe UI Historic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2F888-7F38-6510-683C-2DB62970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98" y="1083894"/>
            <a:ext cx="3338298" cy="3714518"/>
          </a:xfrm>
          <a:prstGeom prst="rect">
            <a:avLst/>
          </a:prstGeom>
        </p:spPr>
      </p:pic>
      <p:sp>
        <p:nvSpPr>
          <p:cNvPr id="578" name="Google Shape;578;p27"/>
          <p:cNvSpPr txBox="1"/>
          <p:nvPr/>
        </p:nvSpPr>
        <p:spPr>
          <a:xfrm>
            <a:off x="5540597" y="1086507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016449" y="19316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 - insight</a:t>
            </a:r>
            <a:endParaRPr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63E76E-D3E5-C388-CF46-EB76B1CCC6D1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CC47268-DF54-53E6-6CEB-B1257BB4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8" y="1239716"/>
            <a:ext cx="1653612" cy="1699998"/>
          </a:xfrm>
          <a:prstGeom prst="rect">
            <a:avLst/>
          </a:prstGeom>
        </p:spPr>
      </p:pic>
      <p:pic>
        <p:nvPicPr>
          <p:cNvPr id="2" name="Hình ảnh 1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557875E0-38A8-7034-B1E9-6B9C841D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97" y="3135079"/>
            <a:ext cx="2743200" cy="1565269"/>
          </a:xfrm>
          <a:prstGeom prst="rect">
            <a:avLst/>
          </a:prstGeom>
        </p:spPr>
      </p:pic>
      <p:sp>
        <p:nvSpPr>
          <p:cNvPr id="13" name="Google Shape;578;p27">
            <a:extLst>
              <a:ext uri="{FF2B5EF4-FFF2-40B4-BE49-F238E27FC236}">
                <a16:creationId xmlns:a16="http://schemas.microsoft.com/office/drawing/2014/main" id="{51B25D8A-2509-6BB0-A848-52D3E42939FE}"/>
              </a:ext>
            </a:extLst>
          </p:cNvPr>
          <p:cNvSpPr txBox="1"/>
          <p:nvPr/>
        </p:nvSpPr>
        <p:spPr>
          <a:xfrm>
            <a:off x="5692997" y="1238907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5" name="Picture 3" descr="A white background with blue border&#10;&#10;Description automatically generated">
            <a:extLst>
              <a:ext uri="{FF2B5EF4-FFF2-40B4-BE49-F238E27FC236}">
                <a16:creationId xmlns:a16="http://schemas.microsoft.com/office/drawing/2014/main" id="{55969B82-D518-FFF3-5160-DC0249A1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04" y="1083894"/>
            <a:ext cx="4913928" cy="3548943"/>
          </a:xfrm>
          <a:prstGeom prst="rect">
            <a:avLst/>
          </a:prstGeom>
        </p:spPr>
      </p:pic>
      <p:pic>
        <p:nvPicPr>
          <p:cNvPr id="17" name="Hình ảnh 16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EB3D4CAE-6E04-6C4A-9C9E-832386DF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414" y="1214503"/>
            <a:ext cx="2764564" cy="1640929"/>
          </a:xfrm>
          <a:prstGeom prst="rect">
            <a:avLst/>
          </a:prstGeom>
        </p:spPr>
      </p:pic>
      <p:pic>
        <p:nvPicPr>
          <p:cNvPr id="19" name="Hình ảnh 18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A2D09F6F-82D1-8F95-EDF4-7B880B22F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558" y="2865554"/>
            <a:ext cx="2711153" cy="16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169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2F888-7F38-6510-683C-2DB62970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0" y="1281515"/>
            <a:ext cx="3856387" cy="3207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048496" y="460220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 - insight </a:t>
            </a:r>
            <a:endParaRPr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63E76E-D3E5-C388-CF46-EB76B1CCC6D1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3" name="Hình ảnh 2" descr="Ảnh có chứa văn bản, ảnh chụp màn hình, màn hình, biểu đồ&#10;&#10;Mô tả được tự động tạo">
            <a:extLst>
              <a:ext uri="{FF2B5EF4-FFF2-40B4-BE49-F238E27FC236}">
                <a16:creationId xmlns:a16="http://schemas.microsoft.com/office/drawing/2014/main" id="{7BC7F7E1-3D3F-1022-E533-CB3C56E2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34" y="1623268"/>
            <a:ext cx="3677895" cy="2746200"/>
          </a:xfrm>
          <a:prstGeom prst="rect">
            <a:avLst/>
          </a:prstGeom>
        </p:spPr>
      </p:pic>
      <p:pic>
        <p:nvPicPr>
          <p:cNvPr id="2" name="Picture 4" descr="Ảnh có chứa ảnh chụp màn hình, Hình chữ nhật, hình vuông, khung&#10;&#10;Mô tả được tự động tạo">
            <a:extLst>
              <a:ext uri="{FF2B5EF4-FFF2-40B4-BE49-F238E27FC236}">
                <a16:creationId xmlns:a16="http://schemas.microsoft.com/office/drawing/2014/main" id="{8D01E492-7903-BCCD-E6A4-73087558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18" y="1270833"/>
            <a:ext cx="3979232" cy="3207111"/>
          </a:xfrm>
          <a:prstGeom prst="rect">
            <a:avLst/>
          </a:prstGeom>
        </p:spPr>
      </p:pic>
      <p:pic>
        <p:nvPicPr>
          <p:cNvPr id="15" name="Hình ảnh 14" descr="Ảnh có chứa văn bản, ảnh chụp màn hình, biểu đồ, Sơ đồ&#10;&#10;Mô tả được tự động tạo">
            <a:extLst>
              <a:ext uri="{FF2B5EF4-FFF2-40B4-BE49-F238E27FC236}">
                <a16:creationId xmlns:a16="http://schemas.microsoft.com/office/drawing/2014/main" id="{49DAF45F-35EF-C43D-4117-666890D92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31" y="1452849"/>
            <a:ext cx="3752671" cy="2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0033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800792-DAF7-6518-C031-A7728E10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92" y="2090250"/>
            <a:ext cx="7636329" cy="481500"/>
          </a:xfrm>
        </p:spPr>
        <p:txBody>
          <a:bodyPr/>
          <a:lstStyle/>
          <a:p>
            <a:r>
              <a:rPr lang="en-US" sz="4800">
                <a:solidFill>
                  <a:srgbClr val="32A9D9"/>
                </a:solidFill>
                <a:latin typeface="Amasis MT Pro Black"/>
              </a:rPr>
              <a:t>II.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29885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8D197-B4B4-22A9-6053-92BDAFDB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7" y="1284880"/>
            <a:ext cx="3987048" cy="31111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016104" y="556617"/>
            <a:ext cx="46516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32AAD9"/>
                </a:solidFill>
                <a:latin typeface="Fira Sans Extra Condensed"/>
                <a:sym typeface="Fira Sans Extra Condensed"/>
              </a:rPr>
              <a:t>Feature Creation</a:t>
            </a:r>
            <a:endParaRPr lang="vi-V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A3CE33-36FF-58C4-23CB-0520CFA34F3C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  <p:pic>
        <p:nvPicPr>
          <p:cNvPr id="2" name="Hình ảnh 1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6968F460-B0B2-8A45-CD65-7517F166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55" y="1469649"/>
            <a:ext cx="3880566" cy="2752216"/>
          </a:xfrm>
          <a:prstGeom prst="rect">
            <a:avLst/>
          </a:prstGeom>
        </p:spPr>
      </p:pic>
      <p:pic>
        <p:nvPicPr>
          <p:cNvPr id="4" name="Picture 7" descr="Ảnh có chứa Hình chữ nhật, ảnh chụp màn hình, hình vuông, khung&#10;&#10;Mô tả được tự động tạo">
            <a:extLst>
              <a:ext uri="{FF2B5EF4-FFF2-40B4-BE49-F238E27FC236}">
                <a16:creationId xmlns:a16="http://schemas.microsoft.com/office/drawing/2014/main" id="{8D83B612-23F9-FCA8-9F46-51B7EAA0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6" y="1284879"/>
            <a:ext cx="3893103" cy="3111152"/>
          </a:xfrm>
          <a:prstGeom prst="rect">
            <a:avLst/>
          </a:prstGeom>
        </p:spPr>
      </p:pic>
      <p:pic>
        <p:nvPicPr>
          <p:cNvPr id="3" name="Hình ảnh 2" descr="Ảnh có chứa văn bản, ảnh chụp màn hình, Phông chữ, tài liệu&#10;&#10;Mô tả được tự động tạo">
            <a:extLst>
              <a:ext uri="{FF2B5EF4-FFF2-40B4-BE49-F238E27FC236}">
                <a16:creationId xmlns:a16="http://schemas.microsoft.com/office/drawing/2014/main" id="{6C462912-C2D0-EC7D-1C75-47418A78F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69" y="1468463"/>
            <a:ext cx="3745283" cy="26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6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479FE2D4-7CA2-FDDD-FCD2-E465ED8DCA8C}"/>
              </a:ext>
            </a:extLst>
          </p:cNvPr>
          <p:cNvSpPr/>
          <p:nvPr/>
        </p:nvSpPr>
        <p:spPr>
          <a:xfrm>
            <a:off x="2277336" y="4829898"/>
            <a:ext cx="784613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Outlier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3B32604-2BE3-62D8-AA4A-6D9047F75460}"/>
              </a:ext>
            </a:extLst>
          </p:cNvPr>
          <p:cNvSpPr/>
          <p:nvPr/>
        </p:nvSpPr>
        <p:spPr>
          <a:xfrm>
            <a:off x="1334819" y="4829899"/>
            <a:ext cx="109357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Handling data</a:t>
            </a:r>
          </a:p>
        </p:txBody>
      </p:sp>
      <p:sp>
        <p:nvSpPr>
          <p:cNvPr id="97" name="Google Shape;97;p16"/>
          <p:cNvSpPr/>
          <p:nvPr/>
        </p:nvSpPr>
        <p:spPr>
          <a:xfrm>
            <a:off x="1905026" y="3285747"/>
            <a:ext cx="2375739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942197" y="1492389"/>
            <a:ext cx="2360689" cy="1333546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114948" y="1925939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0C6AA-7645-1839-0AE1-EC9AF356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27" y="1691483"/>
            <a:ext cx="2100739" cy="1040429"/>
          </a:xfrm>
          <a:prstGeom prst="rect">
            <a:avLst/>
          </a:prstGeom>
        </p:spPr>
      </p:pic>
      <p:sp>
        <p:nvSpPr>
          <p:cNvPr id="132" name="Google Shape;132;p16"/>
          <p:cNvSpPr/>
          <p:nvPr/>
        </p:nvSpPr>
        <p:spPr>
          <a:xfrm>
            <a:off x="3830546" y="1295700"/>
            <a:ext cx="669788" cy="584776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3987521" y="1456657"/>
            <a:ext cx="315365" cy="215025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1923D7-DD52-F7AD-502C-3971FE25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313" y="3381000"/>
            <a:ext cx="2129164" cy="1057757"/>
          </a:xfrm>
          <a:prstGeom prst="rect">
            <a:avLst/>
          </a:prstGeom>
        </p:spPr>
      </p:pic>
      <p:sp>
        <p:nvSpPr>
          <p:cNvPr id="98" name="Google Shape;98;p16"/>
          <p:cNvSpPr/>
          <p:nvPr/>
        </p:nvSpPr>
        <p:spPr>
          <a:xfrm>
            <a:off x="3755653" y="3117888"/>
            <a:ext cx="669788" cy="584777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AFCDA-30CB-36C6-9975-33BA74016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694" y="3240889"/>
            <a:ext cx="335677" cy="335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2702B-A33D-DB6C-96A8-227B753ED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647" y="1372392"/>
            <a:ext cx="2458285" cy="32577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168042" y="574872"/>
            <a:ext cx="46516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affects Correlation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8F4E0D3F-B06E-F207-7B97-5E8FB3ED6FB2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64390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ACB03C-826C-836E-E433-88355111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11" y="1956578"/>
            <a:ext cx="2870634" cy="230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8CE4E-2A41-36BF-99D7-73A54A44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49" y="1956579"/>
            <a:ext cx="2870634" cy="2300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92567-6C6C-1533-20A5-A481E912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5" y="1965453"/>
            <a:ext cx="2687175" cy="22913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324980" y="886730"/>
            <a:ext cx="46516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Bureau Example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1B198A7-2AD6-E259-C18F-2FACC7C6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6" y="2082297"/>
            <a:ext cx="2647005" cy="20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51114AF-D0C2-5664-1A9F-09FF69C2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77" y="2082297"/>
            <a:ext cx="2673532" cy="20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9C4FA9E-557F-8E73-1528-7FF0EACE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42" y="2023489"/>
            <a:ext cx="2419847" cy="21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EDEAB72-2AF3-EC24-4052-4F5BB242F2A0}"/>
              </a:ext>
            </a:extLst>
          </p:cNvPr>
          <p:cNvSpPr/>
          <p:nvPr/>
        </p:nvSpPr>
        <p:spPr>
          <a:xfrm>
            <a:off x="2277336" y="4829898"/>
            <a:ext cx="784613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Outlier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1754687-98ED-F613-E327-C37F9005D9C8}"/>
              </a:ext>
            </a:extLst>
          </p:cNvPr>
          <p:cNvSpPr/>
          <p:nvPr/>
        </p:nvSpPr>
        <p:spPr>
          <a:xfrm>
            <a:off x="1334819" y="4829899"/>
            <a:ext cx="109357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Handling data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0813D19-C6A9-911C-B465-C561D9C6FF18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16547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8D197-B4B4-22A9-6053-92BDAFDB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8" y="1558887"/>
            <a:ext cx="7744858" cy="2743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016104" y="556617"/>
            <a:ext cx="46516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 Hot Encoder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D5634A-9393-4726-E93A-0ADD8CA0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4" y="1710449"/>
            <a:ext cx="7568872" cy="24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4A150C0-36FA-613F-D322-5965FCB6B065}"/>
              </a:ext>
            </a:extLst>
          </p:cNvPr>
          <p:cNvSpPr/>
          <p:nvPr/>
        </p:nvSpPr>
        <p:spPr>
          <a:xfrm>
            <a:off x="2345266" y="4829901"/>
            <a:ext cx="784613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  Encoder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6D2977A-6763-B008-7554-871283F338AA}"/>
              </a:ext>
            </a:extLst>
          </p:cNvPr>
          <p:cNvSpPr/>
          <p:nvPr/>
        </p:nvSpPr>
        <p:spPr>
          <a:xfrm>
            <a:off x="1356168" y="4829902"/>
            <a:ext cx="1106101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Handling data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A3CE33-36FF-58C4-23CB-0520CFA34F3C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668409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76;p27">
            <a:extLst>
              <a:ext uri="{FF2B5EF4-FFF2-40B4-BE49-F238E27FC236}">
                <a16:creationId xmlns:a16="http://schemas.microsoft.com/office/drawing/2014/main" id="{004DA3C7-A7A0-19E9-3677-B2746A0A229C}"/>
              </a:ext>
            </a:extLst>
          </p:cNvPr>
          <p:cNvSpPr/>
          <p:nvPr/>
        </p:nvSpPr>
        <p:spPr>
          <a:xfrm>
            <a:off x="1335175" y="1808700"/>
            <a:ext cx="3663114" cy="2580995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335109" y="1808700"/>
            <a:ext cx="2565468" cy="9085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614611" y="1871431"/>
            <a:ext cx="2171055" cy="25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b. FORMULAR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7" name="Google Shape;607;p27"/>
          <p:cNvGrpSpPr/>
          <p:nvPr/>
        </p:nvGrpSpPr>
        <p:grpSpPr>
          <a:xfrm>
            <a:off x="6912355" y="2965957"/>
            <a:ext cx="390610" cy="157994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27"/>
          <p:cNvSpPr txBox="1"/>
          <p:nvPr/>
        </p:nvSpPr>
        <p:spPr>
          <a:xfrm>
            <a:off x="2072388" y="2241049"/>
            <a:ext cx="1585981" cy="18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a. RESEARCH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A5457B-A0A4-9CEE-5166-3A7825D3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38" y="1983603"/>
            <a:ext cx="3432717" cy="228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76;p27">
            <a:extLst>
              <a:ext uri="{FF2B5EF4-FFF2-40B4-BE49-F238E27FC236}">
                <a16:creationId xmlns:a16="http://schemas.microsoft.com/office/drawing/2014/main" id="{EE3AFB1D-AFDE-7215-93F5-B15649D9518A}"/>
              </a:ext>
            </a:extLst>
          </p:cNvPr>
          <p:cNvSpPr/>
          <p:nvPr/>
        </p:nvSpPr>
        <p:spPr>
          <a:xfrm>
            <a:off x="5350456" y="2880790"/>
            <a:ext cx="2550121" cy="1508905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78;p27">
            <a:extLst>
              <a:ext uri="{FF2B5EF4-FFF2-40B4-BE49-F238E27FC236}">
                <a16:creationId xmlns:a16="http://schemas.microsoft.com/office/drawing/2014/main" id="{0032A193-507F-32D2-B1DF-9D3C876AC96B}"/>
              </a:ext>
            </a:extLst>
          </p:cNvPr>
          <p:cNvSpPr txBox="1"/>
          <p:nvPr/>
        </p:nvSpPr>
        <p:spPr>
          <a:xfrm>
            <a:off x="5144496" y="2883344"/>
            <a:ext cx="3111283" cy="26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c. </a:t>
            </a:r>
            <a:r>
              <a:rPr lang="en-US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REGULARIZATION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3E07F09-90DE-461A-5A22-20DFB552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86" y="3147812"/>
            <a:ext cx="2312739" cy="119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C6E04-4717-EAD0-69B4-7DFAA0633A7A}"/>
              </a:ext>
            </a:extLst>
          </p:cNvPr>
          <p:cNvSpPr txBox="1"/>
          <p:nvPr/>
        </p:nvSpPr>
        <p:spPr>
          <a:xfrm>
            <a:off x="2283737" y="231295"/>
            <a:ext cx="45765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WOE Encoder</a:t>
            </a:r>
            <a:r>
              <a:rPr lang="en-US" sz="32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 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3643E5-089E-7878-471F-8885B19CA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226" y="2125182"/>
            <a:ext cx="1732928" cy="514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789C42-F7F6-E10A-047C-27C55071F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75" y="853468"/>
            <a:ext cx="6486181" cy="596966"/>
          </a:xfrm>
          <a:prstGeom prst="rect">
            <a:avLst/>
          </a:prstGeom>
        </p:spPr>
      </p:pic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E793F4BC-2919-FD23-D15B-27BD36F2D43D}"/>
              </a:ext>
            </a:extLst>
          </p:cNvPr>
          <p:cNvSpPr/>
          <p:nvPr/>
        </p:nvSpPr>
        <p:spPr>
          <a:xfrm>
            <a:off x="2345266" y="4829901"/>
            <a:ext cx="784613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  Encoder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6BF62D40-527B-B028-61D7-9B402B5BE5F3}"/>
              </a:ext>
            </a:extLst>
          </p:cNvPr>
          <p:cNvSpPr/>
          <p:nvPr/>
        </p:nvSpPr>
        <p:spPr>
          <a:xfrm>
            <a:off x="1356168" y="4829902"/>
            <a:ext cx="1106101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Handling data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8EAA27F-9B0B-CAB7-0FB1-657042642AF4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49763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665194" y="1333041"/>
            <a:ext cx="7894912" cy="945241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665194" y="631410"/>
            <a:ext cx="6005162" cy="83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Imputer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Simple Imputer (strategy = ‘median’)</a:t>
            </a:r>
            <a:endParaRPr lang="en-US" sz="160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7" name="Google Shape;607;p27"/>
          <p:cNvGrpSpPr/>
          <p:nvPr/>
        </p:nvGrpSpPr>
        <p:grpSpPr>
          <a:xfrm>
            <a:off x="7000490" y="3264394"/>
            <a:ext cx="390610" cy="157994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78;p27">
            <a:extLst>
              <a:ext uri="{FF2B5EF4-FFF2-40B4-BE49-F238E27FC236}">
                <a16:creationId xmlns:a16="http://schemas.microsoft.com/office/drawing/2014/main" id="{0032A193-507F-32D2-B1DF-9D3C876AC96B}"/>
              </a:ext>
            </a:extLst>
          </p:cNvPr>
          <p:cNvSpPr txBox="1"/>
          <p:nvPr/>
        </p:nvSpPr>
        <p:spPr>
          <a:xfrm>
            <a:off x="665194" y="2428107"/>
            <a:ext cx="3111283" cy="101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Scaler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Standard Scaler</a:t>
            </a:r>
            <a:endParaRPr lang="en-US" sz="160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7D1B0-219B-EEDA-6BA2-29043E9C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4" y="3223676"/>
            <a:ext cx="7894912" cy="109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050EF-F75D-2D38-2A39-55B18FB24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77" y="1513128"/>
            <a:ext cx="7697048" cy="5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139D2-465E-3965-B59D-9A1809CF7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7" y="3577939"/>
            <a:ext cx="7754529" cy="384946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E88BBF3-7D47-25F5-E6E0-06F91662274E}"/>
              </a:ext>
            </a:extLst>
          </p:cNvPr>
          <p:cNvSpPr/>
          <p:nvPr/>
        </p:nvSpPr>
        <p:spPr>
          <a:xfrm>
            <a:off x="2345266" y="4829901"/>
            <a:ext cx="784613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  Encoder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458CFC3-6F04-F2A5-A60A-EF26811EB02D}"/>
              </a:ext>
            </a:extLst>
          </p:cNvPr>
          <p:cNvSpPr/>
          <p:nvPr/>
        </p:nvSpPr>
        <p:spPr>
          <a:xfrm>
            <a:off x="1356168" y="4829902"/>
            <a:ext cx="1106101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Handling data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E88EFF9-6E61-C573-7E0C-F85036392714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095522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6;p27">
            <a:extLst>
              <a:ext uri="{FF2B5EF4-FFF2-40B4-BE49-F238E27FC236}">
                <a16:creationId xmlns:a16="http://schemas.microsoft.com/office/drawing/2014/main" id="{23917FD4-8C85-6776-0F08-9D1531B7AB05}"/>
              </a:ext>
            </a:extLst>
          </p:cNvPr>
          <p:cNvSpPr/>
          <p:nvPr/>
        </p:nvSpPr>
        <p:spPr>
          <a:xfrm>
            <a:off x="4974116" y="2407187"/>
            <a:ext cx="3771878" cy="743638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8064A-F781-38FA-BF7B-9AB588B5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6" y="1344630"/>
            <a:ext cx="4065815" cy="2968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016104" y="556617"/>
            <a:ext cx="46516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Selection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76DCC44-6AA3-0B08-CA06-B66B7D5B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2" y="1456645"/>
            <a:ext cx="3619500" cy="26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35C9161-9E2E-9490-34BF-CBF69659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63" y="2502693"/>
            <a:ext cx="3551396" cy="5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1FFDA66-8C30-A1A0-4122-3574F8D7683B}"/>
              </a:ext>
            </a:extLst>
          </p:cNvPr>
          <p:cNvSpPr/>
          <p:nvPr/>
        </p:nvSpPr>
        <p:spPr>
          <a:xfrm>
            <a:off x="1356168" y="4829902"/>
            <a:ext cx="1348473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Selection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E28E3FF-5931-C375-7761-0F9407D40A66}"/>
              </a:ext>
            </a:extLst>
          </p:cNvPr>
          <p:cNvSpPr/>
          <p:nvPr/>
        </p:nvSpPr>
        <p:spPr>
          <a:xfrm>
            <a:off x="-60592" y="4829902"/>
            <a:ext cx="1503802" cy="229392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01000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285750" y="80121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</a:t>
            </a:r>
            <a:endParaRPr sz="4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35126" y="2505841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355B2-53A7-C55F-F8DD-F6FAD97704A6}"/>
              </a:ext>
            </a:extLst>
          </p:cNvPr>
          <p:cNvSpPr txBox="1"/>
          <p:nvPr/>
        </p:nvSpPr>
        <p:spPr>
          <a:xfrm>
            <a:off x="1127955" y="1815549"/>
            <a:ext cx="3164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I. Exploratory Data Analysis</a:t>
            </a:r>
            <a:endParaRPr lang="en-US" sz="200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Overview, Check the data</a:t>
            </a:r>
            <a:endParaRPr lang="en-US" sz="18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r>
              <a:rPr lang="en-US" sz="1800">
                <a:latin typeface="Roboto"/>
                <a:ea typeface="Roboto"/>
                <a:cs typeface="Roboto"/>
              </a:rPr>
              <a:t>B. EDA</a:t>
            </a:r>
            <a:endParaRPr lang="en-US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13D4C-3150-0D06-54DF-0454330F08AD}"/>
              </a:ext>
            </a:extLst>
          </p:cNvPr>
          <p:cNvSpPr txBox="1"/>
          <p:nvPr/>
        </p:nvSpPr>
        <p:spPr>
          <a:xfrm>
            <a:off x="5173323" y="1764873"/>
            <a:ext cx="3164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II. Feature Engineering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A. Feature Creation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B. Handling data   </a:t>
            </a:r>
            <a:endParaRPr lang="en-US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15F11-F66B-C39A-5E62-407014575BBE}"/>
              </a:ext>
            </a:extLst>
          </p:cNvPr>
          <p:cNvSpPr txBox="1"/>
          <p:nvPr/>
        </p:nvSpPr>
        <p:spPr>
          <a:xfrm>
            <a:off x="1127955" y="3138789"/>
            <a:ext cx="3164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III. Tuning Hyperparameters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 GridSearchCV</a:t>
            </a:r>
            <a:endParaRPr lang="en-US"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 Optuna</a:t>
            </a:r>
            <a:endParaRPr lang="en-US"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57DE0-1784-FDD3-0DF6-EB565ADDB9EC}"/>
              </a:ext>
            </a:extLst>
          </p:cNvPr>
          <p:cNvSpPr txBox="1"/>
          <p:nvPr/>
        </p:nvSpPr>
        <p:spPr>
          <a:xfrm>
            <a:off x="5173323" y="3138789"/>
            <a:ext cx="316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latin typeface="Fira Sans" panose="020B0503050000020004" pitchFamily="34" charset="0"/>
                <a:ea typeface="Roboto"/>
              </a:rPr>
              <a:t>IV. Blending Method</a:t>
            </a:r>
            <a:endParaRPr lang="en-US" sz="2000">
              <a:solidFill>
                <a:schemeClr val="accent4"/>
              </a:solidFill>
              <a:latin typeface="Fira Sans" panose="020B0503050000020004" pitchFamily="34" charset="0"/>
              <a:ea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800792-DAF7-6518-C031-A7728E10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92" y="2090250"/>
            <a:ext cx="7636329" cy="481500"/>
          </a:xfrm>
        </p:spPr>
        <p:txBody>
          <a:bodyPr/>
          <a:lstStyle/>
          <a:p>
            <a:r>
              <a:rPr lang="en-US" sz="5400">
                <a:solidFill>
                  <a:srgbClr val="32A9D9"/>
                </a:solidFill>
                <a:latin typeface="Amasis MT Pro Black" panose="020F0502020204030204" pitchFamily="18" charset="0"/>
              </a:rPr>
              <a:t>III. 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7154516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8064A-F781-38FA-BF7B-9AB588B5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9" y="1234327"/>
            <a:ext cx="4065815" cy="33525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285131" y="454809"/>
            <a:ext cx="4651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3200" b="1" i="0" u="none" strike="noStrike" kern="0" cap="none" spc="0" normalizeH="0" baseline="0" noProof="0" err="1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GridSearchCV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6D2977A-6763-B008-7554-871283F338AA}"/>
              </a:ext>
            </a:extLst>
          </p:cNvPr>
          <p:cNvSpPr/>
          <p:nvPr/>
        </p:nvSpPr>
        <p:spPr>
          <a:xfrm>
            <a:off x="-1" y="4829901"/>
            <a:ext cx="1719944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Tunning hyperparameter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F195ABF-F444-CF13-F056-5372D46F2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16551"/>
            <a:ext cx="3626304" cy="278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274AA-5EFC-FBCD-296E-504FEB1FCF5D}"/>
              </a:ext>
            </a:extLst>
          </p:cNvPr>
          <p:cNvSpPr txBox="1"/>
          <p:nvPr/>
        </p:nvSpPr>
        <p:spPr>
          <a:xfrm>
            <a:off x="4501337" y="454809"/>
            <a:ext cx="457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kumimoji="0" lang="en-US" sz="3200" b="1" i="0" u="none" strike="noStrike" kern="0" cap="none" spc="0" normalizeH="0" baseline="0" noProof="0" err="1">
                <a:ln>
                  <a:noFill/>
                </a:ln>
                <a:solidFill>
                  <a:srgbClr val="32AAD9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Optuna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A1641-040F-F4EA-E998-43E7D9C4C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63" y="1234327"/>
            <a:ext cx="4014420" cy="335255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DD8950-97C4-DA4E-A9DD-19C5E9E7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24" y="1318897"/>
            <a:ext cx="3215692" cy="31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5464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800792-DAF7-6518-C031-A7728E10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98" y="2570951"/>
            <a:ext cx="7636329" cy="481500"/>
          </a:xfrm>
        </p:spPr>
        <p:txBody>
          <a:bodyPr/>
          <a:lstStyle/>
          <a:p>
            <a:r>
              <a:rPr lang="en-US" sz="5400">
                <a:solidFill>
                  <a:srgbClr val="32A9D9"/>
                </a:solidFill>
                <a:latin typeface="Amasis MT Pro Black"/>
              </a:rPr>
              <a:t>IV. Blending Method</a:t>
            </a:r>
          </a:p>
          <a:p>
            <a:endParaRPr lang="en-US" sz="5400">
              <a:solidFill>
                <a:srgbClr val="32A9D9"/>
              </a:solidFill>
              <a:latin typeface="Amasis MT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967954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8064A-F781-38FA-BF7B-9AB588B5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3" y="1399902"/>
            <a:ext cx="1977437" cy="29573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4A39EC3-F1BE-DBB9-494A-C1BFFF694A39}"/>
              </a:ext>
            </a:extLst>
          </p:cNvPr>
          <p:cNvSpPr txBox="1"/>
          <p:nvPr/>
        </p:nvSpPr>
        <p:spPr>
          <a:xfrm>
            <a:off x="600257" y="759253"/>
            <a:ext cx="146833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 Result 1</a:t>
            </a:r>
            <a:endParaRPr lang="en-US" sz="20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6D2977A-6763-B008-7554-871283F338AA}"/>
              </a:ext>
            </a:extLst>
          </p:cNvPr>
          <p:cNvSpPr/>
          <p:nvPr/>
        </p:nvSpPr>
        <p:spPr>
          <a:xfrm>
            <a:off x="-1" y="4829901"/>
            <a:ext cx="1719944" cy="22939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/>
              <a:t>Blending method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274AA-5EFC-FBCD-296E-504FEB1FCF5D}"/>
              </a:ext>
            </a:extLst>
          </p:cNvPr>
          <p:cNvSpPr txBox="1"/>
          <p:nvPr/>
        </p:nvSpPr>
        <p:spPr>
          <a:xfrm>
            <a:off x="3433113" y="759253"/>
            <a:ext cx="166659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 Result 2</a:t>
            </a:r>
            <a:endParaRPr lang="en-US" sz="2000" b="1" i="0" u="none" strike="noStrike" kern="0" cap="none" spc="0" normalizeH="0" baseline="0" noProof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A1641-040F-F4EA-E998-43E7D9C4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527" y="1394561"/>
            <a:ext cx="1958087" cy="2973337"/>
          </a:xfrm>
          <a:prstGeom prst="rect">
            <a:avLst/>
          </a:prstGeom>
        </p:spPr>
      </p:pic>
      <p:pic>
        <p:nvPicPr>
          <p:cNvPr id="2" name="Hình ảnh 1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74F5865E-AC52-3D7F-73A5-4FCC81C1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2" y="1625165"/>
            <a:ext cx="1872598" cy="2646270"/>
          </a:xfrm>
          <a:prstGeom prst="rect">
            <a:avLst/>
          </a:prstGeom>
        </p:spPr>
      </p:pic>
      <p:pic>
        <p:nvPicPr>
          <p:cNvPr id="4" name="Đồ họa 3" descr="Arrow Right with solid fill">
            <a:extLst>
              <a:ext uri="{FF2B5EF4-FFF2-40B4-BE49-F238E27FC236}">
                <a16:creationId xmlns:a16="http://schemas.microsoft.com/office/drawing/2014/main" id="{7D72BE21-BEBB-3564-A439-13799E850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2692" y="2349559"/>
            <a:ext cx="711438" cy="711438"/>
          </a:xfrm>
          <a:prstGeom prst="rect">
            <a:avLst/>
          </a:prstGeom>
        </p:spPr>
      </p:pic>
      <p:pic>
        <p:nvPicPr>
          <p:cNvPr id="7" name="Picture 8" descr="Ảnh có chứa ảnh chụp màn hình, Hình chữ nhật, hình vuông, khung&#10;&#10;Mô tả được tự động tạo">
            <a:extLst>
              <a:ext uri="{FF2B5EF4-FFF2-40B4-BE49-F238E27FC236}">
                <a16:creationId xmlns:a16="http://schemas.microsoft.com/office/drawing/2014/main" id="{563F5F70-8BD0-414C-9AB4-DE50071EA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37"/>
          <a:stretch/>
        </p:blipFill>
        <p:spPr>
          <a:xfrm>
            <a:off x="6416642" y="1381515"/>
            <a:ext cx="1749785" cy="2957314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F60F1CC7-4309-BDE3-F45E-CB61A99F7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517" y="1617970"/>
            <a:ext cx="1819186" cy="2484404"/>
          </a:xfrm>
          <a:prstGeom prst="rect">
            <a:avLst/>
          </a:prstGeom>
        </p:spPr>
      </p:pic>
      <p:pic>
        <p:nvPicPr>
          <p:cNvPr id="10" name="Đồ họa 9" descr="Add with solid fill">
            <a:extLst>
              <a:ext uri="{FF2B5EF4-FFF2-40B4-BE49-F238E27FC236}">
                <a16:creationId xmlns:a16="http://schemas.microsoft.com/office/drawing/2014/main" id="{C0D94CEE-D527-A219-4DD0-2E83546D9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55193" y="2456382"/>
            <a:ext cx="492452" cy="492452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4DCB9F4-F6C5-0998-BD7E-AA164DE9B831}"/>
              </a:ext>
            </a:extLst>
          </p:cNvPr>
          <p:cNvSpPr txBox="1"/>
          <p:nvPr/>
        </p:nvSpPr>
        <p:spPr>
          <a:xfrm>
            <a:off x="6602695" y="756837"/>
            <a:ext cx="14826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32AAD9"/>
                </a:solidFill>
                <a:latin typeface="Fira Sans Extra Condensed"/>
              </a:rPr>
              <a:t>New Target</a:t>
            </a:r>
            <a:endParaRPr lang="vi-VN" sz="2000"/>
          </a:p>
        </p:txBody>
      </p:sp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89ED8DA4-9986-0C82-B095-73FDDD16B1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1658" y="224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939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B5269F1-F434-5702-AA20-9F07046CD71F}"/>
              </a:ext>
            </a:extLst>
          </p:cNvPr>
          <p:cNvCxnSpPr>
            <a:cxnSpLocks/>
          </p:cNvCxnSpPr>
          <p:nvPr/>
        </p:nvCxnSpPr>
        <p:spPr>
          <a:xfrm flipV="1">
            <a:off x="-74506" y="3877194"/>
            <a:ext cx="9209160" cy="20297"/>
          </a:xfrm>
          <a:prstGeom prst="straightConnector1">
            <a:avLst/>
          </a:prstGeom>
          <a:ln>
            <a:solidFill>
              <a:srgbClr val="32A9D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758EE42-3F6E-C787-0620-CEB43D992D02}"/>
              </a:ext>
            </a:extLst>
          </p:cNvPr>
          <p:cNvCxnSpPr>
            <a:cxnSpLocks/>
          </p:cNvCxnSpPr>
          <p:nvPr/>
        </p:nvCxnSpPr>
        <p:spPr>
          <a:xfrm flipV="1">
            <a:off x="-70501" y="4329854"/>
            <a:ext cx="9214501" cy="63026"/>
          </a:xfrm>
          <a:prstGeom prst="straightConnector1">
            <a:avLst/>
          </a:prstGeom>
          <a:ln w="57150">
            <a:solidFill>
              <a:srgbClr val="32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B6EF5645-BCF6-5C60-8DAD-34944E4582C1}"/>
              </a:ext>
            </a:extLst>
          </p:cNvPr>
          <p:cNvCxnSpPr>
            <a:cxnSpLocks/>
          </p:cNvCxnSpPr>
          <p:nvPr/>
        </p:nvCxnSpPr>
        <p:spPr>
          <a:xfrm flipV="1">
            <a:off x="-69165" y="1404254"/>
            <a:ext cx="9209160" cy="20297"/>
          </a:xfrm>
          <a:prstGeom prst="straightConnector1">
            <a:avLst/>
          </a:prstGeom>
          <a:ln>
            <a:solidFill>
              <a:srgbClr val="32A9D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9F54917F-0018-02FB-0B56-1811DAADD67C}"/>
              </a:ext>
            </a:extLst>
          </p:cNvPr>
          <p:cNvCxnSpPr>
            <a:cxnSpLocks/>
          </p:cNvCxnSpPr>
          <p:nvPr/>
        </p:nvCxnSpPr>
        <p:spPr>
          <a:xfrm flipV="1">
            <a:off x="-75843" y="900853"/>
            <a:ext cx="9214501" cy="63026"/>
          </a:xfrm>
          <a:prstGeom prst="straightConnector1">
            <a:avLst/>
          </a:prstGeom>
          <a:ln w="57150">
            <a:solidFill>
              <a:srgbClr val="32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42260A80-764D-8BBE-C690-174D470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6B8A-1079-7845-D135-2FE942853A8F}"/>
              </a:ext>
            </a:extLst>
          </p:cNvPr>
          <p:cNvSpPr txBox="1"/>
          <p:nvPr/>
        </p:nvSpPr>
        <p:spPr>
          <a:xfrm>
            <a:off x="2201269" y="2156251"/>
            <a:ext cx="4741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>
                <a:solidFill>
                  <a:srgbClr val="32A9D9"/>
                </a:solidFill>
                <a:latin typeface="Amasis MT Pro Black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357590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800792-DAF7-6518-C031-A7728E10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35" y="2331000"/>
            <a:ext cx="7636329" cy="481500"/>
          </a:xfrm>
        </p:spPr>
        <p:txBody>
          <a:bodyPr/>
          <a:lstStyle/>
          <a:p>
            <a:r>
              <a:rPr lang="en-US" sz="4800">
                <a:solidFill>
                  <a:srgbClr val="32A9D9"/>
                </a:solidFill>
                <a:latin typeface="Amasis MT Pro Black" panose="020F0502020204030204" pitchFamily="18" charset="0"/>
              </a:rPr>
              <a:t>I.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3628733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1FA1A-10D6-C808-2CA2-3E7D6024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2" y="1123840"/>
            <a:ext cx="4276388" cy="3612835"/>
          </a:xfrm>
          <a:prstGeom prst="rect">
            <a:avLst/>
          </a:prstGeom>
        </p:spPr>
      </p:pic>
      <p:sp>
        <p:nvSpPr>
          <p:cNvPr id="576" name="Google Shape;576;p27"/>
          <p:cNvSpPr/>
          <p:nvPr/>
        </p:nvSpPr>
        <p:spPr>
          <a:xfrm>
            <a:off x="4783580" y="2313601"/>
            <a:ext cx="4079705" cy="1233311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>
              <a:latin typeface="YADWjoIs6hY 0"/>
            </a:endParaRP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YADWjoIs6hY 0"/>
              </a:rPr>
              <a:t>Get the first sight to the dataset, we use the following methods: df.info(),  </a:t>
            </a:r>
            <a:r>
              <a:rPr lang="en-US" b="0" i="0" err="1">
                <a:solidFill>
                  <a:srgbClr val="000000"/>
                </a:solidFill>
                <a:effectLst/>
                <a:latin typeface="YADWjoIs6hY 0"/>
              </a:rPr>
              <a:t>df.dtypes</a:t>
            </a:r>
            <a:r>
              <a:rPr lang="en-US" b="0" i="0">
                <a:solidFill>
                  <a:srgbClr val="000000"/>
                </a:solidFill>
                <a:effectLst/>
                <a:latin typeface="YADWjoIs6hY 0"/>
              </a:rPr>
              <a:t>(), </a:t>
            </a:r>
            <a:r>
              <a:rPr lang="en-US" b="0" i="0" err="1">
                <a:solidFill>
                  <a:srgbClr val="000000"/>
                </a:solidFill>
                <a:effectLst/>
                <a:latin typeface="YADWjoIs6hY 0"/>
              </a:rPr>
              <a:t>df.shape</a:t>
            </a:r>
            <a:r>
              <a:rPr lang="en-US" b="0" i="0">
                <a:solidFill>
                  <a:srgbClr val="000000"/>
                </a:solidFill>
                <a:effectLst/>
                <a:latin typeface="YADWjoIs6hY 0"/>
              </a:rPr>
              <a:t>, … 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YADWjoIs6hY 0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5540597" y="1086507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3" name="Google Shape;593;p27"/>
          <p:cNvSpPr txBox="1"/>
          <p:nvPr/>
        </p:nvSpPr>
        <p:spPr>
          <a:xfrm>
            <a:off x="1126393" y="1273495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497580" y="3559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>
                <a:solidFill>
                  <a:srgbClr val="32A9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32A9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2F3CE-C9D2-A5AF-9244-1C1BC661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91" y="1560065"/>
            <a:ext cx="4143104" cy="2659728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E1B5DA3-59DB-57C3-B033-F7524B481889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0376570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76;p27">
            <a:extLst>
              <a:ext uri="{FF2B5EF4-FFF2-40B4-BE49-F238E27FC236}">
                <a16:creationId xmlns:a16="http://schemas.microsoft.com/office/drawing/2014/main" id="{E228CCC6-817E-B25E-85F8-7AA8A644AFAC}"/>
              </a:ext>
            </a:extLst>
          </p:cNvPr>
          <p:cNvSpPr/>
          <p:nvPr/>
        </p:nvSpPr>
        <p:spPr>
          <a:xfrm>
            <a:off x="2118782" y="1119136"/>
            <a:ext cx="4929251" cy="3708744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b="0" i="0">
              <a:solidFill>
                <a:srgbClr val="000000"/>
              </a:solidFill>
              <a:effectLst/>
              <a:latin typeface="YADWjoIs6hY 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242334" y="53879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Imbalance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F833CAD-EE28-E080-F918-D7775E930EBF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4" name="Hình ảnh 3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D19C3C6A-8F24-911F-368E-53111D2B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98" y="1172449"/>
            <a:ext cx="4666004" cy="35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84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01D4DD-5D11-B47F-D140-614CF65F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9" y="1145753"/>
            <a:ext cx="3747314" cy="3152375"/>
          </a:xfrm>
          <a:prstGeom prst="rect">
            <a:avLst/>
          </a:prstGeom>
        </p:spPr>
      </p:pic>
      <p:sp>
        <p:nvSpPr>
          <p:cNvPr id="6" name="Google Shape;576;p27">
            <a:extLst>
              <a:ext uri="{FF2B5EF4-FFF2-40B4-BE49-F238E27FC236}">
                <a16:creationId xmlns:a16="http://schemas.microsoft.com/office/drawing/2014/main" id="{D72913F6-986C-7F44-EB40-07FB4D884B92}"/>
              </a:ext>
            </a:extLst>
          </p:cNvPr>
          <p:cNvSpPr/>
          <p:nvPr/>
        </p:nvSpPr>
        <p:spPr>
          <a:xfrm>
            <a:off x="4902506" y="1145753"/>
            <a:ext cx="3585990" cy="3152375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b="0" i="0">
              <a:solidFill>
                <a:srgbClr val="000000"/>
              </a:solidFill>
              <a:effectLst/>
              <a:latin typeface="YADWjoIs6hY 0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5540597" y="1086507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017757" y="4119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C38A636-1E07-F7D4-1D12-FFC58F3AA293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4" name="Hình ảnh 3" descr="Ảnh có chứa văn bản, ảnh chụp màn hình, hàng, Hình chữ nhật&#10;&#10;Mô tả được tự động tạo">
            <a:extLst>
              <a:ext uri="{FF2B5EF4-FFF2-40B4-BE49-F238E27FC236}">
                <a16:creationId xmlns:a16="http://schemas.microsoft.com/office/drawing/2014/main" id="{74EEF931-C910-5F98-3085-A92B4EA0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08" y="1194827"/>
            <a:ext cx="3448612" cy="3031192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hàng, Phông chữ&#10;&#10;Mô tả được tự động tạo">
            <a:extLst>
              <a:ext uri="{FF2B5EF4-FFF2-40B4-BE49-F238E27FC236}">
                <a16:creationId xmlns:a16="http://schemas.microsoft.com/office/drawing/2014/main" id="{81C4BE35-A910-F1D6-046F-874AFD40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07" y="1254050"/>
            <a:ext cx="3468168" cy="30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56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FB266-FAF3-2C8A-A387-4DF68F3B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40" y="1253424"/>
            <a:ext cx="6579522" cy="3388343"/>
          </a:xfrm>
          <a:prstGeom prst="rect">
            <a:avLst/>
          </a:prstGeom>
        </p:spPr>
      </p:pic>
      <p:sp>
        <p:nvSpPr>
          <p:cNvPr id="578" name="Google Shape;578;p27"/>
          <p:cNvSpPr txBox="1"/>
          <p:nvPr/>
        </p:nvSpPr>
        <p:spPr>
          <a:xfrm>
            <a:off x="5540597" y="1086507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208393" y="50173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Missing value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8BC27BC-FEC9-7619-F912-4E9DF4616E5D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2" name="Hình ảnh 1" descr="Ảnh có chứa văn bản, ảnh chụp màn hình, hàng, Song song&#10;&#10;Mô tả được tự động tạo">
            <a:extLst>
              <a:ext uri="{FF2B5EF4-FFF2-40B4-BE49-F238E27FC236}">
                <a16:creationId xmlns:a16="http://schemas.microsoft.com/office/drawing/2014/main" id="{41974351-F06D-F046-A984-BFCCDE0A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02" y="1324522"/>
            <a:ext cx="6204246" cy="32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47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677E0-3392-0E87-8B1A-15E65540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71" y="1536854"/>
            <a:ext cx="3856543" cy="2875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2B6D1-B25B-B8B6-1DB9-4C4AC175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6" y="1536854"/>
            <a:ext cx="4633612" cy="2875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2380342" y="51922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Missing value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25288-9068-7EB1-F230-79D683A98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4" y="1817784"/>
            <a:ext cx="3987326" cy="2378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E6AC8-D811-E9B2-6ADB-20E7AD357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86" y="1883713"/>
            <a:ext cx="3569011" cy="2181684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C937D68-F80A-ED07-D448-1895227EB74B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61333451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CD713-2127-10CE-7E76-9EBC3BC8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22" y="729679"/>
            <a:ext cx="5546992" cy="4285731"/>
          </a:xfrm>
          <a:prstGeom prst="rect">
            <a:avLst/>
          </a:prstGeom>
        </p:spPr>
      </p:pic>
      <p:sp>
        <p:nvSpPr>
          <p:cNvPr id="578" name="Google Shape;578;p27"/>
          <p:cNvSpPr txBox="1"/>
          <p:nvPr/>
        </p:nvSpPr>
        <p:spPr>
          <a:xfrm>
            <a:off x="5518564" y="1151581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36D9-1136-E04F-6CD1-886C9561E686}"/>
              </a:ext>
            </a:extLst>
          </p:cNvPr>
          <p:cNvSpPr txBox="1"/>
          <p:nvPr/>
        </p:nvSpPr>
        <p:spPr>
          <a:xfrm>
            <a:off x="1994416" y="14490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>
                <a:solidFill>
                  <a:srgbClr val="32AA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2AAD9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F7DC80D-D42C-42E7-5064-95DF572243FB}"/>
              </a:ext>
            </a:extLst>
          </p:cNvPr>
          <p:cNvSpPr/>
          <p:nvPr/>
        </p:nvSpPr>
        <p:spPr>
          <a:xfrm>
            <a:off x="-60592" y="4829902"/>
            <a:ext cx="694062" cy="229391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EDA</a:t>
            </a:r>
          </a:p>
        </p:txBody>
      </p:sp>
      <p:pic>
        <p:nvPicPr>
          <p:cNvPr id="2" name="Hình ảnh 1" descr="Ảnh có chứa văn bản, ảnh chụp màn hình, Song song&#10;&#10;Mô tả được tự động tạo">
            <a:extLst>
              <a:ext uri="{FF2B5EF4-FFF2-40B4-BE49-F238E27FC236}">
                <a16:creationId xmlns:a16="http://schemas.microsoft.com/office/drawing/2014/main" id="{030FD383-FA7D-5323-45BE-F65C977F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78" y="838111"/>
            <a:ext cx="4943742" cy="40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618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9FDC8AFADD645BBDCEBBD0050380A" ma:contentTypeVersion="13" ma:contentTypeDescription="Create a new document." ma:contentTypeScope="" ma:versionID="148d3a0c1590d4fa6390548c16d392f6">
  <xsd:schema xmlns:xsd="http://www.w3.org/2001/XMLSchema" xmlns:xs="http://www.w3.org/2001/XMLSchema" xmlns:p="http://schemas.microsoft.com/office/2006/metadata/properties" xmlns:ns3="be8ff86d-05a9-431a-b28e-0227410805b7" xmlns:ns4="17bd7bc1-3658-44d2-a266-d361d3d4edcd" targetNamespace="http://schemas.microsoft.com/office/2006/metadata/properties" ma:root="true" ma:fieldsID="d115fba9314dc0a3b6bde1df5770d632" ns3:_="" ns4:_="">
    <xsd:import namespace="be8ff86d-05a9-431a-b28e-0227410805b7"/>
    <xsd:import namespace="17bd7bc1-3658-44d2-a266-d361d3d4e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ff86d-05a9-431a-b28e-022741080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d7bc1-3658-44d2-a266-d361d3d4e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8ff86d-05a9-431a-b28e-0227410805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88B0DA-6F2F-4492-A3A3-AFB944BFEFA2}">
  <ds:schemaRefs>
    <ds:schemaRef ds:uri="17bd7bc1-3658-44d2-a266-d361d3d4edcd"/>
    <ds:schemaRef ds:uri="be8ff86d-05a9-431a-b28e-0227410805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F3EBF6-B8E1-485D-9DCA-5C474C890D88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17bd7bc1-3658-44d2-a266-d361d3d4edcd"/>
    <ds:schemaRef ds:uri="be8ff86d-05a9-431a-b28e-0227410805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434D30-A19A-45E2-9F96-F890843AFB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236</Words>
  <Application>Microsoft Office PowerPoint</Application>
  <PresentationFormat>On-screen Show (16:9)</PresentationFormat>
  <Paragraphs>81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Fira Sans</vt:lpstr>
      <vt:lpstr>Arial</vt:lpstr>
      <vt:lpstr>Roboto</vt:lpstr>
      <vt:lpstr>Amasis MT Pro Black</vt:lpstr>
      <vt:lpstr>YADWjoIs6hY 0</vt:lpstr>
      <vt:lpstr>Fira Sans Extra Condensed SemiBold</vt:lpstr>
      <vt:lpstr>Fira Sans Extra Condensed</vt:lpstr>
      <vt:lpstr>Segoe UI Historic</vt:lpstr>
      <vt:lpstr>Big Data Infographics by Slidesgo</vt:lpstr>
      <vt:lpstr>DATA PREPARATION   FINAL PROJECT</vt:lpstr>
      <vt:lpstr>Table of content </vt:lpstr>
      <vt:lpstr>I. 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Tuning Hyperparameters</vt:lpstr>
      <vt:lpstr>PowerPoint Presentation</vt:lpstr>
      <vt:lpstr>IV. Blending Method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  FINAL PROJECT</dc:title>
  <cp:lastModifiedBy>Trinh Mai Anh</cp:lastModifiedBy>
  <cp:revision>10</cp:revision>
  <dcterms:modified xsi:type="dcterms:W3CDTF">2023-12-15T00:58:04Z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0x01010019C9FDC8AFADD645BBDCEBBD0050380A</vt:lpwstr>
  </property>
</Properties>
</file>