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3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4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5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6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7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8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9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0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1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2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3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4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5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6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4" r:id="rId7"/>
    <p:sldId id="289" r:id="rId8"/>
    <p:sldId id="293" r:id="rId9"/>
    <p:sldId id="294" r:id="rId10"/>
    <p:sldId id="270" r:id="rId11"/>
    <p:sldId id="261" r:id="rId12"/>
    <p:sldId id="297" r:id="rId13"/>
    <p:sldId id="276" r:id="rId14"/>
    <p:sldId id="295" r:id="rId15"/>
    <p:sldId id="282" r:id="rId16"/>
    <p:sldId id="296" r:id="rId17"/>
    <p:sldId id="298" r:id="rId18"/>
    <p:sldId id="288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39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fld id="{5CE42986-7278-4353-98A2-826C12DEB039}" type="datetimeFigureOut">
              <a:rPr lang="zh-CN" altLang="en-US" smtClean="0"/>
              <a:pPr/>
              <a:t>2021/6/11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pitchFamily="34" charset="-122"/>
        <a:ea typeface="思源黑体 CN Light" panose="020B03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pitchFamily="34" charset="-122"/>
        <a:ea typeface="思源黑体 CN Light" panose="020B03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pitchFamily="34" charset="-122"/>
        <a:ea typeface="思源黑体 CN Light" panose="020B03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pitchFamily="34" charset="-122"/>
        <a:ea typeface="思源黑体 CN Light" panose="020B03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pitchFamily="34" charset="-122"/>
        <a:ea typeface="思源黑体 CN Light" panose="020B03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Normal" panose="020B0400000000000000" pitchFamily="34" charset="-122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Normal" panose="020B0400000000000000" pitchFamily="34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2282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172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567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37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399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397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290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901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013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373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965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804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521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804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078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641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019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6BF53-C741-41CC-A4C2-2ED13A46C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181ACB-A3D5-420E-BC90-2DE41A825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E3A95-2DC2-469C-B7AA-C0CCDA96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DB4484-3BD7-4387-85E0-9455C563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A1B0D9-5CB6-4A12-8663-852A8B08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84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3E398-72CF-41A3-B71A-EADB512E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93A744-4B15-4323-A77F-A54DD485B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3DE38-1E6A-42C3-8D75-EF782140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DCC699-ED50-45DC-9FF1-B6B0709A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B7814-C3CA-4B3B-B286-1809E9E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1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82304E-EA87-48C4-86F5-F28B1200B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88FE64-72A5-44DB-9950-4AAF64DFA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37A50-210F-4CC8-AB61-074D1B9B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3563C-9998-428D-9A77-2A4F8B17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637FF9-4EFE-448C-86ED-99818470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39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38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A57B5-2528-4CCA-862D-2CB77F62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7D56C-8D75-49D7-8DE6-0A9331B85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48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376C4-3C0D-4FE7-8672-51202DB3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3C31C5-7BF3-42D1-AF3F-D9CF7736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CB1C4-76D7-4E57-B0DB-971979F9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FD4D02-5C67-42BC-B126-47B414DB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B7C28-3D06-4BC8-B2C0-6C74B69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1B9C2-8ADC-4AEA-8B0D-4DFEE862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B9CC7-D6C3-4556-94C1-509F0162A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F2E296-39A5-4FCF-A328-2F3F4F93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D2F270-8889-443B-BC1E-F60649A5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B7D93D-3C2E-431C-B90A-9000E8DC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BF1F54-3BF5-43D0-8423-553665DD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39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C656E-05FC-4DC2-B134-3180C4A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ED72B1-2910-4438-98DB-B1DB1D3BC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5555FE-B489-476A-8691-BD55F4D2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8A19DC-36A5-48C2-9A38-3AAB566AB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29564C-DA7C-4BDC-B9D1-6085E0AF6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C3023B-7FDE-4673-8835-C07952E7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691342-2615-4D52-B6D5-D53C2DB7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5E9E06-08CE-44F3-8F1C-D508AFAD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56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3937B-AE62-48E0-8B2A-208E3761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F99A37-9209-4905-90F5-66A6DCEF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16C570-4411-49E6-A289-8875F5C5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12737A-5E91-4AD8-9EDD-FD9E6CC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74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3CD310-3A67-45BA-A1CE-3A27CF0C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FB22FC-A7D5-493D-91D9-C1C4983B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C41CA1-92D3-451A-9D5A-02AF475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9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73286-3520-4C8C-B820-D30690F3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E60F6-9008-47D4-BF9D-685240C8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A33894-7D66-41FC-8AB5-AA5B7190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99D1B4-9FA2-41CA-9621-EEDC5A7E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4D0663-A674-47F0-88EE-A43432FE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BD1121-128A-43B8-A91A-5E7A51F6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03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F08D9-963D-4997-A5C5-4DDDB99C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686096-0E0A-484A-984C-459A5885C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2785B8-41BA-46FD-AE50-B3952BE2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74D386-917B-4213-8CE3-EDEC248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32D1F-AAFC-429A-BBB4-E1A8B041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5D9CBF-A1DC-4B55-9563-EB474B35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78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283C56-99C6-455A-B67C-9BA367A0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9F4AFA-F3DF-4DC4-9E99-18E9BCD0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30F2B-B535-47BA-9B02-D55C87872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fld id="{5D001350-E321-44A0-9483-363D51B41BA5}" type="datetimeFigureOut">
              <a:rPr lang="zh-CN" altLang="en-US" smtClean="0"/>
              <a:pPr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B740E-592E-49C2-8A9B-55F995743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9741C-CAD4-4D04-81EF-05F9BD748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25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思源黑体 CN Normal" panose="020B0400000000000000" pitchFamily="34" charset="-122"/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2021/6/11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思源黑体 CN Normal" panose="020B04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思源黑体 CN Normal" panose="020B0400000000000000" pitchFamily="34" charset="-122"/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思源黑体 CN Normal" panose="020B0400000000000000" pitchFamily="34" charset="-122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思源黑体 CN Normal" panose="020B0400000000000000" pitchFamily="34" charset="-122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思源黑体 CN Normal" panose="020B0400000000000000" pitchFamily="34" charset="-122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思源黑体 CN Normal" panose="020B0400000000000000" pitchFamily="34" charset="-122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思源黑体 CN Normal" panose="020B0400000000000000" pitchFamily="34" charset="-122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思源黑体 CN Normal" panose="020B0400000000000000" pitchFamily="34" charset="-122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8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5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6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3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6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16.xml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7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18" Type="http://schemas.openxmlformats.org/officeDocument/2006/relationships/tags" Target="../tags/tag26.xml"/><Relationship Id="rId3" Type="http://schemas.openxmlformats.org/officeDocument/2006/relationships/tags" Target="../tags/tag11.xml"/><Relationship Id="rId21" Type="http://schemas.openxmlformats.org/officeDocument/2006/relationships/tags" Target="../tags/tag29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tags" Target="../tags/tag25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20" Type="http://schemas.openxmlformats.org/officeDocument/2006/relationships/tags" Target="../tags/tag28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24" Type="http://schemas.openxmlformats.org/officeDocument/2006/relationships/notesSlide" Target="../notesSlides/notesSlide2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23" Type="http://schemas.openxmlformats.org/officeDocument/2006/relationships/slideLayout" Target="../slideLayouts/slideLayout12.xml"/><Relationship Id="rId10" Type="http://schemas.openxmlformats.org/officeDocument/2006/relationships/tags" Target="../tags/tag18.xml"/><Relationship Id="rId19" Type="http://schemas.openxmlformats.org/officeDocument/2006/relationships/tags" Target="../tags/tag27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Relationship Id="rId22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5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5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6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791200" y="1544124"/>
            <a:ext cx="609600" cy="791981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PA_文本框 21"/>
          <p:cNvSpPr txBox="1"/>
          <p:nvPr>
            <p:custDataLst>
              <p:tags r:id="rId2"/>
            </p:custDataLst>
          </p:nvPr>
        </p:nvSpPr>
        <p:spPr>
          <a:xfrm>
            <a:off x="414161" y="2756645"/>
            <a:ext cx="11524342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zh-CN" sz="5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</a:t>
            </a:r>
            <a:r>
              <a:rPr lang="zh-CN" altLang="en-US" sz="5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课程作业</a:t>
            </a:r>
            <a:r>
              <a:rPr lang="en-US" altLang="zh-CN" sz="5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——</a:t>
            </a:r>
            <a:r>
              <a:rPr lang="zh-CN" altLang="en-US" sz="5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光网络资源分配</a:t>
            </a:r>
          </a:p>
        </p:txBody>
      </p:sp>
      <p:grpSp>
        <p:nvGrpSpPr>
          <p:cNvPr id="24" name="PA_组合 23"/>
          <p:cNvGrpSpPr/>
          <p:nvPr>
            <p:custDataLst>
              <p:tags r:id="rId3"/>
            </p:custDataLst>
          </p:nvPr>
        </p:nvGrpSpPr>
        <p:grpSpPr>
          <a:xfrm>
            <a:off x="4092108" y="5577902"/>
            <a:ext cx="232408" cy="232405"/>
            <a:chOff x="801291" y="3535885"/>
            <a:chExt cx="219347" cy="219347"/>
          </a:xfrm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9170"/>
              <a:endParaRPr lang="zh-CN" altLang="en-US" sz="2133">
                <a:solidFill>
                  <a:srgbClr val="FFFF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7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9" name="PA_组合 14"/>
          <p:cNvGrpSpPr/>
          <p:nvPr>
            <p:custDataLst>
              <p:tags r:id="rId4"/>
            </p:custDataLst>
          </p:nvPr>
        </p:nvGrpSpPr>
        <p:grpSpPr bwMode="auto">
          <a:xfrm>
            <a:off x="6418524" y="5577902"/>
            <a:ext cx="232408" cy="232405"/>
            <a:chOff x="4248" y="3024"/>
            <a:chExt cx="600" cy="599"/>
          </a:xfrm>
        </p:grpSpPr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9170"/>
              <a:endParaRPr lang="zh-CN" altLang="en-US" sz="2133">
                <a:solidFill>
                  <a:srgbClr val="333333">
                    <a:lumMod val="65000"/>
                    <a:lumOff val="35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grpSp>
          <p:nvGrpSpPr>
            <p:cNvPr id="31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32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333333">
                      <a:lumMod val="65000"/>
                      <a:lumOff val="35000"/>
                    </a:srgb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33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333333">
                      <a:lumMod val="65000"/>
                      <a:lumOff val="35000"/>
                    </a:srgb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</p:grpSp>
      <p:sp>
        <p:nvSpPr>
          <p:cNvPr id="34" name="PA_文本框 1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341843" y="5509440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170"/>
            <a:r>
              <a:rPr lang="zh-CN" altLang="en-US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刘宇航</a:t>
            </a:r>
            <a:endParaRPr lang="en-US" altLang="zh-CN" sz="1400" dirty="0">
              <a:solidFill>
                <a:srgbClr val="333333">
                  <a:lumMod val="65000"/>
                  <a:lumOff val="35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PA_文本框 2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689426" y="5509440"/>
            <a:ext cx="182133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170"/>
            <a:r>
              <a:rPr lang="en-US" altLang="zh-CN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yuhn_98@163.com</a:t>
            </a:r>
          </a:p>
        </p:txBody>
      </p:sp>
      <p:grpSp>
        <p:nvGrpSpPr>
          <p:cNvPr id="21" name="PA_组合 20"/>
          <p:cNvGrpSpPr/>
          <p:nvPr>
            <p:custDataLst>
              <p:tags r:id="rId7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558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2000">
        <p14:vortex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34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业务</a:t>
            </a:r>
            <a:endParaRPr lang="en-US" altLang="zh-CN" sz="2667" dirty="0">
              <a:solidFill>
                <a:srgbClr val="1D69A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32" name="PA_组合 31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F7CA94D-5301-4D30-85AB-48488B4F4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9068" y="1624006"/>
            <a:ext cx="5367377" cy="19526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A19719-4D71-45A7-B95F-B9EF3A0A38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9068" y="847931"/>
            <a:ext cx="3781453" cy="70961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78A499A-F71A-420B-9852-83CD21488D63}"/>
              </a:ext>
            </a:extLst>
          </p:cNvPr>
          <p:cNvSpPr txBox="1"/>
          <p:nvPr/>
        </p:nvSpPr>
        <p:spPr>
          <a:xfrm>
            <a:off x="704809" y="2078181"/>
            <a:ext cx="161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业务的定义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4BE27EC-2882-45DE-834F-8EB43C9035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1915" y="3813430"/>
            <a:ext cx="7596243" cy="240508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16F4F64-A34E-4E6A-9755-4D8FEE7B51D6}"/>
              </a:ext>
            </a:extLst>
          </p:cNvPr>
          <p:cNvSpPr txBox="1"/>
          <p:nvPr/>
        </p:nvSpPr>
        <p:spPr>
          <a:xfrm>
            <a:off x="704809" y="4774155"/>
            <a:ext cx="153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业务的属性</a:t>
            </a: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AA400B88-5825-419A-ADC7-A870556B3A0F}"/>
              </a:ext>
            </a:extLst>
          </p:cNvPr>
          <p:cNvSpPr/>
          <p:nvPr/>
        </p:nvSpPr>
        <p:spPr>
          <a:xfrm>
            <a:off x="2328677" y="1202740"/>
            <a:ext cx="629647" cy="18963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A5C3228D-F273-4BF4-BD9B-A7F09B7C66A2}"/>
              </a:ext>
            </a:extLst>
          </p:cNvPr>
          <p:cNvSpPr/>
          <p:nvPr/>
        </p:nvSpPr>
        <p:spPr>
          <a:xfrm>
            <a:off x="2324159" y="4010650"/>
            <a:ext cx="629647" cy="18963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AA7FCF3-31A4-424A-8521-F8B5B5B26C42}"/>
              </a:ext>
            </a:extLst>
          </p:cNvPr>
          <p:cNvSpPr/>
          <p:nvPr/>
        </p:nvSpPr>
        <p:spPr>
          <a:xfrm>
            <a:off x="3038724" y="5699413"/>
            <a:ext cx="7762626" cy="7039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A5193638-728A-4B05-96B1-68613A257C75}"/>
              </a:ext>
            </a:extLst>
          </p:cNvPr>
          <p:cNvSpPr/>
          <p:nvPr/>
        </p:nvSpPr>
        <p:spPr>
          <a:xfrm rot="1029501">
            <a:off x="10079435" y="3183477"/>
            <a:ext cx="339739" cy="2642152"/>
          </a:xfrm>
          <a:prstGeom prst="downArrow">
            <a:avLst>
              <a:gd name="adj1" fmla="val 50000"/>
              <a:gd name="adj2" fmla="val 30779"/>
            </a:avLst>
          </a:prstGeom>
          <a:solidFill>
            <a:srgbClr val="FFFF00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67ADD3-756B-4120-A633-B23524A252F7}"/>
              </a:ext>
            </a:extLst>
          </p:cNvPr>
          <p:cNvSpPr txBox="1"/>
          <p:nvPr/>
        </p:nvSpPr>
        <p:spPr>
          <a:xfrm>
            <a:off x="9982819" y="2078181"/>
            <a:ext cx="179527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业务分布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zh-CN" altLang="en-US" sz="1600" dirty="0"/>
              <a:t>到达时间的分布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）泊松分布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）指数分布</a:t>
            </a:r>
            <a:endParaRPr lang="en-US" altLang="zh-CN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8800D14-6C3A-47F0-B335-9EB606BF00D4}"/>
              </a:ext>
            </a:extLst>
          </p:cNvPr>
          <p:cNvSpPr txBox="1"/>
          <p:nvPr/>
        </p:nvSpPr>
        <p:spPr>
          <a:xfrm>
            <a:off x="8493464" y="431131"/>
            <a:ext cx="3511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Q1</a:t>
            </a:r>
            <a:r>
              <a:rPr lang="zh-CN" altLang="en-US" b="1" dirty="0">
                <a:solidFill>
                  <a:srgbClr val="FF0000"/>
                </a:solidFill>
              </a:rPr>
              <a:t>：业务是程序产生还是固定的？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Q2</a:t>
            </a:r>
            <a:r>
              <a:rPr lang="zh-CN" altLang="en-US" b="1" dirty="0">
                <a:solidFill>
                  <a:srgbClr val="FF0000"/>
                </a:solidFill>
              </a:rPr>
              <a:t>：业务分布是怎样的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Q3</a:t>
            </a:r>
            <a:r>
              <a:rPr lang="zh-CN" altLang="en-US" b="1" dirty="0">
                <a:solidFill>
                  <a:srgbClr val="FF0000"/>
                </a:solidFill>
              </a:rPr>
              <a:t>：多业务同时进行</a:t>
            </a:r>
          </a:p>
        </p:txBody>
      </p:sp>
    </p:spTree>
    <p:extLst>
      <p:ext uri="{BB962C8B-B14F-4D97-AF65-F5344CB8AC3E}">
        <p14:creationId xmlns:p14="http://schemas.microsoft.com/office/powerpoint/2010/main" val="385464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业务</a:t>
            </a:r>
            <a:endParaRPr lang="en-US" altLang="zh-CN" sz="2667" dirty="0">
              <a:solidFill>
                <a:srgbClr val="1D69A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32" name="PA_组合 31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C78A499A-F71A-420B-9852-83CD21488D63}"/>
              </a:ext>
            </a:extLst>
          </p:cNvPr>
          <p:cNvSpPr txBox="1"/>
          <p:nvPr/>
        </p:nvSpPr>
        <p:spPr>
          <a:xfrm>
            <a:off x="662971" y="3323141"/>
            <a:ext cx="158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业务的判定</a:t>
            </a: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AA400B88-5825-419A-ADC7-A870556B3A0F}"/>
              </a:ext>
            </a:extLst>
          </p:cNvPr>
          <p:cNvSpPr/>
          <p:nvPr/>
        </p:nvSpPr>
        <p:spPr>
          <a:xfrm>
            <a:off x="2328677" y="1202740"/>
            <a:ext cx="629647" cy="46101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82589A-461F-4A64-ADD7-2707BE6F1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9582" y="1202740"/>
            <a:ext cx="8177272" cy="461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8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>
            <a:off x="6098093" y="3569060"/>
            <a:ext cx="1616148" cy="979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594" indent="-228594" defTabSz="121917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资源是什么</a:t>
            </a:r>
          </a:p>
          <a:p>
            <a:pPr marL="228594" indent="-228594" defTabSz="121917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怎么给业务分配</a:t>
            </a:r>
          </a:p>
          <a:p>
            <a:pPr marL="228594" indent="-228594" defTabSz="121917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波长一致性</a:t>
            </a: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>
            <a:off x="7152117" y="2760675"/>
            <a:ext cx="2880320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2667" b="1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资源分配</a:t>
            </a:r>
          </a:p>
        </p:txBody>
      </p:sp>
      <p:sp>
        <p:nvSpPr>
          <p:cNvPr id="41" name="PA_矩形 40"/>
          <p:cNvSpPr/>
          <p:nvPr>
            <p:custDataLst>
              <p:tags r:id="rId3"/>
            </p:custDataLst>
          </p:nvPr>
        </p:nvSpPr>
        <p:spPr>
          <a:xfrm>
            <a:off x="5849257" y="2387364"/>
            <a:ext cx="1302860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5867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04</a:t>
            </a:r>
            <a:endParaRPr lang="zh-CN" altLang="en-US" sz="5867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4"/>
            </p:custDataLst>
          </p:nvPr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45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 autoUpdateAnimBg="0"/>
      <p:bldP spid="39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资源分配</a:t>
            </a:r>
            <a:endParaRPr lang="en-US" altLang="zh-CN" sz="2667" dirty="0">
              <a:solidFill>
                <a:srgbClr val="1D69A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32" name="PA_组合 31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C78A499A-F71A-420B-9852-83CD21488D63}"/>
              </a:ext>
            </a:extLst>
          </p:cNvPr>
          <p:cNvSpPr txBox="1"/>
          <p:nvPr/>
        </p:nvSpPr>
        <p:spPr>
          <a:xfrm>
            <a:off x="854741" y="1271054"/>
            <a:ext cx="209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Q1.</a:t>
            </a:r>
            <a:r>
              <a:rPr lang="zh-CN" altLang="en-US" b="1" dirty="0"/>
              <a:t>资源是什么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16F4F64-A34E-4E6A-9755-4D8FEE7B51D6}"/>
              </a:ext>
            </a:extLst>
          </p:cNvPr>
          <p:cNvSpPr txBox="1"/>
          <p:nvPr/>
        </p:nvSpPr>
        <p:spPr>
          <a:xfrm>
            <a:off x="854741" y="2162352"/>
            <a:ext cx="211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Q2.</a:t>
            </a:r>
            <a:r>
              <a:rPr lang="zh-CN" altLang="en-US" b="1" dirty="0"/>
              <a:t>资源分配过程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7D1B1CE-8B44-4D1B-9427-C443184F552A}"/>
              </a:ext>
            </a:extLst>
          </p:cNvPr>
          <p:cNvSpPr txBox="1"/>
          <p:nvPr/>
        </p:nvSpPr>
        <p:spPr>
          <a:xfrm>
            <a:off x="854741" y="1719361"/>
            <a:ext cx="35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可以是波长、频隙等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971B767-9E63-46F8-8F1E-13F82DACC39A}"/>
              </a:ext>
            </a:extLst>
          </p:cNvPr>
          <p:cNvSpPr txBox="1"/>
          <p:nvPr/>
        </p:nvSpPr>
        <p:spPr>
          <a:xfrm>
            <a:off x="854741" y="2671618"/>
            <a:ext cx="3790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）业务到达，选定路径</a:t>
            </a:r>
            <a:endParaRPr lang="en-US" altLang="zh-CN" b="1" dirty="0"/>
          </a:p>
          <a:p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）占用波长，每段链路上需要判断占用的波长是否一致，波长可以是一维数组也可以是二维数组</a:t>
            </a:r>
            <a:endParaRPr lang="en-US" altLang="zh-CN" b="1" dirty="0"/>
          </a:p>
          <a:p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）首次命中：</a:t>
            </a:r>
            <a:r>
              <a:rPr lang="en-US" altLang="zh-CN" b="1" dirty="0"/>
              <a:t>First-Fit</a:t>
            </a:r>
            <a:r>
              <a:rPr lang="zh-CN" altLang="en-US" b="1" dirty="0"/>
              <a:t>，先满足，先走通</a:t>
            </a:r>
            <a:endParaRPr lang="en-US" altLang="zh-CN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58130D9-D376-46D7-840D-F199B1470E43}"/>
              </a:ext>
            </a:extLst>
          </p:cNvPr>
          <p:cNvSpPr/>
          <p:nvPr/>
        </p:nvSpPr>
        <p:spPr>
          <a:xfrm>
            <a:off x="6923553" y="280837"/>
            <a:ext cx="3084968" cy="540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业务到达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36F8D7-37E4-489C-A334-6FF06CE88F2E}"/>
              </a:ext>
            </a:extLst>
          </p:cNvPr>
          <p:cNvSpPr/>
          <p:nvPr/>
        </p:nvSpPr>
        <p:spPr>
          <a:xfrm>
            <a:off x="6923551" y="1105322"/>
            <a:ext cx="3084970" cy="540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判断业务类型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B0FEA1A-291F-44DF-B4BC-FFB7BF654D49}"/>
              </a:ext>
            </a:extLst>
          </p:cNvPr>
          <p:cNvSpPr/>
          <p:nvPr/>
        </p:nvSpPr>
        <p:spPr>
          <a:xfrm>
            <a:off x="6776897" y="4050812"/>
            <a:ext cx="1511930" cy="540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占用资源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7EBAE0B-400E-485B-A6EB-8356720BF605}"/>
              </a:ext>
            </a:extLst>
          </p:cNvPr>
          <p:cNvSpPr/>
          <p:nvPr/>
        </p:nvSpPr>
        <p:spPr>
          <a:xfrm>
            <a:off x="5880014" y="3027032"/>
            <a:ext cx="1511930" cy="494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波长一致性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7D27FD0-4BD3-41E5-AFDE-EE77E84783FA}"/>
              </a:ext>
            </a:extLst>
          </p:cNvPr>
          <p:cNvSpPr txBox="1"/>
          <p:nvPr/>
        </p:nvSpPr>
        <p:spPr>
          <a:xfrm>
            <a:off x="919215" y="4565879"/>
            <a:ext cx="211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Q3.</a:t>
            </a:r>
            <a:r>
              <a:rPr lang="zh-CN" altLang="en-US" b="1" dirty="0"/>
              <a:t>波长一致性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5CD1E2-CD20-46E7-8950-734B7F96D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476" y="4984677"/>
            <a:ext cx="4591084" cy="1285884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7B0D1170-6DFD-443E-9868-59B40D5EC38A}"/>
              </a:ext>
            </a:extLst>
          </p:cNvPr>
          <p:cNvSpPr/>
          <p:nvPr/>
        </p:nvSpPr>
        <p:spPr>
          <a:xfrm>
            <a:off x="2001252" y="5848919"/>
            <a:ext cx="296827" cy="276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757095A-D051-4F72-B332-795453123108}"/>
              </a:ext>
            </a:extLst>
          </p:cNvPr>
          <p:cNvSpPr/>
          <p:nvPr/>
        </p:nvSpPr>
        <p:spPr>
          <a:xfrm>
            <a:off x="3643855" y="5848919"/>
            <a:ext cx="296827" cy="276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B7306887-01EA-473E-B6D3-467074BB6E1A}"/>
              </a:ext>
            </a:extLst>
          </p:cNvPr>
          <p:cNvSpPr/>
          <p:nvPr/>
        </p:nvSpPr>
        <p:spPr>
          <a:xfrm>
            <a:off x="8288827" y="806564"/>
            <a:ext cx="262550" cy="313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65A51A43-6336-4149-A65E-E353A133F4CD}"/>
              </a:ext>
            </a:extLst>
          </p:cNvPr>
          <p:cNvSpPr/>
          <p:nvPr/>
        </p:nvSpPr>
        <p:spPr>
          <a:xfrm>
            <a:off x="7465250" y="1710245"/>
            <a:ext cx="262550" cy="313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E232254-F823-4868-946A-EDE89CDB9D42}"/>
              </a:ext>
            </a:extLst>
          </p:cNvPr>
          <p:cNvSpPr/>
          <p:nvPr/>
        </p:nvSpPr>
        <p:spPr>
          <a:xfrm>
            <a:off x="6814907" y="2051597"/>
            <a:ext cx="1511930" cy="540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Arrive</a:t>
            </a:r>
            <a:endParaRPr lang="zh-CN" altLang="en-US" dirty="0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4B416368-AB1F-46DC-8792-BA45763F557C}"/>
              </a:ext>
            </a:extLst>
          </p:cNvPr>
          <p:cNvSpPr/>
          <p:nvPr/>
        </p:nvSpPr>
        <p:spPr>
          <a:xfrm>
            <a:off x="7391944" y="2656318"/>
            <a:ext cx="310203" cy="1283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94CB0C3-8BCA-42A4-836A-24F3D85AFE82}"/>
              </a:ext>
            </a:extLst>
          </p:cNvPr>
          <p:cNvSpPr/>
          <p:nvPr/>
        </p:nvSpPr>
        <p:spPr>
          <a:xfrm>
            <a:off x="8551377" y="4043360"/>
            <a:ext cx="1511930" cy="540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释放资源</a:t>
            </a:r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5CE6D51D-9965-492B-9C7F-14A276FB0756}"/>
              </a:ext>
            </a:extLst>
          </p:cNvPr>
          <p:cNvSpPr/>
          <p:nvPr/>
        </p:nvSpPr>
        <p:spPr>
          <a:xfrm>
            <a:off x="9146934" y="1710245"/>
            <a:ext cx="262550" cy="313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5815833-1CC1-480A-A390-51089178C40B}"/>
              </a:ext>
            </a:extLst>
          </p:cNvPr>
          <p:cNvSpPr/>
          <p:nvPr/>
        </p:nvSpPr>
        <p:spPr>
          <a:xfrm>
            <a:off x="8496591" y="2051597"/>
            <a:ext cx="1511930" cy="540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Depart</a:t>
            </a:r>
            <a:endParaRPr lang="zh-CN" altLang="en-US" dirty="0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E2008E9A-9E47-4C54-B778-1C4A3CD21665}"/>
              </a:ext>
            </a:extLst>
          </p:cNvPr>
          <p:cNvSpPr/>
          <p:nvPr/>
        </p:nvSpPr>
        <p:spPr>
          <a:xfrm>
            <a:off x="9073628" y="2656318"/>
            <a:ext cx="310203" cy="1328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3CE04B-278A-4150-9A6C-B43C85AEDD5A}"/>
              </a:ext>
            </a:extLst>
          </p:cNvPr>
          <p:cNvSpPr txBox="1"/>
          <p:nvPr/>
        </p:nvSpPr>
        <p:spPr>
          <a:xfrm>
            <a:off x="6096000" y="4814623"/>
            <a:ext cx="47481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能用的波长资源都被正在进行的业务占用了，业务阻塞</a:t>
            </a:r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不同段链路可用的频段没有交集，业务也被阻塞</a:t>
            </a:r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每条链路的资源可以是一个数组，占用和释放实际上是对数组中的值在操作</a:t>
            </a:r>
          </a:p>
        </p:txBody>
      </p:sp>
    </p:spTree>
    <p:extLst>
      <p:ext uri="{BB962C8B-B14F-4D97-AF65-F5344CB8AC3E}">
        <p14:creationId xmlns:p14="http://schemas.microsoft.com/office/powerpoint/2010/main" val="330766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>
            <a:off x="6098094" y="3569059"/>
            <a:ext cx="1101584" cy="671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594" indent="-228594" defTabSz="121917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分析什么</a:t>
            </a:r>
          </a:p>
          <a:p>
            <a:pPr marL="228594" indent="-228594" defTabSz="121917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优化空间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>
            <a:off x="7152118" y="2760675"/>
            <a:ext cx="364840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2667" b="1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分析</a:t>
            </a:r>
          </a:p>
        </p:txBody>
      </p:sp>
      <p:sp>
        <p:nvSpPr>
          <p:cNvPr id="41" name="PA_矩形 40"/>
          <p:cNvSpPr/>
          <p:nvPr>
            <p:custDataLst>
              <p:tags r:id="rId3"/>
            </p:custDataLst>
          </p:nvPr>
        </p:nvSpPr>
        <p:spPr>
          <a:xfrm>
            <a:off x="5762171" y="2387364"/>
            <a:ext cx="1389946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5867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05</a:t>
            </a:r>
            <a:endParaRPr lang="zh-CN" altLang="en-US" sz="5867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4"/>
            </p:custDataLst>
          </p:nvPr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651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 autoUpdateAnimBg="0"/>
      <p:bldP spid="39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6279" y="147739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分析</a:t>
            </a:r>
            <a:endParaRPr lang="en-US" altLang="zh-CN" sz="2667" dirty="0">
              <a:solidFill>
                <a:srgbClr val="1D69A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32" name="PA_组合 31"/>
          <p:cNvGrpSpPr/>
          <p:nvPr>
            <p:custDataLst>
              <p:tags r:id="rId2"/>
            </p:custDataLst>
          </p:nvPr>
        </p:nvGrpSpPr>
        <p:grpSpPr>
          <a:xfrm>
            <a:off x="326277" y="709421"/>
            <a:ext cx="1199456" cy="74689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9B911A4-0766-43FF-A8E6-B021F49F9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34" y="825211"/>
            <a:ext cx="5384894" cy="11759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99404F-7435-4D45-975E-4D20F37E23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40" y="2090390"/>
            <a:ext cx="6444568" cy="47676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87DB032-9D8E-4A10-A502-D87F38CAF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5518" y="1581870"/>
            <a:ext cx="5656482" cy="344458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4248F8A-030D-4462-B2D1-611F28437554}"/>
              </a:ext>
            </a:extLst>
          </p:cNvPr>
          <p:cNvSpPr txBox="1"/>
          <p:nvPr/>
        </p:nvSpPr>
        <p:spPr>
          <a:xfrm>
            <a:off x="2712028" y="414778"/>
            <a:ext cx="110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仿真函数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1833244-3582-4BF7-91E8-9FD695CB863F}"/>
              </a:ext>
            </a:extLst>
          </p:cNvPr>
          <p:cNvSpPr txBox="1"/>
          <p:nvPr/>
        </p:nvSpPr>
        <p:spPr>
          <a:xfrm>
            <a:off x="8641997" y="1043838"/>
            <a:ext cx="123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运行结果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9884645-1CAE-4119-9817-BFAA62C892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5836" y="5381160"/>
            <a:ext cx="4595846" cy="3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2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6279" y="147739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分析</a:t>
            </a:r>
            <a:endParaRPr lang="en-US" altLang="zh-CN" sz="2667" dirty="0">
              <a:solidFill>
                <a:srgbClr val="1D69A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32" name="PA_组合 31"/>
          <p:cNvGrpSpPr/>
          <p:nvPr>
            <p:custDataLst>
              <p:tags r:id="rId2"/>
            </p:custDataLst>
          </p:nvPr>
        </p:nvGrpSpPr>
        <p:grpSpPr>
          <a:xfrm>
            <a:off x="326277" y="709421"/>
            <a:ext cx="1199456" cy="74689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D9884645-1CAE-4119-9817-BFAA62C89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2435" y="2996488"/>
            <a:ext cx="4595846" cy="34766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D2CA6C5-A053-4EEC-B9AA-D6C3FFAC9A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047" y="1488135"/>
            <a:ext cx="1671650" cy="362905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8E39D8B-733C-4E74-8A94-C6002D192379}"/>
              </a:ext>
            </a:extLst>
          </p:cNvPr>
          <p:cNvSpPr txBox="1"/>
          <p:nvPr/>
        </p:nvSpPr>
        <p:spPr>
          <a:xfrm>
            <a:off x="326277" y="1001108"/>
            <a:ext cx="157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</a:rPr>
              <a:t>功能模块独立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9C8B-DEBC-46F1-B636-A787A79668DD}"/>
              </a:ext>
            </a:extLst>
          </p:cNvPr>
          <p:cNvSpPr txBox="1"/>
          <p:nvPr/>
        </p:nvSpPr>
        <p:spPr>
          <a:xfrm>
            <a:off x="9456770" y="702166"/>
            <a:ext cx="131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优化空间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86DB779-1A72-4D13-A578-54058A141EF7}"/>
              </a:ext>
            </a:extLst>
          </p:cNvPr>
          <p:cNvSpPr txBox="1"/>
          <p:nvPr/>
        </p:nvSpPr>
        <p:spPr>
          <a:xfrm>
            <a:off x="2436466" y="2531885"/>
            <a:ext cx="216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</a:rPr>
              <a:t>程序运行时间分析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91579F5-8A5E-499E-80D8-9FF7746BF47E}"/>
              </a:ext>
            </a:extLst>
          </p:cNvPr>
          <p:cNvSpPr txBox="1"/>
          <p:nvPr/>
        </p:nvSpPr>
        <p:spPr>
          <a:xfrm>
            <a:off x="2735230" y="785729"/>
            <a:ext cx="1401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</a:rPr>
              <a:t>指标分析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A8B235-0574-4382-9421-05BA70CD14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2435" y="1220556"/>
            <a:ext cx="5797927" cy="1171584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6D2554E-2E92-48EC-BB2E-3BB783413FDA}"/>
              </a:ext>
            </a:extLst>
          </p:cNvPr>
          <p:cNvSpPr txBox="1"/>
          <p:nvPr/>
        </p:nvSpPr>
        <p:spPr>
          <a:xfrm>
            <a:off x="2165869" y="3753001"/>
            <a:ext cx="16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</a:rPr>
              <a:t>可视化的结果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CAC0BF-D440-42EF-B9FA-4845DF03F5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8307" y="4122333"/>
            <a:ext cx="3288549" cy="2553758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54C15514-0756-4252-858F-E044A7B9419D}"/>
              </a:ext>
            </a:extLst>
          </p:cNvPr>
          <p:cNvSpPr txBox="1"/>
          <p:nvPr/>
        </p:nvSpPr>
        <p:spPr>
          <a:xfrm>
            <a:off x="9275492" y="1189198"/>
            <a:ext cx="16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</a:rPr>
              <a:t>业务分布合理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140BE96-DDAF-4E53-ABEF-1B7E05D01D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7685" y="3657599"/>
            <a:ext cx="6166620" cy="3095561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A487A732-52C5-4488-A260-C1DA5C4255BE}"/>
              </a:ext>
            </a:extLst>
          </p:cNvPr>
          <p:cNvSpPr txBox="1"/>
          <p:nvPr/>
        </p:nvSpPr>
        <p:spPr>
          <a:xfrm>
            <a:off x="8703614" y="3396734"/>
            <a:ext cx="16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</a:rPr>
              <a:t>封装性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666C5FC-C3BA-4327-82C4-EE274F7B01A3}"/>
              </a:ext>
            </a:extLst>
          </p:cNvPr>
          <p:cNvSpPr txBox="1"/>
          <p:nvPr/>
        </p:nvSpPr>
        <p:spPr>
          <a:xfrm>
            <a:off x="9275492" y="1687310"/>
            <a:ext cx="16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</a:rPr>
              <a:t>程序编写逻辑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5A7B554-9337-490B-A1F6-13D1BDF19C9F}"/>
              </a:ext>
            </a:extLst>
          </p:cNvPr>
          <p:cNvSpPr txBox="1"/>
          <p:nvPr/>
        </p:nvSpPr>
        <p:spPr>
          <a:xfrm>
            <a:off x="9275492" y="2125712"/>
            <a:ext cx="16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</a:rPr>
              <a:t>程序可维护性</a:t>
            </a:r>
          </a:p>
        </p:txBody>
      </p:sp>
    </p:spTree>
    <p:extLst>
      <p:ext uri="{BB962C8B-B14F-4D97-AF65-F5344CB8AC3E}">
        <p14:creationId xmlns:p14="http://schemas.microsoft.com/office/powerpoint/2010/main" val="2883546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2000">
        <p14:prism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6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791200" y="1544124"/>
            <a:ext cx="609600" cy="791981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PA_文本框 21"/>
          <p:cNvSpPr txBox="1"/>
          <p:nvPr>
            <p:custDataLst>
              <p:tags r:id="rId2"/>
            </p:custDataLst>
          </p:nvPr>
        </p:nvSpPr>
        <p:spPr>
          <a:xfrm>
            <a:off x="1967542" y="2784727"/>
            <a:ext cx="8256917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1219170"/>
            <a:r>
              <a:rPr lang="zh-CN" altLang="en-US" sz="5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谢谢</a:t>
            </a:r>
          </a:p>
        </p:txBody>
      </p:sp>
      <p:sp>
        <p:nvSpPr>
          <p:cNvPr id="23" name="PA_圆角矩形 22"/>
          <p:cNvSpPr/>
          <p:nvPr>
            <p:custDataLst>
              <p:tags r:id="rId3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THANK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64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2000">
        <p14:vortex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utoUpdateAnimBg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3733" b="1" dirty="0">
                <a:ln w="6350">
                  <a:noFill/>
                </a:ln>
                <a:solidFill>
                  <a:srgbClr val="1D69A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  录</a:t>
            </a:r>
            <a:endParaRPr lang="en-US" altLang="zh-CN" sz="3733" b="1" dirty="0">
              <a:ln w="6350">
                <a:noFill/>
              </a:ln>
              <a:solidFill>
                <a:srgbClr val="1D69A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 defTabSz="1219170"/>
            <a:r>
              <a:rPr lang="en-US" altLang="zh-CN" sz="2133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itchFamily="34" charset="0"/>
              </a:rPr>
              <a:t>CONTENTS</a:t>
            </a:r>
            <a:endParaRPr lang="zh-CN" altLang="en-US" sz="2133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Arial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578608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PA_任意多边形 9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10241908" y="2773623"/>
            <a:ext cx="507312" cy="330552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0" name="PA_任意多边形 10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3733390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1" name="PA_任意多边形 11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8113019" y="272912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5953194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1466964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9"/>
            </p:custDataLst>
          </p:nvPr>
        </p:nvGrpSpPr>
        <p:grpSpPr>
          <a:xfrm>
            <a:off x="2889552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10"/>
            </p:custDataLst>
          </p:nvPr>
        </p:nvGrpSpPr>
        <p:grpSpPr>
          <a:xfrm>
            <a:off x="5090885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PA_组合 79"/>
          <p:cNvGrpSpPr/>
          <p:nvPr>
            <p:custDataLst>
              <p:tags r:id="rId11"/>
            </p:custDataLst>
          </p:nvPr>
        </p:nvGrpSpPr>
        <p:grpSpPr>
          <a:xfrm>
            <a:off x="7300685" y="3429000"/>
            <a:ext cx="2016723" cy="2527653"/>
            <a:chOff x="522514" y="3027330"/>
            <a:chExt cx="1512542" cy="1440160"/>
          </a:xfrm>
        </p:grpSpPr>
        <p:sp>
          <p:nvSpPr>
            <p:cNvPr id="81" name="矩形 80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PA_组合 82"/>
          <p:cNvGrpSpPr/>
          <p:nvPr>
            <p:custDataLst>
              <p:tags r:id="rId12"/>
            </p:custDataLst>
          </p:nvPr>
        </p:nvGrpSpPr>
        <p:grpSpPr>
          <a:xfrm>
            <a:off x="9493552" y="3429000"/>
            <a:ext cx="2016723" cy="2527653"/>
            <a:chOff x="522514" y="3027330"/>
            <a:chExt cx="1512542" cy="1440160"/>
          </a:xfrm>
        </p:grpSpPr>
        <p:sp>
          <p:nvSpPr>
            <p:cNvPr id="84" name="矩形 8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PA_矩形 58"/>
          <p:cNvSpPr/>
          <p:nvPr>
            <p:custDataLst>
              <p:tags r:id="rId13"/>
            </p:custDataLst>
          </p:nvPr>
        </p:nvSpPr>
        <p:spPr>
          <a:xfrm>
            <a:off x="4990335" y="4162725"/>
            <a:ext cx="2171630" cy="979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业务如何产生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业务要有什么属性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在程序里怎么体现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0" name="PA_矩形 59"/>
          <p:cNvSpPr/>
          <p:nvPr>
            <p:custDataLst>
              <p:tags r:id="rId14"/>
            </p:custDataLst>
          </p:nvPr>
        </p:nvSpPr>
        <p:spPr>
          <a:xfrm>
            <a:off x="3062507" y="4162725"/>
            <a:ext cx="1605409" cy="1287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怎么画拓扑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画什么拓扑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节点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链路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5"/>
            </p:custDataLst>
          </p:nvPr>
        </p:nvSpPr>
        <p:spPr>
          <a:xfrm>
            <a:off x="673665" y="4162725"/>
            <a:ext cx="1813030" cy="671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代码语言模拟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网络过程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2" name="PA_矩形 61"/>
          <p:cNvSpPr/>
          <p:nvPr>
            <p:custDataLst>
              <p:tags r:id="rId16"/>
            </p:custDataLst>
          </p:nvPr>
        </p:nvSpPr>
        <p:spPr>
          <a:xfrm>
            <a:off x="9522658" y="4162724"/>
            <a:ext cx="1987168" cy="671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分析什么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优化空间</a:t>
            </a:r>
          </a:p>
        </p:txBody>
      </p:sp>
      <p:sp>
        <p:nvSpPr>
          <p:cNvPr id="63" name="PA_矩形 62"/>
          <p:cNvSpPr/>
          <p:nvPr>
            <p:custDataLst>
              <p:tags r:id="rId17"/>
            </p:custDataLst>
          </p:nvPr>
        </p:nvSpPr>
        <p:spPr>
          <a:xfrm>
            <a:off x="7202954" y="4162725"/>
            <a:ext cx="2171630" cy="979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资源是什么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怎么给业务分配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波长一致性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8"/>
            </p:custDataLst>
          </p:nvPr>
        </p:nvSpPr>
        <p:spPr>
          <a:xfrm>
            <a:off x="5798482" y="3556386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业务</a:t>
            </a:r>
          </a:p>
        </p:txBody>
      </p:sp>
      <p:sp>
        <p:nvSpPr>
          <p:cNvPr id="65" name="PA_矩形 64"/>
          <p:cNvSpPr/>
          <p:nvPr>
            <p:custDataLst>
              <p:tags r:id="rId19"/>
            </p:custDataLst>
          </p:nvPr>
        </p:nvSpPr>
        <p:spPr>
          <a:xfrm>
            <a:off x="3389709" y="355638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网络拓扑</a:t>
            </a:r>
          </a:p>
        </p:txBody>
      </p:sp>
      <p:sp>
        <p:nvSpPr>
          <p:cNvPr id="66" name="PA_矩形 65"/>
          <p:cNvSpPr/>
          <p:nvPr>
            <p:custDataLst>
              <p:tags r:id="rId20"/>
            </p:custDataLst>
          </p:nvPr>
        </p:nvSpPr>
        <p:spPr>
          <a:xfrm>
            <a:off x="830453" y="3556386"/>
            <a:ext cx="1517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idea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到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7" name="PA_矩形 66"/>
          <p:cNvSpPr/>
          <p:nvPr>
            <p:custDataLst>
              <p:tags r:id="rId21"/>
            </p:custDataLst>
          </p:nvPr>
        </p:nvSpPr>
        <p:spPr>
          <a:xfrm>
            <a:off x="10214699" y="3556386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分析</a:t>
            </a:r>
          </a:p>
        </p:txBody>
      </p:sp>
      <p:sp>
        <p:nvSpPr>
          <p:cNvPr id="68" name="PA_矩形 67"/>
          <p:cNvSpPr/>
          <p:nvPr>
            <p:custDataLst>
              <p:tags r:id="rId22"/>
            </p:custDataLst>
          </p:nvPr>
        </p:nvSpPr>
        <p:spPr>
          <a:xfrm>
            <a:off x="7805921" y="355638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资源分配</a:t>
            </a:r>
          </a:p>
        </p:txBody>
      </p:sp>
    </p:spTree>
    <p:extLst>
      <p:ext uri="{BB962C8B-B14F-4D97-AF65-F5344CB8AC3E}">
        <p14:creationId xmlns:p14="http://schemas.microsoft.com/office/powerpoint/2010/main" val="300362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9" grpId="0" animBg="1"/>
      <p:bldP spid="70" grpId="0" animBg="1"/>
      <p:bldP spid="71" grpId="0" animBg="1"/>
      <p:bldP spid="72" grpId="0" animBg="1"/>
      <p:bldP spid="73" grpId="0" animBg="1"/>
      <p:bldP spid="59" grpId="0"/>
      <p:bldP spid="60" grpId="0"/>
      <p:bldP spid="61" grpId="0"/>
      <p:bldP spid="62" grpId="0"/>
      <p:bldP spid="63" grpId="0" animBg="1" autoUpdateAnimBg="0"/>
      <p:bldP spid="64" grpId="0"/>
      <p:bldP spid="65" grpId="0"/>
      <p:bldP spid="66" grpId="0"/>
      <p:bldP spid="67" grpId="0"/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>
            <a:off x="6098094" y="3569059"/>
            <a:ext cx="2645276" cy="363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594" indent="-228594" defTabSz="121917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通过代码语言来模拟网络过程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>
            <a:off x="7152115" y="2760675"/>
            <a:ext cx="267089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2667" b="1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</a:t>
            </a:r>
            <a:r>
              <a:rPr lang="en-US" altLang="zh-CN" sz="2667" b="1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idea</a:t>
            </a:r>
            <a:r>
              <a:rPr lang="zh-CN" altLang="en-US" sz="2667" b="1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到</a:t>
            </a:r>
            <a:r>
              <a:rPr lang="en-US" altLang="zh-CN" sz="2667" b="1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</a:t>
            </a:r>
            <a:endParaRPr lang="zh-CN" altLang="en-US" sz="2667" b="1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1" name="PA_矩形 40"/>
          <p:cNvSpPr/>
          <p:nvPr>
            <p:custDataLst>
              <p:tags r:id="rId3"/>
            </p:custDataLst>
          </p:nvPr>
        </p:nvSpPr>
        <p:spPr>
          <a:xfrm>
            <a:off x="5660571" y="2387364"/>
            <a:ext cx="1491546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5867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</a:t>
            </a:r>
            <a:endParaRPr lang="zh-CN" altLang="en-US" sz="5867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4"/>
            </p:custDataLst>
          </p:nvPr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264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 autoUpdateAnimBg="0"/>
      <p:bldP spid="39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</a:t>
            </a:r>
            <a:r>
              <a:rPr lang="en-US" altLang="zh-CN" sz="2667" dirty="0">
                <a:solidFill>
                  <a:srgbClr val="1D69A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idea</a:t>
            </a:r>
            <a:r>
              <a:rPr lang="zh-CN" altLang="en-US" sz="2667" dirty="0">
                <a:solidFill>
                  <a:srgbClr val="1D69A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到</a:t>
            </a:r>
            <a:r>
              <a:rPr lang="en-US" altLang="zh-CN" sz="2667" dirty="0">
                <a:solidFill>
                  <a:srgbClr val="1D69A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72847" y="1158662"/>
            <a:ext cx="11074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b="1" dirty="0"/>
              <a:t>仿真：用</a:t>
            </a:r>
            <a:r>
              <a:rPr lang="en-US" altLang="zh-CN" sz="2800" b="1" dirty="0"/>
              <a:t>Java</a:t>
            </a:r>
            <a:r>
              <a:rPr lang="zh-CN" altLang="en-US" sz="2800" b="1" dirty="0"/>
              <a:t>语言模拟一个想法、一个过程的实现，通过建模工作，以</a:t>
            </a:r>
            <a:r>
              <a:rPr lang="en-US" altLang="zh-CN" sz="2800" b="1" dirty="0"/>
              <a:t>Java</a:t>
            </a:r>
            <a:r>
              <a:rPr lang="zh-CN" altLang="en-US" sz="2800" b="1" dirty="0"/>
              <a:t>程序的运行结果作为参考，来分析这个想法的效果和其中存在的问题。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FE849E-CDB6-4235-9478-93C482628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098" y="2711880"/>
            <a:ext cx="5304708" cy="32049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591271E-5DF6-44FD-9E71-F54F4CE191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6848" y="2200644"/>
            <a:ext cx="5027903" cy="21952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F93AFC6-E09B-4636-B725-6C9CECB3775A}"/>
              </a:ext>
            </a:extLst>
          </p:cNvPr>
          <p:cNvSpPr txBox="1"/>
          <p:nvPr/>
        </p:nvSpPr>
        <p:spPr>
          <a:xfrm>
            <a:off x="6010047" y="4599161"/>
            <a:ext cx="572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节点、链路、网络资源、业务、分配方案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2252D8-9AD6-4566-AE38-398C1E5A13F3}"/>
              </a:ext>
            </a:extLst>
          </p:cNvPr>
          <p:cNvSpPr txBox="1"/>
          <p:nvPr/>
        </p:nvSpPr>
        <p:spPr>
          <a:xfrm>
            <a:off x="5771080" y="5022671"/>
            <a:ext cx="6200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拓扑：可以是简单的数学模型，也可以是具有实际意义的抽象模型</a:t>
            </a:r>
            <a:endParaRPr lang="en-US" altLang="zh-CN" b="1" dirty="0"/>
          </a:p>
          <a:p>
            <a:r>
              <a:rPr lang="en-US" altLang="zh-CN" b="1" dirty="0"/>
              <a:t>2.</a:t>
            </a:r>
            <a:r>
              <a:rPr lang="zh-CN" altLang="en-US" b="1" dirty="0"/>
              <a:t>资源：频谱</a:t>
            </a:r>
            <a:r>
              <a:rPr lang="en-US" altLang="zh-CN" b="1" dirty="0"/>
              <a:t>/</a:t>
            </a:r>
            <a:r>
              <a:rPr lang="zh-CN" altLang="en-US" b="1" dirty="0"/>
              <a:t>波长</a:t>
            </a:r>
            <a:endParaRPr lang="en-US" altLang="zh-CN" b="1" dirty="0"/>
          </a:p>
          <a:p>
            <a:r>
              <a:rPr lang="en-US" altLang="zh-CN" b="1" dirty="0"/>
              <a:t>3.</a:t>
            </a:r>
            <a:r>
              <a:rPr lang="zh-CN" altLang="en-US" b="1" dirty="0"/>
              <a:t>业务：随机的，有具体属性的（有具体需求的）</a:t>
            </a:r>
            <a:endParaRPr lang="en-US" altLang="zh-CN" b="1" dirty="0"/>
          </a:p>
          <a:p>
            <a:r>
              <a:rPr lang="en-US" altLang="zh-CN" b="1" dirty="0"/>
              <a:t>4.</a:t>
            </a:r>
            <a:r>
              <a:rPr lang="zh-CN" altLang="en-US" b="1" dirty="0"/>
              <a:t>限制条件：波长一致性</a:t>
            </a:r>
            <a:endParaRPr lang="en-US" altLang="zh-CN" b="1" dirty="0"/>
          </a:p>
          <a:p>
            <a:r>
              <a:rPr lang="en-US" altLang="zh-CN" b="1" dirty="0"/>
              <a:t>5.</a:t>
            </a:r>
            <a:r>
              <a:rPr lang="zh-CN" altLang="en-US" b="1" dirty="0"/>
              <a:t>分配方案：怎么走（最短径）、怎么分配资源（首次命中）</a:t>
            </a:r>
          </a:p>
        </p:txBody>
      </p:sp>
    </p:spTree>
    <p:extLst>
      <p:ext uri="{BB962C8B-B14F-4D97-AF65-F5344CB8AC3E}">
        <p14:creationId xmlns:p14="http://schemas.microsoft.com/office/powerpoint/2010/main" val="83786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>
            <a:off x="6098094" y="3569060"/>
            <a:ext cx="1273105" cy="12870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594" indent="-228594" defTabSz="121917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画什么拓扑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594" indent="-228594" defTabSz="121917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怎么画拓扑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594" indent="-228594" defTabSz="121917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节点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594" indent="-228594" defTabSz="121917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链路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>
            <a:off x="7152118" y="2760675"/>
            <a:ext cx="336037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2667" b="1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网络拓扑</a:t>
            </a:r>
          </a:p>
        </p:txBody>
      </p:sp>
      <p:sp>
        <p:nvSpPr>
          <p:cNvPr id="41" name="PA_矩形 40"/>
          <p:cNvSpPr/>
          <p:nvPr>
            <p:custDataLst>
              <p:tags r:id="rId3"/>
            </p:custDataLst>
          </p:nvPr>
        </p:nvSpPr>
        <p:spPr>
          <a:xfrm>
            <a:off x="5384800" y="2387364"/>
            <a:ext cx="1767317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5867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02</a:t>
            </a:r>
            <a:endParaRPr lang="zh-CN" altLang="en-US" sz="5867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4"/>
            </p:custDataLst>
          </p:nvPr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75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 autoUpdateAnimBg="0"/>
      <p:bldP spid="39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网络拓扑构建</a:t>
            </a:r>
            <a:endParaRPr lang="en-US" altLang="zh-CN" sz="2667" dirty="0">
              <a:solidFill>
                <a:srgbClr val="1D69A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554736" y="387096"/>
            <a:ext cx="745210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画什么拓扑？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既可以是理论上的数学模型，也可以是现实生活中网络拓扑的抽象模型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DD804B3-4E00-4195-92D5-9B85ED88B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653" y="1916964"/>
            <a:ext cx="3416262" cy="20391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08C6010-1B4E-49EC-9E04-4B02219ED9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9281" y="1844869"/>
            <a:ext cx="1715429" cy="21356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8E9525-C807-4870-9677-DAAC72454F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8245" y="4089389"/>
            <a:ext cx="2857500" cy="26765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4BEB6C2-B37E-4325-9F1D-4071725481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289" y="4206398"/>
            <a:ext cx="3025447" cy="24425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171D593-672B-4FBB-93DC-FB8E0BF175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6056" y="2379717"/>
            <a:ext cx="3362325" cy="16383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94AA78F-80C3-42E9-B515-2030ECB95CB8}"/>
              </a:ext>
            </a:extLst>
          </p:cNvPr>
          <p:cNvSpPr txBox="1"/>
          <p:nvPr/>
        </p:nvSpPr>
        <p:spPr>
          <a:xfrm>
            <a:off x="438179" y="1500388"/>
            <a:ext cx="210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理论拓扑模型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4C6F5DC-8C1C-42CD-A024-173CD0FA5E8A}"/>
              </a:ext>
            </a:extLst>
          </p:cNvPr>
          <p:cNvSpPr txBox="1"/>
          <p:nvPr/>
        </p:nvSpPr>
        <p:spPr>
          <a:xfrm>
            <a:off x="6723656" y="1500388"/>
            <a:ext cx="210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现实拓扑抽象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4AF4956-8B3F-46C5-AE52-3397D1927C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7982" y="4459164"/>
            <a:ext cx="4078471" cy="157059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0D3A4BA-B084-4D0E-8980-C947711A1169}"/>
              </a:ext>
            </a:extLst>
          </p:cNvPr>
          <p:cNvSpPr txBox="1"/>
          <p:nvPr/>
        </p:nvSpPr>
        <p:spPr>
          <a:xfrm>
            <a:off x="8828457" y="4018017"/>
            <a:ext cx="152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美国</a:t>
            </a:r>
            <a:r>
              <a:rPr lang="en-US" altLang="zh-CN" dirty="0" err="1"/>
              <a:t>NSFnet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C2B1B42-A5B3-4050-8E42-C8B3052E3370}"/>
              </a:ext>
            </a:extLst>
          </p:cNvPr>
          <p:cNvSpPr txBox="1"/>
          <p:nvPr/>
        </p:nvSpPr>
        <p:spPr>
          <a:xfrm>
            <a:off x="1103410" y="6439736"/>
            <a:ext cx="1602929" cy="373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格型拓扑结构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26E5F9C-03A4-46D4-B684-A6962D00EDF5}"/>
              </a:ext>
            </a:extLst>
          </p:cNvPr>
          <p:cNvSpPr txBox="1"/>
          <p:nvPr/>
        </p:nvSpPr>
        <p:spPr>
          <a:xfrm>
            <a:off x="8667909" y="6101572"/>
            <a:ext cx="205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欧洲</a:t>
            </a:r>
            <a:r>
              <a:rPr lang="en-US" altLang="zh-CN" dirty="0"/>
              <a:t>SECOQC</a:t>
            </a:r>
            <a:r>
              <a:rPr lang="zh-CN" altLang="en-US" dirty="0"/>
              <a:t>网络</a:t>
            </a:r>
          </a:p>
        </p:txBody>
      </p:sp>
    </p:spTree>
    <p:extLst>
      <p:ext uri="{BB962C8B-B14F-4D97-AF65-F5344CB8AC3E}">
        <p14:creationId xmlns:p14="http://schemas.microsoft.com/office/powerpoint/2010/main" val="370572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网络拓扑构建</a:t>
            </a:r>
            <a:endParaRPr lang="en-US" altLang="zh-CN" sz="2667" dirty="0">
              <a:solidFill>
                <a:srgbClr val="1D69A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701895" y="336440"/>
            <a:ext cx="745210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怎么画拓扑？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既可以在程序中写（画），也可以是读入一个含有拓扑信息的文件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4BEB6C2-B37E-4325-9F1D-407172548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112" y="1814309"/>
            <a:ext cx="3696966" cy="21147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171D593-672B-4FBB-93DC-FB8E0BF175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877" y="4464203"/>
            <a:ext cx="3362325" cy="16383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94AA78F-80C3-42E9-B515-2030ECB95CB8}"/>
              </a:ext>
            </a:extLst>
          </p:cNvPr>
          <p:cNvSpPr txBox="1"/>
          <p:nvPr/>
        </p:nvSpPr>
        <p:spPr>
          <a:xfrm>
            <a:off x="438179" y="1500388"/>
            <a:ext cx="210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理想拓扑模型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4C6F5DC-8C1C-42CD-A024-173CD0FA5E8A}"/>
              </a:ext>
            </a:extLst>
          </p:cNvPr>
          <p:cNvSpPr txBox="1"/>
          <p:nvPr/>
        </p:nvSpPr>
        <p:spPr>
          <a:xfrm>
            <a:off x="402068" y="4009113"/>
            <a:ext cx="210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现实拓扑的抽象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0D3A4BA-B084-4D0E-8980-C947711A1169}"/>
              </a:ext>
            </a:extLst>
          </p:cNvPr>
          <p:cNvSpPr txBox="1"/>
          <p:nvPr/>
        </p:nvSpPr>
        <p:spPr>
          <a:xfrm>
            <a:off x="1490579" y="6065519"/>
            <a:ext cx="152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美国</a:t>
            </a:r>
            <a:r>
              <a:rPr lang="en-US" altLang="zh-CN" dirty="0" err="1"/>
              <a:t>NSFnet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C2B1B42-A5B3-4050-8E42-C8B3052E3370}"/>
              </a:ext>
            </a:extLst>
          </p:cNvPr>
          <p:cNvSpPr txBox="1"/>
          <p:nvPr/>
        </p:nvSpPr>
        <p:spPr>
          <a:xfrm>
            <a:off x="1424270" y="3677558"/>
            <a:ext cx="16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格型拓扑结构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27CAF8-E598-4403-A761-A036B8E8B380}"/>
              </a:ext>
            </a:extLst>
          </p:cNvPr>
          <p:cNvSpPr txBox="1"/>
          <p:nvPr/>
        </p:nvSpPr>
        <p:spPr>
          <a:xfrm>
            <a:off x="3790079" y="1244651"/>
            <a:ext cx="2400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二维数组</a:t>
            </a:r>
            <a:endParaRPr lang="en-US" altLang="zh-CN" sz="2400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266D420-FDBD-468E-BDF1-33917D8D32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999" y="6078598"/>
            <a:ext cx="5105438" cy="64294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6419B34-C823-4D66-9644-AABA3415D0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3205" y="1714132"/>
            <a:ext cx="5105437" cy="1643075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4613E19D-350D-4348-B8BE-33E7CE57C0CD}"/>
              </a:ext>
            </a:extLst>
          </p:cNvPr>
          <p:cNvSpPr txBox="1"/>
          <p:nvPr/>
        </p:nvSpPr>
        <p:spPr>
          <a:xfrm>
            <a:off x="3829683" y="3429000"/>
            <a:ext cx="2400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固定拓扑</a:t>
            </a:r>
            <a:endParaRPr lang="en-US" altLang="zh-CN" sz="2400" b="1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E1CBAB1-46E4-49C4-95C7-D1E543FBBA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4402" y="4432908"/>
            <a:ext cx="1271597" cy="138589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742BB03-9DE0-4CD4-9DAD-60310C7FAB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8484" y="4375289"/>
            <a:ext cx="1833576" cy="156687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5A5828F3-F231-4484-BD68-6F6562B144EA}"/>
              </a:ext>
            </a:extLst>
          </p:cNvPr>
          <p:cNvSpPr txBox="1"/>
          <p:nvPr/>
        </p:nvSpPr>
        <p:spPr>
          <a:xfrm>
            <a:off x="4828298" y="3938060"/>
            <a:ext cx="127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拓扑数据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4F61F35-1433-464B-80F9-B691284E176E}"/>
              </a:ext>
            </a:extLst>
          </p:cNvPr>
          <p:cNvSpPr txBox="1"/>
          <p:nvPr/>
        </p:nvSpPr>
        <p:spPr>
          <a:xfrm>
            <a:off x="6993389" y="3940292"/>
            <a:ext cx="127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可用路径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5BCB4D5-AB3E-4581-BADE-42DF53B53EE3}"/>
              </a:ext>
            </a:extLst>
          </p:cNvPr>
          <p:cNvSpPr txBox="1"/>
          <p:nvPr/>
        </p:nvSpPr>
        <p:spPr>
          <a:xfrm>
            <a:off x="4617293" y="6102503"/>
            <a:ext cx="127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读取拓扑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62626BA-AC82-4687-92FD-F66BFB3253BB}"/>
              </a:ext>
            </a:extLst>
          </p:cNvPr>
          <p:cNvSpPr txBox="1"/>
          <p:nvPr/>
        </p:nvSpPr>
        <p:spPr>
          <a:xfrm>
            <a:off x="9105617" y="4749841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Q</a:t>
            </a:r>
            <a:r>
              <a:rPr lang="zh-CN" altLang="en-US" b="1" dirty="0">
                <a:solidFill>
                  <a:srgbClr val="FF0000"/>
                </a:solidFill>
              </a:rPr>
              <a:t>：链路的单向双向问题</a:t>
            </a:r>
          </a:p>
        </p:txBody>
      </p:sp>
    </p:spTree>
    <p:extLst>
      <p:ext uri="{BB962C8B-B14F-4D97-AF65-F5344CB8AC3E}">
        <p14:creationId xmlns:p14="http://schemas.microsoft.com/office/powerpoint/2010/main" val="412470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网络拓扑构建</a:t>
            </a:r>
            <a:endParaRPr lang="en-US" altLang="zh-CN" sz="2667" dirty="0">
              <a:solidFill>
                <a:srgbClr val="1D69A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801484" y="415881"/>
            <a:ext cx="20651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节点和链路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94AA78F-80C3-42E9-B515-2030ECB95CB8}"/>
              </a:ext>
            </a:extLst>
          </p:cNvPr>
          <p:cNvSpPr txBox="1"/>
          <p:nvPr/>
        </p:nvSpPr>
        <p:spPr>
          <a:xfrm>
            <a:off x="483446" y="1129014"/>
            <a:ext cx="210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节点模型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4C6F5DC-8C1C-42CD-A024-173CD0FA5E8A}"/>
              </a:ext>
            </a:extLst>
          </p:cNvPr>
          <p:cNvSpPr txBox="1"/>
          <p:nvPr/>
        </p:nvSpPr>
        <p:spPr>
          <a:xfrm>
            <a:off x="457124" y="3112594"/>
            <a:ext cx="210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链路模型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95FC36D-5FF4-47FE-8226-FA3E1D0E3B35}"/>
              </a:ext>
            </a:extLst>
          </p:cNvPr>
          <p:cNvSpPr txBox="1"/>
          <p:nvPr/>
        </p:nvSpPr>
        <p:spPr>
          <a:xfrm>
            <a:off x="439257" y="3481926"/>
            <a:ext cx="47431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定义一条链路的属性，可能包括但不限于：</a:t>
            </a:r>
            <a:endParaRPr lang="en-US" altLang="zh-CN" dirty="0"/>
          </a:p>
          <a:p>
            <a:pPr indent="457200"/>
            <a:r>
              <a:rPr lang="zh-CN" altLang="en-US" dirty="0"/>
              <a:t>源节点（</a:t>
            </a:r>
            <a:r>
              <a:rPr lang="en-US" altLang="zh-CN" dirty="0"/>
              <a:t>from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</a:p>
          <a:p>
            <a:pPr indent="457200"/>
            <a:r>
              <a:rPr lang="zh-CN" altLang="en-US" dirty="0"/>
              <a:t>目的节点（</a:t>
            </a:r>
            <a:r>
              <a:rPr lang="en-US" altLang="zh-CN" dirty="0"/>
              <a:t>to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</a:p>
          <a:p>
            <a:pPr indent="457200"/>
            <a:r>
              <a:rPr lang="zh-CN" altLang="en-US" dirty="0"/>
              <a:t>链路上资源总数（</a:t>
            </a:r>
            <a:r>
              <a:rPr lang="en-US" altLang="zh-CN" dirty="0" err="1"/>
              <a:t>num_resource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</a:p>
          <a:p>
            <a:pPr indent="457200"/>
            <a:r>
              <a:rPr lang="zh-CN" altLang="en-US" dirty="0"/>
              <a:t>资源的占用情况（</a:t>
            </a:r>
            <a:r>
              <a:rPr lang="en-US" altLang="zh-CN" dirty="0"/>
              <a:t>resource[]</a:t>
            </a:r>
            <a:r>
              <a:rPr lang="zh-CN" altLang="en-US" dirty="0"/>
              <a:t>）</a:t>
            </a:r>
            <a:r>
              <a:rPr lang="en-US" altLang="zh-CN" dirty="0"/>
              <a:t>;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DB4E2F5-0654-48FD-9E89-DD2335663BB0}"/>
              </a:ext>
            </a:extLst>
          </p:cNvPr>
          <p:cNvSpPr txBox="1"/>
          <p:nvPr/>
        </p:nvSpPr>
        <p:spPr>
          <a:xfrm>
            <a:off x="457124" y="1619947"/>
            <a:ext cx="60968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定义一条节点的属性，可能包括但不限于：</a:t>
            </a:r>
            <a:endParaRPr lang="en-US" altLang="zh-CN" dirty="0"/>
          </a:p>
          <a:p>
            <a:pPr indent="457200"/>
            <a:r>
              <a:rPr lang="zh-CN" altLang="en-US" dirty="0"/>
              <a:t>节点序号（</a:t>
            </a:r>
            <a:r>
              <a:rPr lang="en-US" altLang="zh-CN" dirty="0" err="1"/>
              <a:t>Node_ID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</a:p>
          <a:p>
            <a:pPr indent="457200"/>
            <a:r>
              <a:rPr lang="zh-CN" altLang="en-US" dirty="0"/>
              <a:t>节点度（</a:t>
            </a:r>
            <a:r>
              <a:rPr lang="en-US" altLang="zh-CN" dirty="0" err="1"/>
              <a:t>Node_Degree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</a:p>
          <a:p>
            <a:pPr indent="457200"/>
            <a:r>
              <a:rPr lang="zh-CN" altLang="en-US" dirty="0"/>
              <a:t>节点类型（</a:t>
            </a:r>
            <a:r>
              <a:rPr lang="en-US" altLang="zh-CN" dirty="0" err="1"/>
              <a:t>Node_Type</a:t>
            </a:r>
            <a:r>
              <a:rPr lang="zh-CN" altLang="en-US" dirty="0"/>
              <a:t>）</a:t>
            </a:r>
            <a:r>
              <a:rPr lang="en-US" altLang="zh-CN" dirty="0"/>
              <a:t>;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238D1B-E10C-4BCC-BDED-C3D7252F45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273" y="1691464"/>
            <a:ext cx="3652864" cy="10096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D126A34-247E-45D4-B8B7-572D5D65C5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9502" y="2909218"/>
            <a:ext cx="5948406" cy="241936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3B94F1D-FF0C-4700-94A3-9C9D8AA84E53}"/>
              </a:ext>
            </a:extLst>
          </p:cNvPr>
          <p:cNvSpPr txBox="1"/>
          <p:nvPr/>
        </p:nvSpPr>
        <p:spPr>
          <a:xfrm>
            <a:off x="439257" y="4959254"/>
            <a:ext cx="210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 路径</a:t>
            </a:r>
            <a:r>
              <a:rPr lang="en-US" altLang="zh-CN" b="1" dirty="0"/>
              <a:t>Path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C30857-5D0A-45AB-BD24-5CA9DB720C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883" y="5312388"/>
            <a:ext cx="7324779" cy="150972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DD404E3-B4D1-4248-AB55-68B65A54E090}"/>
              </a:ext>
            </a:extLst>
          </p:cNvPr>
          <p:cNvSpPr txBox="1"/>
          <p:nvPr/>
        </p:nvSpPr>
        <p:spPr>
          <a:xfrm>
            <a:off x="8148118" y="5712737"/>
            <a:ext cx="3525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定义一个节点集，从起始节点到目的节点经过的节点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如集合的方式：</a:t>
            </a:r>
            <a:r>
              <a:rPr lang="en-US" altLang="zh-CN" b="1" dirty="0" err="1">
                <a:solidFill>
                  <a:srgbClr val="FF0000"/>
                </a:solidFill>
              </a:rPr>
              <a:t>nodelist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86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>
            <a:off x="6098093" y="3569059"/>
            <a:ext cx="1787669" cy="979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594" indent="-228594" defTabSz="121917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业务如何产生</a:t>
            </a:r>
          </a:p>
          <a:p>
            <a:pPr marL="228594" indent="-228594" defTabSz="121917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业务要有什么属性</a:t>
            </a:r>
          </a:p>
          <a:p>
            <a:pPr marL="228594" indent="-228594" defTabSz="121917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在程序里怎么体现</a:t>
            </a: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>
            <a:off x="7152118" y="2760675"/>
            <a:ext cx="336037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2667" b="1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业务</a:t>
            </a:r>
          </a:p>
        </p:txBody>
      </p:sp>
      <p:sp>
        <p:nvSpPr>
          <p:cNvPr id="41" name="PA_矩形 40"/>
          <p:cNvSpPr/>
          <p:nvPr>
            <p:custDataLst>
              <p:tags r:id="rId3"/>
            </p:custDataLst>
          </p:nvPr>
        </p:nvSpPr>
        <p:spPr>
          <a:xfrm>
            <a:off x="5631543" y="2387364"/>
            <a:ext cx="1520574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5867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03</a:t>
            </a:r>
            <a:endParaRPr lang="zh-CN" altLang="en-US" sz="5867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4"/>
            </p:custDataLst>
          </p:nvPr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886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 autoUpdateAnimBg="0"/>
      <p:bldP spid="39" grpId="0"/>
      <p:bldP spid="4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0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</TotalTime>
  <Words>709</Words>
  <Application>Microsoft Office PowerPoint</Application>
  <PresentationFormat>宽屏</PresentationFormat>
  <Paragraphs>154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思源黑体 CN Light</vt:lpstr>
      <vt:lpstr>思源黑体 CN Normal</vt:lpstr>
      <vt:lpstr>Arial</vt:lpstr>
      <vt:lpstr>Calibri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</dc:title>
  <dc:creator>锐旗设计;https://9ppt.taobao.com</dc:creator>
  <cp:keywords>锐旗设计; https:/9ppt.taobao.com</cp:keywords>
  <cp:lastModifiedBy>Yuhn</cp:lastModifiedBy>
  <cp:revision>68</cp:revision>
  <dcterms:created xsi:type="dcterms:W3CDTF">2016-08-30T15:34:45Z</dcterms:created>
  <dcterms:modified xsi:type="dcterms:W3CDTF">2021-06-10T22:02:46Z</dcterms:modified>
  <cp:category>锐旗设计;https://9ppt.taobao.com</cp:category>
</cp:coreProperties>
</file>