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579731"/>
              </p:ext>
            </p:extLst>
          </p:nvPr>
        </p:nvGraphicFramePr>
        <p:xfrm>
          <a:off x="969617" y="0"/>
          <a:ext cx="10003183" cy="6698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30280">
                  <a:extLst>
                    <a:ext uri="{9D8B030D-6E8A-4147-A177-3AD203B41FA5}">
                      <a16:colId xmlns:a16="http://schemas.microsoft.com/office/drawing/2014/main" val="3978066266"/>
                    </a:ext>
                  </a:extLst>
                </a:gridCol>
                <a:gridCol w="4207862">
                  <a:extLst>
                    <a:ext uri="{9D8B030D-6E8A-4147-A177-3AD203B41FA5}">
                      <a16:colId xmlns:a16="http://schemas.microsoft.com/office/drawing/2014/main" val="102331096"/>
                    </a:ext>
                  </a:extLst>
                </a:gridCol>
                <a:gridCol w="2865041">
                  <a:extLst>
                    <a:ext uri="{9D8B030D-6E8A-4147-A177-3AD203B41FA5}">
                      <a16:colId xmlns:a16="http://schemas.microsoft.com/office/drawing/2014/main" val="962275220"/>
                    </a:ext>
                  </a:extLst>
                </a:gridCol>
              </a:tblGrid>
              <a:tr h="40449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Variable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Variable description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Variable Data type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418653"/>
                  </a:ext>
                </a:extLst>
              </a:tr>
              <a:tr h="40449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Bearer 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xDr</a:t>
                      </a:r>
                      <a:r>
                        <a:rPr lang="en-US" sz="1200" dirty="0" smtClean="0"/>
                        <a:t> sessions identifier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float64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572986"/>
                  </a:ext>
                </a:extLst>
              </a:tr>
              <a:tr h="40449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Dur</a:t>
                      </a:r>
                      <a:r>
                        <a:rPr lang="en-US" sz="1200" dirty="0" smtClean="0"/>
                        <a:t>. (</a:t>
                      </a:r>
                      <a:r>
                        <a:rPr lang="en-US" sz="1200" dirty="0" err="1" smtClean="0"/>
                        <a:t>ms</a:t>
                      </a:r>
                      <a:r>
                        <a:rPr lang="en-US" sz="1200" dirty="0" smtClean="0"/>
                        <a:t>)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Total duration of</a:t>
                      </a:r>
                      <a:r>
                        <a:rPr lang="en-US" sz="1200" baseline="0" dirty="0" smtClean="0"/>
                        <a:t> the </a:t>
                      </a:r>
                      <a:r>
                        <a:rPr lang="en-US" sz="1200" baseline="0" dirty="0" err="1" smtClean="0"/>
                        <a:t>xDr</a:t>
                      </a:r>
                      <a:r>
                        <a:rPr lang="en-US" sz="1200" baseline="0" dirty="0" smtClean="0"/>
                        <a:t> session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float64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091207"/>
                  </a:ext>
                </a:extLst>
              </a:tr>
              <a:tr h="974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 DL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(MB)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Data volume (in Bytes) received by the MS during this session (IP layer + overhead)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float64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631272"/>
                  </a:ext>
                </a:extLst>
              </a:tr>
              <a:tr h="794731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Gaming data</a:t>
                      </a:r>
                    </a:p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 Gaming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data volume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during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this session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float64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146452"/>
                  </a:ext>
                </a:extLst>
              </a:tr>
              <a:tr h="5498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Total UL (MB)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Data volume (in Bytes) sent by the MS during this session (IP layer + overhead)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float64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364185"/>
                  </a:ext>
                </a:extLst>
              </a:tr>
              <a:tr h="7078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Social Media data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Total Social Media data volume during this session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float64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928022"/>
                  </a:ext>
                </a:extLst>
              </a:tr>
              <a:tr h="5498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Google data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 Google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data volume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during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this session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float64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11337"/>
                  </a:ext>
                </a:extLst>
              </a:tr>
              <a:tr h="40449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Email data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 Email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data volume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during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this session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float64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260666"/>
                  </a:ext>
                </a:extLst>
              </a:tr>
              <a:tr h="5498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Youtube</a:t>
                      </a:r>
                      <a:r>
                        <a:rPr lang="en-US" sz="1200" dirty="0" smtClean="0"/>
                        <a:t> data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 YouTube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data volume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during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this session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float64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99649"/>
                  </a:ext>
                </a:extLst>
              </a:tr>
              <a:tr h="5498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Netflix data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 Netflix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data volume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during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this session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float64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967096"/>
                  </a:ext>
                </a:extLst>
              </a:tr>
              <a:tr h="40449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Total</a:t>
                      </a:r>
                      <a:r>
                        <a:rPr lang="en-US" sz="1200" baseline="0" dirty="0" smtClean="0"/>
                        <a:t> Data volume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Addition of Total DL (MB) and</a:t>
                      </a:r>
                      <a:r>
                        <a:rPr lang="en-US" sz="1200" baseline="0" dirty="0" smtClean="0"/>
                        <a:t> Total UL (MB)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float64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197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5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086542"/>
              </p:ext>
            </p:extLst>
          </p:nvPr>
        </p:nvGraphicFramePr>
        <p:xfrm>
          <a:off x="177802" y="1244600"/>
          <a:ext cx="11709398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622">
                  <a:extLst>
                    <a:ext uri="{9D8B030D-6E8A-4147-A177-3AD203B41FA5}">
                      <a16:colId xmlns:a16="http://schemas.microsoft.com/office/drawing/2014/main" val="3131608236"/>
                    </a:ext>
                  </a:extLst>
                </a:gridCol>
                <a:gridCol w="1343376">
                  <a:extLst>
                    <a:ext uri="{9D8B030D-6E8A-4147-A177-3AD203B41FA5}">
                      <a16:colId xmlns:a16="http://schemas.microsoft.com/office/drawing/2014/main" val="3683978745"/>
                    </a:ext>
                  </a:extLst>
                </a:gridCol>
                <a:gridCol w="1303868">
                  <a:extLst>
                    <a:ext uri="{9D8B030D-6E8A-4147-A177-3AD203B41FA5}">
                      <a16:colId xmlns:a16="http://schemas.microsoft.com/office/drawing/2014/main" val="3431479295"/>
                    </a:ext>
                  </a:extLst>
                </a:gridCol>
                <a:gridCol w="1323622">
                  <a:extLst>
                    <a:ext uri="{9D8B030D-6E8A-4147-A177-3AD203B41FA5}">
                      <a16:colId xmlns:a16="http://schemas.microsoft.com/office/drawing/2014/main" val="1479534602"/>
                    </a:ext>
                  </a:extLst>
                </a:gridCol>
                <a:gridCol w="1323622">
                  <a:extLst>
                    <a:ext uri="{9D8B030D-6E8A-4147-A177-3AD203B41FA5}">
                      <a16:colId xmlns:a16="http://schemas.microsoft.com/office/drawing/2014/main" val="2269113547"/>
                    </a:ext>
                  </a:extLst>
                </a:gridCol>
                <a:gridCol w="1323622">
                  <a:extLst>
                    <a:ext uri="{9D8B030D-6E8A-4147-A177-3AD203B41FA5}">
                      <a16:colId xmlns:a16="http://schemas.microsoft.com/office/drawing/2014/main" val="3880383077"/>
                    </a:ext>
                  </a:extLst>
                </a:gridCol>
                <a:gridCol w="1323622">
                  <a:extLst>
                    <a:ext uri="{9D8B030D-6E8A-4147-A177-3AD203B41FA5}">
                      <a16:colId xmlns:a16="http://schemas.microsoft.com/office/drawing/2014/main" val="3788646672"/>
                    </a:ext>
                  </a:extLst>
                </a:gridCol>
                <a:gridCol w="2444044">
                  <a:extLst>
                    <a:ext uri="{9D8B030D-6E8A-4147-A177-3AD203B41FA5}">
                      <a16:colId xmlns:a16="http://schemas.microsoft.com/office/drawing/2014/main" val="2418536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Variables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Minimum value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Maximum value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First Quartile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Second Quartile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Third Quartile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Interpretations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81223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Bearer 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5.000000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10.000000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7.569258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5.344828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5.344828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9.885057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36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Dur</a:t>
                      </a:r>
                      <a:r>
                        <a:rPr lang="en-US" sz="1200" dirty="0" smtClean="0"/>
                        <a:t>. (</a:t>
                      </a:r>
                      <a:r>
                        <a:rPr lang="en-US" sz="1200" dirty="0" err="1" smtClean="0"/>
                        <a:t>ms</a:t>
                      </a:r>
                      <a:r>
                        <a:rPr lang="en-US" sz="1200" dirty="0" smtClean="0"/>
                        <a:t>)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5.000000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10.000000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5.263111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5.135785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5.213954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5.338215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46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Total UL (MB)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2.866892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78.331311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41.121206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33.222029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41.143242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49.034238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89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Total DL (MB)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7.114041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902.969616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454.643430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243.107173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455.840911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665.705138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17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Social Media data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 0.001563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3.650861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1.828250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0.932218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1.826471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2.727487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3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Google data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 0.040330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15.528782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7.807295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4.943599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7.812835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10.682796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33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Email data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0.008359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4.518036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2.259102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1.359344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2.263567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3.159818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89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Youtube</a:t>
                      </a:r>
                      <a:r>
                        <a:rPr lang="en-US" sz="1200" dirty="0" smtClean="0"/>
                        <a:t> data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 0.078903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45.190078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22.643483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15.998463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22.661770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29.292604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82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Netflix data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 0.098432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45.198153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22.628607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15.979455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22.635545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29.290445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08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Gaming data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 0.306358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859.202784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430.333101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218.727939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431.614977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641.415878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98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Total</a:t>
                      </a:r>
                      <a:r>
                        <a:rPr lang="en-US" sz="1200" baseline="0" dirty="0" smtClean="0"/>
                        <a:t> Data volume</a:t>
                      </a:r>
                      <a:endParaRPr lang="en-US" sz="1200" dirty="0" smtClean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28.956107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955.984776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495.764636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284.476442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496.860994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706.505411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337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88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69" y="0"/>
            <a:ext cx="5573044" cy="284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836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757</TotalTime>
  <Words>271</Words>
  <Application>Microsoft Office PowerPoint</Application>
  <PresentationFormat>Widescreen</PresentationFormat>
  <Paragraphs>121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CLASSISH</dc:creator>
  <cp:lastModifiedBy>CLASSISH</cp:lastModifiedBy>
  <cp:revision>15</cp:revision>
  <dcterms:created xsi:type="dcterms:W3CDTF">2021-11-20T05:59:02Z</dcterms:created>
  <dcterms:modified xsi:type="dcterms:W3CDTF">2021-11-20T20:14:13Z</dcterms:modified>
</cp:coreProperties>
</file>