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204-9A0E-431C-9BD9-01CD027AC5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921-B40C-4212-962E-669324EE86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204-9A0E-431C-9BD9-01CD027AC5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921-B40C-4212-962E-669324E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0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204-9A0E-431C-9BD9-01CD027AC5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921-B40C-4212-962E-669324E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204-9A0E-431C-9BD9-01CD027AC5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921-B40C-4212-962E-669324E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204-9A0E-431C-9BD9-01CD027AC5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921-B40C-4212-962E-669324EE86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7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204-9A0E-431C-9BD9-01CD027AC5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921-B40C-4212-962E-669324E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3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204-9A0E-431C-9BD9-01CD027AC5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921-B40C-4212-962E-669324E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4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204-9A0E-431C-9BD9-01CD027AC5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921-B40C-4212-962E-669324E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204-9A0E-431C-9BD9-01CD027AC5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921-B40C-4212-962E-669324E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6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06E204-9A0E-431C-9BD9-01CD027AC5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AD7921-B40C-4212-962E-669324E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4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204-9A0E-431C-9BD9-01CD027AC5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921-B40C-4212-962E-669324EE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8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06E204-9A0E-431C-9BD9-01CD027AC5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AD7921-B40C-4212-962E-669324EE86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7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qs.epa.gov/aqsweb/airdata/download_fil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60BD-7872-4DC4-86CA-315D82751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Means Testing Ozone Levels</a:t>
            </a:r>
            <a:br>
              <a:rPr lang="en-US" dirty="0"/>
            </a:br>
            <a:r>
              <a:rPr lang="en-US" dirty="0"/>
              <a:t>With Time Series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555EA-BEFD-4896-B4B0-16E6B62BB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Maxwell Reeser</a:t>
            </a:r>
          </a:p>
        </p:txBody>
      </p:sp>
    </p:spTree>
    <p:extLst>
      <p:ext uri="{BB962C8B-B14F-4D97-AF65-F5344CB8AC3E}">
        <p14:creationId xmlns:p14="http://schemas.microsoft.com/office/powerpoint/2010/main" val="428367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F4D736-B321-43D3-9FC5-CB8C6F3D6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337215-CA1E-4233-830E-48BD7CC2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- Can we detect a difference in atmospheric pollution levels using time series analysis in R?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32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6BC2-6C55-4EBA-B84C-7F99EC87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BEDC-8CA5-4762-A600-4AFC973F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EPA has daily pollution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Website: </a:t>
            </a:r>
            <a:r>
              <a:rPr lang="en-US" dirty="0">
                <a:hlinkClick r:id="rId2"/>
              </a:rPr>
              <a:t>https://aqs.epa.gov/aqsweb/airdata/download_files.html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Chose the period between January 1</a:t>
            </a:r>
            <a:r>
              <a:rPr lang="en-US" baseline="30000" dirty="0"/>
              <a:t>st</a:t>
            </a:r>
            <a:r>
              <a:rPr lang="en-US" dirty="0"/>
              <a:t> 1996 and December 31</a:t>
            </a:r>
            <a:r>
              <a:rPr lang="en-US" baseline="30000" dirty="0"/>
              <a:t>st</a:t>
            </a:r>
            <a:r>
              <a:rPr lang="en-US" dirty="0"/>
              <a:t> 2004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 all of it is pristine for database insertion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Required some manual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PostgreSQL to further process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 county averages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Determine locations with consistent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83991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6BC2-6C55-4EBA-B84C-7F99EC87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BEDC-8CA5-4762-A600-4AFC973F5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time series (</a:t>
            </a:r>
            <a:r>
              <a:rPr lang="en-US" dirty="0" err="1"/>
              <a:t>ts</a:t>
            </a:r>
            <a:r>
              <a:rPr lang="en-US" dirty="0"/>
              <a:t>) function in R, and </a:t>
            </a:r>
            <a:r>
              <a:rPr lang="en-US" dirty="0" err="1"/>
              <a:t>nnetar</a:t>
            </a:r>
            <a:r>
              <a:rPr lang="en-US" dirty="0"/>
              <a:t> to train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Tested across a large number of different splits for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Performed means test on 51 counties for each of 31 days worth of predicted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Best splits mostly have last 1-3 years in right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Significant differences are always negative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a difference exists, ozone levels dropped</a:t>
            </a:r>
          </a:p>
        </p:txBody>
      </p:sp>
      <p:graphicFrame>
        <p:nvGraphicFramePr>
          <p:cNvPr id="105" name="Content Placeholder 104">
            <a:extLst>
              <a:ext uri="{FF2B5EF4-FFF2-40B4-BE49-F238E27FC236}">
                <a16:creationId xmlns:a16="http://schemas.microsoft.com/office/drawing/2014/main" id="{0A0CCFA6-88BE-472B-96DB-981F7ACC95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80666027"/>
              </p:ext>
            </p:extLst>
          </p:nvPr>
        </p:nvGraphicFramePr>
        <p:xfrm>
          <a:off x="6479895" y="1913756"/>
          <a:ext cx="4614826" cy="4022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68">
                  <a:extLst>
                    <a:ext uri="{9D8B030D-6E8A-4147-A177-3AD203B41FA5}">
                      <a16:colId xmlns:a16="http://schemas.microsoft.com/office/drawing/2014/main" val="1383399488"/>
                    </a:ext>
                  </a:extLst>
                </a:gridCol>
                <a:gridCol w="999533">
                  <a:extLst>
                    <a:ext uri="{9D8B030D-6E8A-4147-A177-3AD203B41FA5}">
                      <a16:colId xmlns:a16="http://schemas.microsoft.com/office/drawing/2014/main" val="3220387530"/>
                    </a:ext>
                  </a:extLst>
                </a:gridCol>
                <a:gridCol w="1527025">
                  <a:extLst>
                    <a:ext uri="{9D8B030D-6E8A-4147-A177-3AD203B41FA5}">
                      <a16:colId xmlns:a16="http://schemas.microsoft.com/office/drawing/2014/main" val="405222617"/>
                    </a:ext>
                  </a:extLst>
                </a:gridCol>
              </a:tblGrid>
              <a:tr h="7001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Model Split Name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7233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Proportion Significantly Different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Graphical Representation of split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60237661"/>
                  </a:ext>
                </a:extLst>
              </a:tr>
              <a:tr h="302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Even_split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7233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0.355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8042350"/>
                  </a:ext>
                </a:extLst>
              </a:tr>
              <a:tr h="2897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25_75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7233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0.226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78879389"/>
                  </a:ext>
                </a:extLst>
              </a:tr>
              <a:tr h="302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75_25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7233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0.516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19562243"/>
                  </a:ext>
                </a:extLst>
              </a:tr>
              <a:tr h="302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7_to_1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7233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0.935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99110553"/>
                  </a:ext>
                </a:extLst>
              </a:tr>
              <a:tr h="302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1_to_7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7233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0.387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47347065"/>
                  </a:ext>
                </a:extLst>
              </a:tr>
              <a:tr h="302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Even_split_4_year_gap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7233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0.0645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19766630"/>
                  </a:ext>
                </a:extLst>
              </a:tr>
              <a:tr h="302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66_33_2_year_gap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7233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0.0645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657120"/>
                  </a:ext>
                </a:extLst>
              </a:tr>
              <a:tr h="3119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Late_even_split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7233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0.935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546917"/>
                  </a:ext>
                </a:extLst>
              </a:tr>
              <a:tr h="302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Late_75_25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7233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0.935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58810601"/>
                  </a:ext>
                </a:extLst>
              </a:tr>
              <a:tr h="302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Late_25_75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7233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0.935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22917858"/>
                  </a:ext>
                </a:extLst>
              </a:tr>
              <a:tr h="302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Left_625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7233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0.484 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6652985"/>
                  </a:ext>
                </a:extLst>
              </a:tr>
            </a:tbl>
          </a:graphicData>
        </a:graphic>
      </p:graphicFrame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C7E76E0-851C-477A-AA75-562C88980D3E}"/>
              </a:ext>
            </a:extLst>
          </p:cNvPr>
          <p:cNvGrpSpPr/>
          <p:nvPr/>
        </p:nvGrpSpPr>
        <p:grpSpPr>
          <a:xfrm>
            <a:off x="9867195" y="2643598"/>
            <a:ext cx="869146" cy="245363"/>
            <a:chOff x="9774307" y="2957106"/>
            <a:chExt cx="869146" cy="24536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4F6CC9F-E5F9-4442-A46C-12E20E99587E}"/>
                </a:ext>
              </a:extLst>
            </p:cNvPr>
            <p:cNvSpPr/>
            <p:nvPr/>
          </p:nvSpPr>
          <p:spPr>
            <a:xfrm>
              <a:off x="9774307" y="2957106"/>
              <a:ext cx="108843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345EC1-090D-42D8-9AE9-FC0627AD1E9B}"/>
                </a:ext>
              </a:extLst>
            </p:cNvPr>
            <p:cNvSpPr/>
            <p:nvPr/>
          </p:nvSpPr>
          <p:spPr>
            <a:xfrm>
              <a:off x="9882750" y="2957106"/>
              <a:ext cx="108843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9D16B6C-FFF6-4CCD-B17B-2B23B077947C}"/>
                </a:ext>
              </a:extLst>
            </p:cNvPr>
            <p:cNvSpPr/>
            <p:nvPr/>
          </p:nvSpPr>
          <p:spPr>
            <a:xfrm>
              <a:off x="9991594" y="2957106"/>
              <a:ext cx="108843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66C0DC-5BBC-4C65-BF4D-9443EF39B174}"/>
                </a:ext>
              </a:extLst>
            </p:cNvPr>
            <p:cNvSpPr/>
            <p:nvPr/>
          </p:nvSpPr>
          <p:spPr>
            <a:xfrm>
              <a:off x="10100037" y="2957106"/>
              <a:ext cx="108843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4E3EC04-E2D7-49C9-8860-4834D387310A}"/>
                </a:ext>
              </a:extLst>
            </p:cNvPr>
            <p:cNvSpPr/>
            <p:nvPr/>
          </p:nvSpPr>
          <p:spPr>
            <a:xfrm>
              <a:off x="10208880" y="2957106"/>
              <a:ext cx="108843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E00C166-60A3-4E41-887D-30845C04EECA}"/>
                </a:ext>
              </a:extLst>
            </p:cNvPr>
            <p:cNvSpPr/>
            <p:nvPr/>
          </p:nvSpPr>
          <p:spPr>
            <a:xfrm>
              <a:off x="10317323" y="2957106"/>
              <a:ext cx="108843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15268B2-4CF7-4533-9D7A-88664B7B8285}"/>
                </a:ext>
              </a:extLst>
            </p:cNvPr>
            <p:cNvSpPr/>
            <p:nvPr/>
          </p:nvSpPr>
          <p:spPr>
            <a:xfrm>
              <a:off x="10426167" y="2957106"/>
              <a:ext cx="108843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DBCD6B9-70DB-47E8-A42C-05D83E0DCB7F}"/>
                </a:ext>
              </a:extLst>
            </p:cNvPr>
            <p:cNvSpPr/>
            <p:nvPr/>
          </p:nvSpPr>
          <p:spPr>
            <a:xfrm>
              <a:off x="10534610" y="2957106"/>
              <a:ext cx="108843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1A7F31A-CA43-442C-AD46-A2DA9606A6FE}"/>
              </a:ext>
            </a:extLst>
          </p:cNvPr>
          <p:cNvGrpSpPr/>
          <p:nvPr/>
        </p:nvGrpSpPr>
        <p:grpSpPr>
          <a:xfrm>
            <a:off x="9861429" y="2939037"/>
            <a:ext cx="874912" cy="245363"/>
            <a:chOff x="9768541" y="3252545"/>
            <a:chExt cx="874912" cy="24536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4958079-DB04-49BF-BC25-0C68D0AA9981}"/>
                </a:ext>
              </a:extLst>
            </p:cNvPr>
            <p:cNvSpPr/>
            <p:nvPr/>
          </p:nvSpPr>
          <p:spPr>
            <a:xfrm>
              <a:off x="9768541" y="3252545"/>
              <a:ext cx="109565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7DFCD73-4253-43AA-B74E-2DAB4C31443E}"/>
                </a:ext>
              </a:extLst>
            </p:cNvPr>
            <p:cNvSpPr/>
            <p:nvPr/>
          </p:nvSpPr>
          <p:spPr>
            <a:xfrm>
              <a:off x="9877704" y="3252545"/>
              <a:ext cx="109565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E6F6717-5E91-49E3-8E42-85B0059D31DA}"/>
                </a:ext>
              </a:extLst>
            </p:cNvPr>
            <p:cNvSpPr/>
            <p:nvPr/>
          </p:nvSpPr>
          <p:spPr>
            <a:xfrm>
              <a:off x="9987269" y="3252545"/>
              <a:ext cx="109565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8E265F3-8444-4347-890F-A5BACD1F2E3C}"/>
                </a:ext>
              </a:extLst>
            </p:cNvPr>
            <p:cNvSpPr/>
            <p:nvPr/>
          </p:nvSpPr>
          <p:spPr>
            <a:xfrm>
              <a:off x="10096432" y="3252545"/>
              <a:ext cx="109565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74083DF-DD78-43CE-8A61-0470236BCDBF}"/>
                </a:ext>
              </a:extLst>
            </p:cNvPr>
            <p:cNvSpPr/>
            <p:nvPr/>
          </p:nvSpPr>
          <p:spPr>
            <a:xfrm>
              <a:off x="10205997" y="3252545"/>
              <a:ext cx="109565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3E3FE14-B260-489D-98D3-FCCAA1B766CC}"/>
                </a:ext>
              </a:extLst>
            </p:cNvPr>
            <p:cNvSpPr/>
            <p:nvPr/>
          </p:nvSpPr>
          <p:spPr>
            <a:xfrm>
              <a:off x="10315160" y="3252545"/>
              <a:ext cx="109565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6984C1B-6487-46D5-87DA-81C8A14FD894}"/>
                </a:ext>
              </a:extLst>
            </p:cNvPr>
            <p:cNvSpPr/>
            <p:nvPr/>
          </p:nvSpPr>
          <p:spPr>
            <a:xfrm>
              <a:off x="10424725" y="3252545"/>
              <a:ext cx="109565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BB9833E-D466-4B77-8263-7A247B4CDB69}"/>
                </a:ext>
              </a:extLst>
            </p:cNvPr>
            <p:cNvSpPr/>
            <p:nvPr/>
          </p:nvSpPr>
          <p:spPr>
            <a:xfrm>
              <a:off x="10533888" y="3252545"/>
              <a:ext cx="109565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FED25C56-39DA-40ED-B208-88D242899B5D}"/>
              </a:ext>
            </a:extLst>
          </p:cNvPr>
          <p:cNvGrpSpPr/>
          <p:nvPr/>
        </p:nvGrpSpPr>
        <p:grpSpPr>
          <a:xfrm>
            <a:off x="9854094" y="3228627"/>
            <a:ext cx="882248" cy="245363"/>
            <a:chOff x="9761206" y="3542135"/>
            <a:chExt cx="882248" cy="245363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9B99973-C472-4A54-83EA-A1CAD1BE203C}"/>
                </a:ext>
              </a:extLst>
            </p:cNvPr>
            <p:cNvSpPr/>
            <p:nvPr/>
          </p:nvSpPr>
          <p:spPr>
            <a:xfrm>
              <a:off x="9761206" y="3542135"/>
              <a:ext cx="110484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7A2861A-5BE4-48CA-83B7-9D8E6EED9B3E}"/>
                </a:ext>
              </a:extLst>
            </p:cNvPr>
            <p:cNvSpPr/>
            <p:nvPr/>
          </p:nvSpPr>
          <p:spPr>
            <a:xfrm>
              <a:off x="9871284" y="3542135"/>
              <a:ext cx="110484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CF407A6-9A94-49F9-8685-2677023CD4ED}"/>
                </a:ext>
              </a:extLst>
            </p:cNvPr>
            <p:cNvSpPr/>
            <p:nvPr/>
          </p:nvSpPr>
          <p:spPr>
            <a:xfrm>
              <a:off x="9981768" y="3542135"/>
              <a:ext cx="110484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5D0B748-979E-48F1-ACA2-FBCF4BB9F929}"/>
                </a:ext>
              </a:extLst>
            </p:cNvPr>
            <p:cNvSpPr/>
            <p:nvPr/>
          </p:nvSpPr>
          <p:spPr>
            <a:xfrm>
              <a:off x="10091846" y="3542135"/>
              <a:ext cx="110484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F680DBA-9F93-499C-A524-39B4612125F6}"/>
                </a:ext>
              </a:extLst>
            </p:cNvPr>
            <p:cNvSpPr/>
            <p:nvPr/>
          </p:nvSpPr>
          <p:spPr>
            <a:xfrm>
              <a:off x="10202330" y="3542135"/>
              <a:ext cx="110484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7A1D3BE-2D11-4892-A550-1F0D8F642CB5}"/>
                </a:ext>
              </a:extLst>
            </p:cNvPr>
            <p:cNvSpPr/>
            <p:nvPr/>
          </p:nvSpPr>
          <p:spPr>
            <a:xfrm>
              <a:off x="10312408" y="3542135"/>
              <a:ext cx="110484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7990D59-EE22-44DC-9E41-BD3BC3C1DE8E}"/>
                </a:ext>
              </a:extLst>
            </p:cNvPr>
            <p:cNvSpPr/>
            <p:nvPr/>
          </p:nvSpPr>
          <p:spPr>
            <a:xfrm>
              <a:off x="10422892" y="3542135"/>
              <a:ext cx="110484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06B942D-7209-48CF-A00A-89C5EAA16290}"/>
                </a:ext>
              </a:extLst>
            </p:cNvPr>
            <p:cNvSpPr/>
            <p:nvPr/>
          </p:nvSpPr>
          <p:spPr>
            <a:xfrm>
              <a:off x="10532970" y="3542135"/>
              <a:ext cx="110484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4057DDD-2B1C-48A4-8AF1-067E743AAC5A}"/>
              </a:ext>
            </a:extLst>
          </p:cNvPr>
          <p:cNvGrpSpPr/>
          <p:nvPr/>
        </p:nvGrpSpPr>
        <p:grpSpPr>
          <a:xfrm>
            <a:off x="9850651" y="3524674"/>
            <a:ext cx="885690" cy="245363"/>
            <a:chOff x="9757763" y="3838182"/>
            <a:chExt cx="885690" cy="245363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833030C-83DF-49FC-AF88-EE0C3BE85D72}"/>
                </a:ext>
              </a:extLst>
            </p:cNvPr>
            <p:cNvSpPr/>
            <p:nvPr/>
          </p:nvSpPr>
          <p:spPr>
            <a:xfrm>
              <a:off x="9757763" y="3838182"/>
              <a:ext cx="110915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850E7E1-3CE3-4046-B8BF-00023D215646}"/>
                </a:ext>
              </a:extLst>
            </p:cNvPr>
            <p:cNvSpPr/>
            <p:nvPr/>
          </p:nvSpPr>
          <p:spPr>
            <a:xfrm>
              <a:off x="9868271" y="3838182"/>
              <a:ext cx="110915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F64C3BF-31A3-4A5D-9088-0BF65CE27216}"/>
                </a:ext>
              </a:extLst>
            </p:cNvPr>
            <p:cNvSpPr/>
            <p:nvPr/>
          </p:nvSpPr>
          <p:spPr>
            <a:xfrm>
              <a:off x="9979186" y="3838182"/>
              <a:ext cx="110915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7874819-AA7F-4357-839D-687484D8CAB1}"/>
                </a:ext>
              </a:extLst>
            </p:cNvPr>
            <p:cNvSpPr/>
            <p:nvPr/>
          </p:nvSpPr>
          <p:spPr>
            <a:xfrm>
              <a:off x="10089693" y="3838182"/>
              <a:ext cx="110915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419CC1-B77C-4BA6-8FA2-B4170CD3767C}"/>
                </a:ext>
              </a:extLst>
            </p:cNvPr>
            <p:cNvSpPr/>
            <p:nvPr/>
          </p:nvSpPr>
          <p:spPr>
            <a:xfrm>
              <a:off x="10200608" y="3838182"/>
              <a:ext cx="110915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1EF1486-F5EF-44D9-A790-ABF96C6C0E09}"/>
                </a:ext>
              </a:extLst>
            </p:cNvPr>
            <p:cNvSpPr/>
            <p:nvPr/>
          </p:nvSpPr>
          <p:spPr>
            <a:xfrm>
              <a:off x="10311116" y="3838182"/>
              <a:ext cx="110915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A63D500-11FE-4B6E-81BF-FB9CE03E2256}"/>
                </a:ext>
              </a:extLst>
            </p:cNvPr>
            <p:cNvSpPr/>
            <p:nvPr/>
          </p:nvSpPr>
          <p:spPr>
            <a:xfrm>
              <a:off x="10422031" y="3838182"/>
              <a:ext cx="110915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2094BD2-C7A4-4185-A4A0-88CD1A809B2D}"/>
                </a:ext>
              </a:extLst>
            </p:cNvPr>
            <p:cNvSpPr/>
            <p:nvPr/>
          </p:nvSpPr>
          <p:spPr>
            <a:xfrm>
              <a:off x="10532538" y="3838182"/>
              <a:ext cx="110915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167770D-D805-42C0-A394-1607DC83E539}"/>
              </a:ext>
            </a:extLst>
          </p:cNvPr>
          <p:cNvGrpSpPr/>
          <p:nvPr/>
        </p:nvGrpSpPr>
        <p:grpSpPr>
          <a:xfrm>
            <a:off x="9846221" y="3833748"/>
            <a:ext cx="890120" cy="245363"/>
            <a:chOff x="9753333" y="4147256"/>
            <a:chExt cx="890120" cy="245363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B45955D-0EC5-4E95-BF11-9C80A4EB378F}"/>
                </a:ext>
              </a:extLst>
            </p:cNvPr>
            <p:cNvSpPr/>
            <p:nvPr/>
          </p:nvSpPr>
          <p:spPr>
            <a:xfrm>
              <a:off x="9753333" y="4147256"/>
              <a:ext cx="111470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0316568-309D-41E7-9675-935C0AC682F9}"/>
                </a:ext>
              </a:extLst>
            </p:cNvPr>
            <p:cNvSpPr/>
            <p:nvPr/>
          </p:nvSpPr>
          <p:spPr>
            <a:xfrm>
              <a:off x="9864393" y="4147256"/>
              <a:ext cx="111470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7DC45B-6970-472B-B3C3-5F1C6A480361}"/>
                </a:ext>
              </a:extLst>
            </p:cNvPr>
            <p:cNvSpPr/>
            <p:nvPr/>
          </p:nvSpPr>
          <p:spPr>
            <a:xfrm>
              <a:off x="9975863" y="4147256"/>
              <a:ext cx="111470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5B5D521-A2DA-4794-B6FE-12914CB91BB6}"/>
                </a:ext>
              </a:extLst>
            </p:cNvPr>
            <p:cNvSpPr/>
            <p:nvPr/>
          </p:nvSpPr>
          <p:spPr>
            <a:xfrm>
              <a:off x="10086923" y="4147256"/>
              <a:ext cx="111470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1EC5047-5E12-449D-A243-541672A59DEF}"/>
                </a:ext>
              </a:extLst>
            </p:cNvPr>
            <p:cNvSpPr/>
            <p:nvPr/>
          </p:nvSpPr>
          <p:spPr>
            <a:xfrm>
              <a:off x="10198393" y="4147256"/>
              <a:ext cx="111470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A4A2C53-5D82-4CAC-BE4C-0E7029AF77FD}"/>
                </a:ext>
              </a:extLst>
            </p:cNvPr>
            <p:cNvSpPr/>
            <p:nvPr/>
          </p:nvSpPr>
          <p:spPr>
            <a:xfrm>
              <a:off x="10309453" y="4147256"/>
              <a:ext cx="111470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7DB35FC-F123-410C-959E-DB451C3A0D1A}"/>
                </a:ext>
              </a:extLst>
            </p:cNvPr>
            <p:cNvSpPr/>
            <p:nvPr/>
          </p:nvSpPr>
          <p:spPr>
            <a:xfrm>
              <a:off x="10420923" y="4147256"/>
              <a:ext cx="111470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E2ECB73-8DBD-4A49-86DF-D6C372BDB063}"/>
                </a:ext>
              </a:extLst>
            </p:cNvPr>
            <p:cNvSpPr/>
            <p:nvPr/>
          </p:nvSpPr>
          <p:spPr>
            <a:xfrm>
              <a:off x="10531983" y="4147256"/>
              <a:ext cx="111470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9E45EE7-0907-4994-AD0C-F5ACA8BCA77D}"/>
              </a:ext>
            </a:extLst>
          </p:cNvPr>
          <p:cNvGrpSpPr/>
          <p:nvPr/>
        </p:nvGrpSpPr>
        <p:grpSpPr>
          <a:xfrm>
            <a:off x="9844869" y="4135974"/>
            <a:ext cx="891471" cy="245363"/>
            <a:chOff x="9751981" y="4449482"/>
            <a:chExt cx="891471" cy="245363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9CF5D81-5FC2-4CBB-B5A6-BE73738BD3EA}"/>
                </a:ext>
              </a:extLst>
            </p:cNvPr>
            <p:cNvSpPr/>
            <p:nvPr/>
          </p:nvSpPr>
          <p:spPr>
            <a:xfrm>
              <a:off x="9751981" y="4449482"/>
              <a:ext cx="111639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8C465B6-2A74-43C7-8904-454CDDC39091}"/>
                </a:ext>
              </a:extLst>
            </p:cNvPr>
            <p:cNvSpPr/>
            <p:nvPr/>
          </p:nvSpPr>
          <p:spPr>
            <a:xfrm>
              <a:off x="9863210" y="4449482"/>
              <a:ext cx="111639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163E5D7-2E4B-4B50-A6E7-81FAE2FAEF50}"/>
                </a:ext>
              </a:extLst>
            </p:cNvPr>
            <p:cNvSpPr/>
            <p:nvPr/>
          </p:nvSpPr>
          <p:spPr>
            <a:xfrm>
              <a:off x="9974849" y="4449482"/>
              <a:ext cx="111639" cy="245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51DC6F6-971B-46DF-AFAE-1C3B1FB00247}"/>
                </a:ext>
              </a:extLst>
            </p:cNvPr>
            <p:cNvSpPr/>
            <p:nvPr/>
          </p:nvSpPr>
          <p:spPr>
            <a:xfrm>
              <a:off x="10086078" y="4449482"/>
              <a:ext cx="111639" cy="245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59DAA3E-2AA1-4DB4-91C5-32DC83FA5C6D}"/>
                </a:ext>
              </a:extLst>
            </p:cNvPr>
            <p:cNvSpPr/>
            <p:nvPr/>
          </p:nvSpPr>
          <p:spPr>
            <a:xfrm>
              <a:off x="10197717" y="4449482"/>
              <a:ext cx="111639" cy="245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D6CDBAC-4CE5-4804-8900-69291DB12A37}"/>
                </a:ext>
              </a:extLst>
            </p:cNvPr>
            <p:cNvSpPr/>
            <p:nvPr/>
          </p:nvSpPr>
          <p:spPr>
            <a:xfrm>
              <a:off x="10308945" y="4449482"/>
              <a:ext cx="111639" cy="245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BF6466-F03A-4D70-B197-1A33E7535783}"/>
                </a:ext>
              </a:extLst>
            </p:cNvPr>
            <p:cNvSpPr/>
            <p:nvPr/>
          </p:nvSpPr>
          <p:spPr>
            <a:xfrm>
              <a:off x="10420584" y="4449482"/>
              <a:ext cx="111639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517F60F-3BF7-473C-9F12-E8513856ED0C}"/>
                </a:ext>
              </a:extLst>
            </p:cNvPr>
            <p:cNvSpPr/>
            <p:nvPr/>
          </p:nvSpPr>
          <p:spPr>
            <a:xfrm>
              <a:off x="10531813" y="4449482"/>
              <a:ext cx="111639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0021B76-7EE7-4734-AD7A-58CF6FFC262F}"/>
              </a:ext>
            </a:extLst>
          </p:cNvPr>
          <p:cNvGrpSpPr/>
          <p:nvPr/>
        </p:nvGrpSpPr>
        <p:grpSpPr>
          <a:xfrm>
            <a:off x="9844869" y="4448574"/>
            <a:ext cx="891471" cy="245363"/>
            <a:chOff x="9751981" y="4762082"/>
            <a:chExt cx="891471" cy="245363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FED7500-4244-41AA-A351-B314BA7EE2E3}"/>
                </a:ext>
              </a:extLst>
            </p:cNvPr>
            <p:cNvSpPr/>
            <p:nvPr/>
          </p:nvSpPr>
          <p:spPr>
            <a:xfrm>
              <a:off x="9751981" y="4762082"/>
              <a:ext cx="111639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DB871C1-FA49-41D6-8E6A-D9B3AF87FFA2}"/>
                </a:ext>
              </a:extLst>
            </p:cNvPr>
            <p:cNvSpPr/>
            <p:nvPr/>
          </p:nvSpPr>
          <p:spPr>
            <a:xfrm>
              <a:off x="9863210" y="4762082"/>
              <a:ext cx="111639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A5F7210-7DB6-4D75-86C8-12778776EB49}"/>
                </a:ext>
              </a:extLst>
            </p:cNvPr>
            <p:cNvSpPr/>
            <p:nvPr/>
          </p:nvSpPr>
          <p:spPr>
            <a:xfrm>
              <a:off x="9974849" y="4762082"/>
              <a:ext cx="111639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177E8AD-7B0E-4CEC-9643-42ACE05D6746}"/>
                </a:ext>
              </a:extLst>
            </p:cNvPr>
            <p:cNvSpPr/>
            <p:nvPr/>
          </p:nvSpPr>
          <p:spPr>
            <a:xfrm>
              <a:off x="10086078" y="4762082"/>
              <a:ext cx="111639" cy="24536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B7FE839-A84C-4BE4-B956-20E6D9C33C42}"/>
                </a:ext>
              </a:extLst>
            </p:cNvPr>
            <p:cNvSpPr/>
            <p:nvPr/>
          </p:nvSpPr>
          <p:spPr>
            <a:xfrm>
              <a:off x="10197717" y="4762082"/>
              <a:ext cx="111639" cy="245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43FF5CE-4596-466B-898F-E0367282836E}"/>
                </a:ext>
              </a:extLst>
            </p:cNvPr>
            <p:cNvSpPr/>
            <p:nvPr/>
          </p:nvSpPr>
          <p:spPr>
            <a:xfrm>
              <a:off x="10308945" y="4762082"/>
              <a:ext cx="111639" cy="245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F591495-5EC8-4A2A-B0E6-4E7C8EDA5B86}"/>
                </a:ext>
              </a:extLst>
            </p:cNvPr>
            <p:cNvSpPr/>
            <p:nvPr/>
          </p:nvSpPr>
          <p:spPr>
            <a:xfrm>
              <a:off x="10420584" y="4762082"/>
              <a:ext cx="111639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381A1AF-2468-4F35-A5E2-D8C586BAE3BC}"/>
                </a:ext>
              </a:extLst>
            </p:cNvPr>
            <p:cNvSpPr/>
            <p:nvPr/>
          </p:nvSpPr>
          <p:spPr>
            <a:xfrm>
              <a:off x="10531813" y="4762082"/>
              <a:ext cx="111639" cy="24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C44F399-A2F8-481E-AD92-7DF61BDAFE69}"/>
              </a:ext>
            </a:extLst>
          </p:cNvPr>
          <p:cNvGrpSpPr/>
          <p:nvPr/>
        </p:nvGrpSpPr>
        <p:grpSpPr>
          <a:xfrm>
            <a:off x="9844868" y="4741095"/>
            <a:ext cx="891471" cy="245362"/>
            <a:chOff x="9751980" y="5054603"/>
            <a:chExt cx="891471" cy="245362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8ECDF16-275C-4A57-B6F3-059E0BE4AA02}"/>
                </a:ext>
              </a:extLst>
            </p:cNvPr>
            <p:cNvSpPr/>
            <p:nvPr/>
          </p:nvSpPr>
          <p:spPr>
            <a:xfrm>
              <a:off x="9751980" y="5054603"/>
              <a:ext cx="111639" cy="245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D21E75D-5F75-4DBA-AFCC-09225159993F}"/>
                </a:ext>
              </a:extLst>
            </p:cNvPr>
            <p:cNvSpPr/>
            <p:nvPr/>
          </p:nvSpPr>
          <p:spPr>
            <a:xfrm>
              <a:off x="9863209" y="5054603"/>
              <a:ext cx="111639" cy="245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4C96B7E-B857-4098-A2C7-52576B564CC5}"/>
                </a:ext>
              </a:extLst>
            </p:cNvPr>
            <p:cNvSpPr/>
            <p:nvPr/>
          </p:nvSpPr>
          <p:spPr>
            <a:xfrm>
              <a:off x="9974848" y="5054603"/>
              <a:ext cx="111639" cy="245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F927239-D00C-45DA-9457-1AFE8002FD44}"/>
                </a:ext>
              </a:extLst>
            </p:cNvPr>
            <p:cNvSpPr/>
            <p:nvPr/>
          </p:nvSpPr>
          <p:spPr>
            <a:xfrm>
              <a:off x="10086077" y="5054603"/>
              <a:ext cx="111639" cy="245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B628773-74CB-4B20-A06C-E7E53958A262}"/>
                </a:ext>
              </a:extLst>
            </p:cNvPr>
            <p:cNvSpPr/>
            <p:nvPr/>
          </p:nvSpPr>
          <p:spPr>
            <a:xfrm>
              <a:off x="10197716" y="5054603"/>
              <a:ext cx="111639" cy="2453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1C6B811-6F92-4663-BB61-286BB6E17642}"/>
                </a:ext>
              </a:extLst>
            </p:cNvPr>
            <p:cNvSpPr/>
            <p:nvPr/>
          </p:nvSpPr>
          <p:spPr>
            <a:xfrm>
              <a:off x="10308944" y="5054603"/>
              <a:ext cx="111639" cy="2453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93CA29A-3DA4-4FE5-9EB3-CDAC63AAB11C}"/>
                </a:ext>
              </a:extLst>
            </p:cNvPr>
            <p:cNvSpPr/>
            <p:nvPr/>
          </p:nvSpPr>
          <p:spPr>
            <a:xfrm>
              <a:off x="10420583" y="5054603"/>
              <a:ext cx="111639" cy="2453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03A2C12A-95A4-4894-AC2A-C69B8090E372}"/>
                </a:ext>
              </a:extLst>
            </p:cNvPr>
            <p:cNvSpPr/>
            <p:nvPr/>
          </p:nvSpPr>
          <p:spPr>
            <a:xfrm>
              <a:off x="10531812" y="5054603"/>
              <a:ext cx="111639" cy="2453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80C00CA-0B95-48EC-8200-0D6919FD45C1}"/>
              </a:ext>
            </a:extLst>
          </p:cNvPr>
          <p:cNvGrpSpPr/>
          <p:nvPr/>
        </p:nvGrpSpPr>
        <p:grpSpPr>
          <a:xfrm>
            <a:off x="9844868" y="5055134"/>
            <a:ext cx="891471" cy="245362"/>
            <a:chOff x="9751980" y="5368642"/>
            <a:chExt cx="891471" cy="24536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8CC1C79-4805-436B-9375-AA96D53D6933}"/>
                </a:ext>
              </a:extLst>
            </p:cNvPr>
            <p:cNvSpPr/>
            <p:nvPr/>
          </p:nvSpPr>
          <p:spPr>
            <a:xfrm>
              <a:off x="9751980" y="5368642"/>
              <a:ext cx="111639" cy="245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FAABE34B-1413-47EF-AA3C-EA36E407B2BF}"/>
                </a:ext>
              </a:extLst>
            </p:cNvPr>
            <p:cNvSpPr/>
            <p:nvPr/>
          </p:nvSpPr>
          <p:spPr>
            <a:xfrm>
              <a:off x="9863209" y="5368642"/>
              <a:ext cx="111639" cy="245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CBBF1EA-16C8-4BAE-95D2-9CAC53B78116}"/>
                </a:ext>
              </a:extLst>
            </p:cNvPr>
            <p:cNvSpPr/>
            <p:nvPr/>
          </p:nvSpPr>
          <p:spPr>
            <a:xfrm>
              <a:off x="9974848" y="5368642"/>
              <a:ext cx="111639" cy="245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5FD4920-35E6-43CE-B24B-12E85B6BB28A}"/>
                </a:ext>
              </a:extLst>
            </p:cNvPr>
            <p:cNvSpPr/>
            <p:nvPr/>
          </p:nvSpPr>
          <p:spPr>
            <a:xfrm>
              <a:off x="10086077" y="5368642"/>
              <a:ext cx="111639" cy="245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527FE7E-64BC-4301-B279-94AB27DB4728}"/>
                </a:ext>
              </a:extLst>
            </p:cNvPr>
            <p:cNvSpPr/>
            <p:nvPr/>
          </p:nvSpPr>
          <p:spPr>
            <a:xfrm>
              <a:off x="10197716" y="5368642"/>
              <a:ext cx="111639" cy="2453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70FB136-B13F-4FB9-80B5-E60956816DE1}"/>
                </a:ext>
              </a:extLst>
            </p:cNvPr>
            <p:cNvSpPr/>
            <p:nvPr/>
          </p:nvSpPr>
          <p:spPr>
            <a:xfrm>
              <a:off x="10308944" y="5368642"/>
              <a:ext cx="111639" cy="2453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6DDD5CDF-6668-474A-A97C-09C43AABE587}"/>
                </a:ext>
              </a:extLst>
            </p:cNvPr>
            <p:cNvSpPr/>
            <p:nvPr/>
          </p:nvSpPr>
          <p:spPr>
            <a:xfrm>
              <a:off x="10420583" y="5368642"/>
              <a:ext cx="111639" cy="2453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15F0961-E8F4-4044-B732-4EEE029716FA}"/>
                </a:ext>
              </a:extLst>
            </p:cNvPr>
            <p:cNvSpPr/>
            <p:nvPr/>
          </p:nvSpPr>
          <p:spPr>
            <a:xfrm>
              <a:off x="10531812" y="5368642"/>
              <a:ext cx="111639" cy="2453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609EC3D-13BE-4D62-8DD3-C016E7097EC6}"/>
              </a:ext>
            </a:extLst>
          </p:cNvPr>
          <p:cNvGrpSpPr/>
          <p:nvPr/>
        </p:nvGrpSpPr>
        <p:grpSpPr>
          <a:xfrm>
            <a:off x="9844867" y="5346215"/>
            <a:ext cx="891471" cy="245362"/>
            <a:chOff x="9751979" y="5659723"/>
            <a:chExt cx="891471" cy="245362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F26C5FB-31B3-40DE-9389-304D5920F00D}"/>
                </a:ext>
              </a:extLst>
            </p:cNvPr>
            <p:cNvSpPr/>
            <p:nvPr/>
          </p:nvSpPr>
          <p:spPr>
            <a:xfrm>
              <a:off x="9751979" y="5659723"/>
              <a:ext cx="111639" cy="245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5764DF63-842A-48FA-A73D-F7F51BAA2CB0}"/>
                </a:ext>
              </a:extLst>
            </p:cNvPr>
            <p:cNvSpPr/>
            <p:nvPr/>
          </p:nvSpPr>
          <p:spPr>
            <a:xfrm>
              <a:off x="9863208" y="5659723"/>
              <a:ext cx="111639" cy="245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EDB08A9-1DC2-4A93-AE9F-89C155769127}"/>
                </a:ext>
              </a:extLst>
            </p:cNvPr>
            <p:cNvSpPr/>
            <p:nvPr/>
          </p:nvSpPr>
          <p:spPr>
            <a:xfrm>
              <a:off x="9974847" y="5659723"/>
              <a:ext cx="111639" cy="245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EACFD8A-7C22-47E5-9448-6C603CB793A0}"/>
                </a:ext>
              </a:extLst>
            </p:cNvPr>
            <p:cNvSpPr/>
            <p:nvPr/>
          </p:nvSpPr>
          <p:spPr>
            <a:xfrm>
              <a:off x="10086076" y="5659723"/>
              <a:ext cx="111639" cy="245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40DEBD9-476D-44C2-9E30-E52EEBD7EA61}"/>
                </a:ext>
              </a:extLst>
            </p:cNvPr>
            <p:cNvSpPr/>
            <p:nvPr/>
          </p:nvSpPr>
          <p:spPr>
            <a:xfrm>
              <a:off x="10197715" y="5659723"/>
              <a:ext cx="111639" cy="2453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915A571-2938-41B5-8698-CBFF2D6B2D0F}"/>
                </a:ext>
              </a:extLst>
            </p:cNvPr>
            <p:cNvSpPr/>
            <p:nvPr/>
          </p:nvSpPr>
          <p:spPr>
            <a:xfrm>
              <a:off x="10308943" y="5659723"/>
              <a:ext cx="111639" cy="2453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9DBE90C-AB90-4FE1-BD7B-23077668F47B}"/>
                </a:ext>
              </a:extLst>
            </p:cNvPr>
            <p:cNvSpPr/>
            <p:nvPr/>
          </p:nvSpPr>
          <p:spPr>
            <a:xfrm>
              <a:off x="10420582" y="5659723"/>
              <a:ext cx="111639" cy="2453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3755A38-68DF-420F-AFAC-ABCA00237203}"/>
                </a:ext>
              </a:extLst>
            </p:cNvPr>
            <p:cNvSpPr/>
            <p:nvPr/>
          </p:nvSpPr>
          <p:spPr>
            <a:xfrm>
              <a:off x="10531811" y="5659723"/>
              <a:ext cx="111639" cy="2453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ADC1ED0-AEA8-42AE-9AED-742FD207C8BD}"/>
              </a:ext>
            </a:extLst>
          </p:cNvPr>
          <p:cNvGrpSpPr/>
          <p:nvPr/>
        </p:nvGrpSpPr>
        <p:grpSpPr>
          <a:xfrm>
            <a:off x="9842941" y="5662303"/>
            <a:ext cx="893397" cy="245362"/>
            <a:chOff x="9750053" y="5975811"/>
            <a:chExt cx="893397" cy="245362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63D502F8-0A1A-4D4F-AEEE-70CBE412D278}"/>
                </a:ext>
              </a:extLst>
            </p:cNvPr>
            <p:cNvSpPr/>
            <p:nvPr/>
          </p:nvSpPr>
          <p:spPr>
            <a:xfrm>
              <a:off x="9750053" y="5975811"/>
              <a:ext cx="111880" cy="2453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4572CFBF-60F2-46DD-AB12-582B16EA7FDE}"/>
                </a:ext>
              </a:extLst>
            </p:cNvPr>
            <p:cNvSpPr/>
            <p:nvPr/>
          </p:nvSpPr>
          <p:spPr>
            <a:xfrm>
              <a:off x="9861522" y="5975811"/>
              <a:ext cx="111880" cy="2453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DFC4EF8-7B90-4522-A336-A10E8FAE6F45}"/>
                </a:ext>
              </a:extLst>
            </p:cNvPr>
            <p:cNvSpPr/>
            <p:nvPr/>
          </p:nvSpPr>
          <p:spPr>
            <a:xfrm>
              <a:off x="9973402" y="5975811"/>
              <a:ext cx="111880" cy="2453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AD5B4A0-8981-45B6-A42E-6F82474C47D2}"/>
                </a:ext>
              </a:extLst>
            </p:cNvPr>
            <p:cNvSpPr/>
            <p:nvPr/>
          </p:nvSpPr>
          <p:spPr>
            <a:xfrm>
              <a:off x="10084871" y="5975811"/>
              <a:ext cx="111880" cy="2453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44FA61A-D910-42E0-BD66-685B880CE248}"/>
                </a:ext>
              </a:extLst>
            </p:cNvPr>
            <p:cNvSpPr/>
            <p:nvPr/>
          </p:nvSpPr>
          <p:spPr>
            <a:xfrm>
              <a:off x="10196752" y="5975811"/>
              <a:ext cx="111880" cy="2453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7E6847B0-582C-4189-8AEF-0B7C70CFBEE2}"/>
                </a:ext>
              </a:extLst>
            </p:cNvPr>
            <p:cNvSpPr/>
            <p:nvPr/>
          </p:nvSpPr>
          <p:spPr>
            <a:xfrm>
              <a:off x="10308221" y="5975811"/>
              <a:ext cx="111880" cy="2453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6CE15F55-FD8B-440B-B745-3E577D18A94D}"/>
                </a:ext>
              </a:extLst>
            </p:cNvPr>
            <p:cNvSpPr/>
            <p:nvPr/>
          </p:nvSpPr>
          <p:spPr>
            <a:xfrm>
              <a:off x="10420101" y="5975811"/>
              <a:ext cx="111880" cy="2453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135B934-D1F1-4BA3-AE2E-0CA5C44E2710}"/>
                </a:ext>
              </a:extLst>
            </p:cNvPr>
            <p:cNvSpPr/>
            <p:nvPr/>
          </p:nvSpPr>
          <p:spPr>
            <a:xfrm>
              <a:off x="10531570" y="5975811"/>
              <a:ext cx="111880" cy="2453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014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0EE867-FC75-42A4-8ADD-19D1C69A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EF72AD7C-6397-4009-BFDE-BB8B9E4D8A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84" y="640081"/>
            <a:ext cx="6790630" cy="531440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4159C-D9CB-4BC8-838A-6C98FAC24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 Using time series to conduct means tests was effective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 Research online indicates that ozone levels did in fact drop off steeply after 2002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dirty="0"/>
              <a:t>EPA chart at left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dirty="0"/>
              <a:t>Consistent with the results from the 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7669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Means Testing Ozone Levels With Time Series in R</vt:lpstr>
      <vt:lpstr>Problem - Can we detect a difference in atmospheric pollution levels using time series analysis in R?</vt:lpstr>
      <vt:lpstr>Data Acquisition &amp; Cleaning</vt:lpstr>
      <vt:lpstr>Fitting 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Means Testing Ozone Levels With Time Series in R</dc:title>
  <dc:creator>Max Reeser</dc:creator>
  <cp:lastModifiedBy>Max Reeser</cp:lastModifiedBy>
  <cp:revision>1</cp:revision>
  <dcterms:created xsi:type="dcterms:W3CDTF">2020-05-08T20:41:02Z</dcterms:created>
  <dcterms:modified xsi:type="dcterms:W3CDTF">2020-05-08T20:42:39Z</dcterms:modified>
</cp:coreProperties>
</file>