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Alex Kahane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DC4CCE-A7DB-4AA0-86B6-B0DEC04D8412}">
  <a:tblStyle styleId="{82DC4CCE-A7DB-4AA0-86B6-B0DEC04D84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Nunito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Nunito-italic.fntdata"/><Relationship Id="rId12" Type="http://schemas.openxmlformats.org/officeDocument/2006/relationships/slide" Target="slides/slide5.xml"/><Relationship Id="rId34" Type="http://schemas.openxmlformats.org/officeDocument/2006/relationships/font" Target="fonts/Nuni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8-12T23:17:16.773">
    <p:pos x="6000" y="0"/>
    <p:text>Teams were given time to choose their model based on the Surprise Languages, but not given enough time to extensively retrain and alter their model with them.
Given about 1 week with Surprise Languages.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8-12T22:52:30.274">
    <p:pos x="6000" y="0"/>
    <p:text>highest is distance x accuracy
trained words did not matter as much as tested words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08-12T22:04:55.994">
    <p:pos x="6000" y="0"/>
    <p:text>This shows that for GML the model preformed worse on words where the subset is true.
While for NNO the model performed better on this subset, although still not well.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08-12T23:41:21.722">
    <p:pos x="6000" y="0"/>
    <p:text>Alex -&gt; Amelia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0-08-12T23:41:33.091">
    <p:pos x="6000" y="0"/>
    <p:text>Amelia -&gt; Alex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070c0ab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070c0ab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fb43849f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fb43849f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070c0ab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070c0ab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070c0ab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070c0ab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fb43849f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fb43849f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b43849f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fb43849f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070c0ab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070c0ab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070c0a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070c0a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fb43849fe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fb43849fe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fb43849f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fb43849f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fb43849f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fb43849f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fb43849f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fb43849f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fb43849f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fb43849f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0123cb6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0123cb6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fb43849f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fb43849f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fb43849f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fb43849f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fb43849f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fb43849f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fb43849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fb43849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fb43849f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fb43849f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fb43849f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fb43849f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fb43849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fb43849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b43849f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fb43849f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fb43849fe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fb43849fe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fb43849f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fb43849f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3.xm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4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5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linraffel.com/blog/online-and-linear-time-attention-by-enforcing-monotonic-alignment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12300" y="1773700"/>
            <a:ext cx="6119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Augmentation</a:t>
            </a:r>
            <a:r>
              <a:rPr lang="en"/>
              <a:t> of Low-</a:t>
            </a:r>
            <a:r>
              <a:rPr lang="en"/>
              <a:t>Resource</a:t>
            </a:r>
            <a:r>
              <a:rPr lang="en"/>
              <a:t> Languages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3835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Amelia Brown and Alexander Kahanek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A team) + Jared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30700" y="34397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break down?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30700" y="1726975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target languages we chose were Surprise Languages.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are also very limited in the amount of data, </a:t>
            </a:r>
            <a:r>
              <a:rPr lang="en" sz="1500"/>
              <a:t>comparatively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average number of tags also varies widely.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Infact, the tags themselves can have different meanings.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Such as language specific details.</a:t>
            </a:r>
            <a:endParaRPr sz="1500"/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5424300" y="145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{82DC4CCE-A7DB-4AA0-86B6-B0DEC04D8412}</a:tableStyleId>
              </a:tblPr>
              <a:tblGrid>
                <a:gridCol w="990400"/>
                <a:gridCol w="1031950"/>
                <a:gridCol w="760975"/>
              </a:tblGrid>
              <a:tr h="60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of words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Avg. # of tags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14,431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1,272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142,008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115,522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76,915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342350"/>
            <a:ext cx="344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we get a better baseline?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787200"/>
            <a:ext cx="4425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models presented from the task were not tuned for low-resource languages.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In-fact they focused on general accuracy across many languages.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 we wanted a baseline for single language models.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immediately saw an improvement!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Mostly because their models were not well prepared for these </a:t>
            </a:r>
            <a:r>
              <a:rPr lang="en" sz="1500"/>
              <a:t>languages</a:t>
            </a:r>
            <a:r>
              <a:rPr lang="en" sz="1500"/>
              <a:t>.</a:t>
            </a:r>
            <a:endParaRPr sz="1500"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5388050" y="17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{82DC4CCE-A7DB-4AA0-86B6-B0DEC04D8412}</a:tableStyleId>
              </a:tblPr>
              <a:tblGrid>
                <a:gridCol w="941200"/>
                <a:gridCol w="1154225"/>
                <a:gridCol w="939100"/>
              </a:tblGrid>
              <a:tr h="4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avg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Their avg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r>
                        <a:rPr lang="en"/>
                        <a:t>4.7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85025" y="34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look for?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performing our Error Analysis, we looked into a few different aspects.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Generalized Language Features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Prefix, Stem, and Suffix Errors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Part of Speech Tags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also looked into the correlation of the number of tested words, the Leveshtein Distance, and their accuracy.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We found some highly correlated features!</a:t>
            </a:r>
            <a:endParaRPr sz="1500"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178" y="3382875"/>
            <a:ext cx="4343400" cy="13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/>
          <p:nvPr/>
        </p:nvSpPr>
        <p:spPr>
          <a:xfrm>
            <a:off x="2168600" y="4419050"/>
            <a:ext cx="7167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343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Language Features?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07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Looking at the results, we noticed that if we subsetted the prediction results to words where the lemma remains unchanged in the prediction,  we saw a drop in accuracy for Middle Low German, and a rise in accuracy in Norwegian Nynorsk.</a:t>
            </a:r>
            <a:endParaRPr sz="1500"/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025" y="2297525"/>
            <a:ext cx="493395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 rot="10800000">
            <a:off x="7038975" y="4252625"/>
            <a:ext cx="7167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1388325" y="2771900"/>
            <a:ext cx="7167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1388325" y="4252625"/>
            <a:ext cx="7167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 rot="10800000">
            <a:off x="7038975" y="2771900"/>
            <a:ext cx="7167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885025" y="34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819150" y="1544975"/>
            <a:ext cx="75057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Augmentation by inflected word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Target Language + Source Language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Where source language fits the requirement: chair -&gt; chairs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i.e., the unchanged lemma (chair) is in the inflected word (chairs)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Full data augmentation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Multiple Source languages + Target Language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No subsets of data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i.e., used all available data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819150" y="342350"/>
            <a:ext cx="5749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 Implementations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90175" y="1197500"/>
            <a:ext cx="4109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Why this implementation?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found a disparity of errors in the target languages focused around these types of words.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This is a simple approach to targeting language features.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did we find?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found that our this method generally produced better results.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also found that Middle Low German is generally best paired with English.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While, Norwegian Nynorsk did better on average when paired with itself.</a:t>
            </a:r>
            <a:endParaRPr sz="1300"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75" y="1197500"/>
            <a:ext cx="4339625" cy="75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488" y="2210526"/>
            <a:ext cx="41148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4737450" y="2691150"/>
            <a:ext cx="7167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4737450" y="4165250"/>
            <a:ext cx="716700" cy="25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755450" y="343975"/>
            <a:ext cx="3897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 actual models?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427075" y="1761275"/>
            <a:ext cx="3934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found an increase in accuracy, from the average baseline, for nearly every model trained.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found that for Middle Low German, the addition of data leads to higher accuracy.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While this isn't as drastic for Norwegian Nynorsk.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We found that the mono-hmm model type generally outperformed the transformer</a:t>
            </a:r>
            <a:r>
              <a:rPr lang="en" sz="1300"/>
              <a:t>.</a:t>
            </a:r>
            <a:endParaRPr/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00" y="886000"/>
            <a:ext cx="4535124" cy="18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575" y="2853450"/>
            <a:ext cx="3462775" cy="19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819150" y="34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individual words?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1089875" y="3710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found that there might be a small portion of words in both languages that have yet to be correctly predicted.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noticed that there are large differences in how each model type predicts a word.</a:t>
            </a:r>
            <a:endParaRPr sz="1500"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075" y="935275"/>
            <a:ext cx="4323501" cy="27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00" y="1098800"/>
            <a:ext cx="3690631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Language Augmentation</a:t>
            </a:r>
            <a:endParaRPr/>
          </a:p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819150" y="34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Language Augmentation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819150" y="1640925"/>
            <a:ext cx="7505700" cy="27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Trained models on merged data from multiple languages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Trained on a combination of English and German, zero-shot transfer to Middle Low German (eng-deu-gml)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Trained on a combination of German and Icelandic, zero-shot transfer to Norwegian Nynorsk (deu-isl-nno)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Trained on all high-resource languages, zero-shot transfer to both low-resource languages (all-langs)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Then added target language data to training data to gain some benefits of fine-tuning</a:t>
            </a:r>
            <a:endParaRPr sz="1500"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Ethics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Background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Baseline Results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Augmentation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893175" y="3423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Language Augmentation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830700" y="1976800"/>
            <a:ext cx="37092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Why?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expecting accuracy - hoping for insights into languages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Results (Zero-Shot)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Very low accuracy (expected)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Interesting error distribution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Potential for future research</a:t>
            </a:r>
            <a:endParaRPr sz="1300"/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900" y="452313"/>
            <a:ext cx="3828654" cy="423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830700" y="3423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Language Augmentation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830700" y="1900025"/>
            <a:ext cx="3709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Why?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Hoping to gain some benefits of fine-tuning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Results (With Target Data Added)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Improvements in accuracy across the board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900" y="452313"/>
            <a:ext cx="3860209" cy="423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why does all this matter?</a:t>
            </a:r>
            <a:endParaRPr/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819150" y="34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755450" y="1146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found that targeting language features can provide better results.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Norwegian Nynorsk, although we </a:t>
            </a:r>
            <a:r>
              <a:rPr lang="en" sz="1500"/>
              <a:t>didn't</a:t>
            </a:r>
            <a:r>
              <a:rPr lang="en" sz="1500"/>
              <a:t> beat the baselines’ accuracy, our models on average did better.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found that simply adding the target languages data to multilingual models can help improve accuracy for those target languages.</a:t>
            </a:r>
            <a:endParaRPr sz="1500"/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1" name="Google Shape;301;p35"/>
          <p:cNvGraphicFramePr/>
          <p:nvPr/>
        </p:nvGraphicFramePr>
        <p:xfrm>
          <a:off x="1413338" y="2926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{82DC4CCE-A7DB-4AA0-86B6-B0DEC04D8412}</a:tableStyleId>
              </a:tblPr>
              <a:tblGrid>
                <a:gridCol w="1437325"/>
                <a:gridCol w="1656375"/>
                <a:gridCol w="1667050"/>
                <a:gridCol w="1556550"/>
              </a:tblGrid>
              <a:tr h="6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Baseline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From Other Task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71.7%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gml+125eng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65.4%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(hall transformer)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88.5%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/>
                        <a:t>nno+50deu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88.7%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(transformer)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819150" y="34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819150" y="1393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did we contribute?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showed that low-resource languages can be effectively trained on and altered for better performance, with the assistance of other languages.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challenges did we face?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Navigating unknown territory, both of us had minimal knowledge and experience going into this project.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Learning to understand the baseline was challenging as well, as learning to read another person's code always is.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did we learn?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How to navigate a small-scale research project.</a:t>
            </a:r>
            <a:endParaRPr sz="1300"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819150" y="34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Ekaterina Vylomova et al. 2020. SIGMORPHON 2020 shared task 0: Typologically diverse morphological inflection. In </a:t>
            </a:r>
            <a:r>
              <a:rPr i="1" lang="en" sz="1200">
                <a:solidFill>
                  <a:srgbClr val="000000"/>
                </a:solidFill>
              </a:rPr>
              <a:t>Proceedings of the 17th SIGMORPHON Workshop on Computational Research in Phonetics, Phonology, and Morphology</a:t>
            </a:r>
            <a:r>
              <a:rPr lang="en" sz="1200">
                <a:solidFill>
                  <a:srgbClr val="000000"/>
                </a:solidFill>
              </a:rPr>
              <a:t>, pages 1–39, Online. Association for Computational Linguistics.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Colin Raffel. 2017. Online and Linear-Time Attention by Enforcing Monotonic Alignments, Online.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https://colinraffel.com/blog/online-and-linear-time-attention-by-enforcing-monotonic-alignments.html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Maxime Allard. 2019. What is a Transformer? Online. https://medium.com/inside-machine-learning/what-is-a-transformer-d07dd1fbec04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15" name="Google Shape;315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4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708100"/>
            <a:ext cx="7505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morphological inflection?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Examples in English: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chair -&gt; chairs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mouse -&gt; mice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go -&gt; went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Inflecting unknown words</a:t>
            </a:r>
            <a:endParaRPr sz="1300"/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Morphological inflection of an hypothetical English noun</a:t>
            </a:r>
            <a:endParaRPr sz="16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209975"/>
            <a:ext cx="8210000" cy="38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34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162025"/>
            <a:ext cx="7505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SIGMORPHON 2020 Conference Shared Task 0: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Morphological inflection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Conference submissions</a:t>
            </a:r>
            <a:r>
              <a:rPr b="1" lang="en" sz="1300"/>
              <a:t> </a:t>
            </a:r>
            <a:r>
              <a:rPr lang="en" sz="1300"/>
              <a:t>designed to be massively multilingual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work: focus on low-resource languages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What is a low-resource language?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Selected Norwegian Nynorsk </a:t>
            </a:r>
            <a:r>
              <a:rPr lang="en" sz="1200"/>
              <a:t>(nno)</a:t>
            </a:r>
            <a:r>
              <a:rPr lang="en" sz="1500"/>
              <a:t> and Middle Low German </a:t>
            </a:r>
            <a:r>
              <a:rPr lang="en" sz="1200"/>
              <a:t>(gml)</a:t>
            </a:r>
            <a:r>
              <a:rPr lang="en" sz="1500"/>
              <a:t> as target languages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Small datasets, low accuracy in shared task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Selected English </a:t>
            </a:r>
            <a:r>
              <a:rPr lang="en" sz="1200"/>
              <a:t>(eng)</a:t>
            </a:r>
            <a:r>
              <a:rPr lang="en" sz="1500"/>
              <a:t>, German </a:t>
            </a:r>
            <a:r>
              <a:rPr lang="en" sz="1200"/>
              <a:t>(deu)</a:t>
            </a:r>
            <a:r>
              <a:rPr lang="en" sz="1500"/>
              <a:t>, and Icelandic </a:t>
            </a:r>
            <a:r>
              <a:rPr lang="en" sz="1200"/>
              <a:t>(isl)</a:t>
            </a:r>
            <a:r>
              <a:rPr lang="en" sz="1500"/>
              <a:t> as source languages</a:t>
            </a:r>
            <a:endParaRPr sz="1500"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342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594025"/>
            <a:ext cx="75057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Primary ethical concerns of machine learning as a whole and NLP in particular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Privacy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Appropriate collection and use of data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Concerns of this project and potential future research: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terribly different from general concerns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Process of acquiring data on low-resource languages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Language is the property of a community, whose wishes should be respected</a:t>
            </a:r>
            <a:endParaRPr sz="1300"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342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890425"/>
            <a:ext cx="7505700" cy="25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Summary of baseline model architecture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Transformer (an encoder and decoder with attention to decide which parts of the encoded sequence are most important; does not require an LSTM) (Allard, 2019)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Mono-HMM, or hard monotonic attention transducer (the monotonicity allows an output vector to be produced from an input vector in linear time) (Raffel, 2017)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Research strategy: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Train same model on different data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Why did we do that?</a:t>
            </a:r>
            <a:endParaRPr sz="900"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results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767325" y="3423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data look like?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30700" y="1637050"/>
            <a:ext cx="43512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 was split into Development Languages and </a:t>
            </a:r>
            <a:r>
              <a:rPr lang="en" sz="1500"/>
              <a:t>Surprise</a:t>
            </a:r>
            <a:r>
              <a:rPr lang="en" sz="1500"/>
              <a:t> Languages.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was done to challenge the multilingual models.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single language will consist of a plethora of words, each including a lemma, target form, and the associated tags.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5736513" y="21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{82DC4CCE-A7DB-4AA0-86B6-B0DEC04D8412}</a:tableStyleId>
              </a:tblPr>
              <a:tblGrid>
                <a:gridCol w="792300"/>
                <a:gridCol w="1157800"/>
                <a:gridCol w="704100"/>
              </a:tblGrid>
              <a:tr h="3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lemma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tags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chairs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N;PL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N;PL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V;PST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