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57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6" r:id="rId20"/>
    <p:sldId id="274" r:id="rId21"/>
    <p:sldId id="275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12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50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Relationship Id="rId4" Type="http://schemas.openxmlformats.org/officeDocument/2006/relationships/image" Target="../media/image35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37.wmf"/><Relationship Id="rId1" Type="http://schemas.openxmlformats.org/officeDocument/2006/relationships/image" Target="../media/image36.wmf"/><Relationship Id="rId5" Type="http://schemas.openxmlformats.org/officeDocument/2006/relationships/image" Target="../media/image40.wmf"/><Relationship Id="rId4" Type="http://schemas.openxmlformats.org/officeDocument/2006/relationships/image" Target="../media/image39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42.wmf"/><Relationship Id="rId1" Type="http://schemas.openxmlformats.org/officeDocument/2006/relationships/image" Target="../media/image41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44.wmf"/><Relationship Id="rId1" Type="http://schemas.openxmlformats.org/officeDocument/2006/relationships/image" Target="../media/image4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611B4-48CF-4979-B696-1A515B3B4F11}" type="datetimeFigureOut">
              <a:rPr lang="en-US" smtClean="0"/>
              <a:t>6/28/2016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6C64F-E659-4833-B30F-85E6563AA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469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611B4-48CF-4979-B696-1A515B3B4F11}" type="datetimeFigureOut">
              <a:rPr lang="en-US" smtClean="0"/>
              <a:t>6/28/2016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6C64F-E659-4833-B30F-85E6563AA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493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611B4-48CF-4979-B696-1A515B3B4F11}" type="datetimeFigureOut">
              <a:rPr lang="en-US" smtClean="0"/>
              <a:t>6/28/2016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6C64F-E659-4833-B30F-85E6563AA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065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611B4-48CF-4979-B696-1A515B3B4F11}" type="datetimeFigureOut">
              <a:rPr lang="en-US" smtClean="0"/>
              <a:t>6/28/2016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6C64F-E659-4833-B30F-85E6563AA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458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611B4-48CF-4979-B696-1A515B3B4F11}" type="datetimeFigureOut">
              <a:rPr lang="en-US" smtClean="0"/>
              <a:t>6/28/2016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6C64F-E659-4833-B30F-85E6563AA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11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611B4-48CF-4979-B696-1A515B3B4F11}" type="datetimeFigureOut">
              <a:rPr lang="en-US" smtClean="0"/>
              <a:t>6/28/2016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6C64F-E659-4833-B30F-85E6563AA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633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611B4-48CF-4979-B696-1A515B3B4F11}" type="datetimeFigureOut">
              <a:rPr lang="en-US" smtClean="0"/>
              <a:t>6/28/2016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6C64F-E659-4833-B30F-85E6563AA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496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611B4-48CF-4979-B696-1A515B3B4F11}" type="datetimeFigureOut">
              <a:rPr lang="en-US" smtClean="0"/>
              <a:t>6/28/2016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6C64F-E659-4833-B30F-85E6563AA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179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611B4-48CF-4979-B696-1A515B3B4F11}" type="datetimeFigureOut">
              <a:rPr lang="en-US" smtClean="0"/>
              <a:t>6/28/2016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6C64F-E659-4833-B30F-85E6563AA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822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611B4-48CF-4979-B696-1A515B3B4F11}" type="datetimeFigureOut">
              <a:rPr lang="en-US" smtClean="0"/>
              <a:t>6/28/2016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6C64F-E659-4833-B30F-85E6563AA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231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611B4-48CF-4979-B696-1A515B3B4F11}" type="datetimeFigureOut">
              <a:rPr lang="en-US" smtClean="0"/>
              <a:t>6/28/2016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6C64F-E659-4833-B30F-85E6563AA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370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7611B4-48CF-4979-B696-1A515B3B4F11}" type="datetimeFigureOut">
              <a:rPr lang="en-US" smtClean="0"/>
              <a:t>6/28/2016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56C64F-E659-4833-B30F-85E6563AA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540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gif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0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9.w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3.wmf"/><Relationship Id="rId5" Type="http://schemas.openxmlformats.org/officeDocument/2006/relationships/oleObject" Target="../embeddings/oleObject5.bin"/><Relationship Id="rId10" Type="http://schemas.openxmlformats.org/officeDocument/2006/relationships/image" Target="../media/image35.wmf"/><Relationship Id="rId4" Type="http://schemas.openxmlformats.org/officeDocument/2006/relationships/image" Target="../media/image32.wmf"/><Relationship Id="rId9" Type="http://schemas.openxmlformats.org/officeDocument/2006/relationships/oleObject" Target="../embeddings/oleObject7.bin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wmf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12" Type="http://schemas.openxmlformats.org/officeDocument/2006/relationships/image" Target="../media/image4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37.wmf"/><Relationship Id="rId11" Type="http://schemas.openxmlformats.org/officeDocument/2006/relationships/oleObject" Target="../embeddings/oleObject12.bin"/><Relationship Id="rId5" Type="http://schemas.openxmlformats.org/officeDocument/2006/relationships/oleObject" Target="../embeddings/oleObject9.bin"/><Relationship Id="rId10" Type="http://schemas.openxmlformats.org/officeDocument/2006/relationships/image" Target="../media/image39.wmf"/><Relationship Id="rId4" Type="http://schemas.openxmlformats.org/officeDocument/2006/relationships/image" Target="../media/image36.wmf"/><Relationship Id="rId9" Type="http://schemas.openxmlformats.org/officeDocument/2006/relationships/oleObject" Target="../embeddings/oleObject11.bin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42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41.w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44.w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43.w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th-TH" dirty="0"/>
              <a:t>รูปทรงเรขาคณิต</a:t>
            </a:r>
            <a:br>
              <a:rPr lang="en-US" dirty="0"/>
            </a:br>
            <a:r>
              <a:rPr lang="en-US" dirty="0"/>
              <a:t>Geometry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2816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เวกเตอร์ตั้งฉาก </a:t>
            </a:r>
            <a:r>
              <a:rPr lang="en-US" dirty="0"/>
              <a:t>(normal vector)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อธิบายการวางตัวของพื้นผิวที่จุด </a:t>
            </a:r>
            <a:r>
              <a:rPr lang="en-US" dirty="0"/>
              <a:t>P</a:t>
            </a:r>
          </a:p>
        </p:txBody>
      </p:sp>
      <p:pic>
        <p:nvPicPr>
          <p:cNvPr id="1026" name="Picture 2" descr="http://www.scratchapixel.com/images/upload/geometry/normal.png?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4309" y="2621972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113902" y="3681390"/>
            <a:ext cx="679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</a:t>
            </a:r>
          </a:p>
        </p:txBody>
      </p:sp>
      <p:sp>
        <p:nvSpPr>
          <p:cNvPr id="5" name="Isosceles Triangle 4"/>
          <p:cNvSpPr/>
          <p:nvPr/>
        </p:nvSpPr>
        <p:spPr>
          <a:xfrm>
            <a:off x="6487297" y="3052119"/>
            <a:ext cx="2854411" cy="1853513"/>
          </a:xfrm>
          <a:custGeom>
            <a:avLst/>
            <a:gdLst>
              <a:gd name="connsiteX0" fmla="*/ 0 w 2273644"/>
              <a:gd name="connsiteY0" fmla="*/ 1371600 h 1371600"/>
              <a:gd name="connsiteX1" fmla="*/ 1136822 w 2273644"/>
              <a:gd name="connsiteY1" fmla="*/ 0 h 1371600"/>
              <a:gd name="connsiteX2" fmla="*/ 2273644 w 2273644"/>
              <a:gd name="connsiteY2" fmla="*/ 1371600 h 1371600"/>
              <a:gd name="connsiteX3" fmla="*/ 0 w 2273644"/>
              <a:gd name="connsiteY3" fmla="*/ 1371600 h 1371600"/>
              <a:gd name="connsiteX0" fmla="*/ 0 w 2854411"/>
              <a:gd name="connsiteY0" fmla="*/ 1470454 h 1470454"/>
              <a:gd name="connsiteX1" fmla="*/ 2854411 w 2854411"/>
              <a:gd name="connsiteY1" fmla="*/ 0 h 1470454"/>
              <a:gd name="connsiteX2" fmla="*/ 2273644 w 2854411"/>
              <a:gd name="connsiteY2" fmla="*/ 1470454 h 1470454"/>
              <a:gd name="connsiteX3" fmla="*/ 0 w 2854411"/>
              <a:gd name="connsiteY3" fmla="*/ 1470454 h 1470454"/>
              <a:gd name="connsiteX0" fmla="*/ 0 w 2854411"/>
              <a:gd name="connsiteY0" fmla="*/ 1470454 h 1853513"/>
              <a:gd name="connsiteX1" fmla="*/ 2854411 w 2854411"/>
              <a:gd name="connsiteY1" fmla="*/ 0 h 1853513"/>
              <a:gd name="connsiteX2" fmla="*/ 2384855 w 2854411"/>
              <a:gd name="connsiteY2" fmla="*/ 1853513 h 1853513"/>
              <a:gd name="connsiteX3" fmla="*/ 0 w 2854411"/>
              <a:gd name="connsiteY3" fmla="*/ 1470454 h 1853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54411" h="1853513">
                <a:moveTo>
                  <a:pt x="0" y="1470454"/>
                </a:moveTo>
                <a:lnTo>
                  <a:pt x="2854411" y="0"/>
                </a:lnTo>
                <a:lnTo>
                  <a:pt x="2384855" y="1853513"/>
                </a:lnTo>
                <a:lnTo>
                  <a:pt x="0" y="1470454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7068065" y="2866768"/>
            <a:ext cx="1149178" cy="1285102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976284" y="4102141"/>
            <a:ext cx="679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P</a:t>
            </a:r>
          </a:p>
        </p:txBody>
      </p:sp>
    </p:spTree>
    <p:extLst>
      <p:ext uri="{BB962C8B-B14F-4D97-AF65-F5344CB8AC3E}">
        <p14:creationId xmlns:p14="http://schemas.microsoft.com/office/powerpoint/2010/main" val="36540439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ระบบพิกัด </a:t>
            </a:r>
            <a:r>
              <a:rPr lang="en-US" dirty="0"/>
              <a:t>(Coordinate Systems)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277716"/>
          </a:xfrm>
        </p:spPr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th-TH" dirty="0"/>
              <a:t>จุดใน </a:t>
            </a:r>
            <a:r>
              <a:rPr lang="en-US" dirty="0"/>
              <a:t>2D (x, y) </a:t>
            </a:r>
            <a:endParaRPr lang="th-TH" dirty="0"/>
          </a:p>
          <a:p>
            <a:pPr marL="228600" lvl="1">
              <a:spcBef>
                <a:spcPts val="1000"/>
              </a:spcBef>
            </a:pPr>
            <a:r>
              <a:rPr lang="th-TH" dirty="0"/>
              <a:t>จุดใน </a:t>
            </a:r>
            <a:r>
              <a:rPr lang="en-US" dirty="0"/>
              <a:t>3D (x, y, z)</a:t>
            </a:r>
          </a:p>
          <a:p>
            <a:r>
              <a:rPr lang="en-US" dirty="0"/>
              <a:t>x, y, z </a:t>
            </a:r>
            <a:r>
              <a:rPr lang="th-TH" dirty="0"/>
              <a:t>เป็นจำนวนจริง</a:t>
            </a:r>
          </a:p>
          <a:p>
            <a:pPr lvl="1"/>
            <a:r>
              <a:rPr lang="th-TH" dirty="0"/>
              <a:t>วัดจากจุดกำเนิด</a:t>
            </a:r>
          </a:p>
          <a:p>
            <a:pPr lvl="1"/>
            <a:r>
              <a:rPr lang="th-TH" dirty="0"/>
              <a:t>มีเครื่องหมาย </a:t>
            </a:r>
            <a:r>
              <a:rPr lang="en-US" dirty="0"/>
              <a:t>+ </a:t>
            </a:r>
            <a:r>
              <a:rPr lang="th-TH" dirty="0"/>
              <a:t>หรือ </a:t>
            </a:r>
            <a:r>
              <a:rPr lang="en-US" dirty="0"/>
              <a:t>–</a:t>
            </a:r>
          </a:p>
        </p:txBody>
      </p:sp>
      <p:pic>
        <p:nvPicPr>
          <p:cNvPr id="2050" name="Picture 2" descr="http://www.scratchapixel.com/images/upload/geometry/oneaxis.png?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483" y="4459805"/>
            <a:ext cx="6268193" cy="1286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scratchapixel.com/images/upload/geometry/axis2d.png?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1007" y="1782225"/>
            <a:ext cx="4375150" cy="4498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38585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การเลือกระบบพิกัด</a:t>
            </a:r>
            <a:endParaRPr lang="en-US" dirty="0"/>
          </a:p>
        </p:txBody>
      </p:sp>
      <p:pic>
        <p:nvPicPr>
          <p:cNvPr id="3074" name="Picture 2" descr="http://www.scratchapixel.com/images/upload/geometry/pointincoordsystems.png?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3689" y="1453229"/>
            <a:ext cx="5057775" cy="521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277716"/>
          </a:xfrm>
        </p:spPr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th-TH" dirty="0"/>
              <a:t>เลือกวางจุดกำเนิดตรงไหนก็ได้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8411" y="2718486"/>
            <a:ext cx="296562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2400" dirty="0"/>
              <a:t>รู้ตำแหน่งจุด </a:t>
            </a:r>
            <a:r>
              <a:rPr lang="en-US" sz="2400" dirty="0"/>
              <a:t>P </a:t>
            </a:r>
            <a:r>
              <a:rPr lang="th-TH" sz="2400" dirty="0"/>
              <a:t>บนพิกัดสีเขียว</a:t>
            </a:r>
          </a:p>
          <a:p>
            <a:pPr algn="ctr"/>
            <a:r>
              <a:rPr lang="th-TH" sz="2400" dirty="0"/>
              <a:t>และ</a:t>
            </a:r>
          </a:p>
          <a:p>
            <a:pPr algn="ctr"/>
            <a:r>
              <a:rPr lang="th-TH" sz="2400" dirty="0"/>
              <a:t>รู้ตำแหน่งจุดกำเนิดของพิกัดสีแดงบนพิกัดสีเขียว</a:t>
            </a:r>
            <a:endParaRPr lang="en-US" sz="2400" dirty="0"/>
          </a:p>
        </p:txBody>
      </p:sp>
      <p:sp>
        <p:nvSpPr>
          <p:cNvPr id="6" name="Down Arrow 5"/>
          <p:cNvSpPr/>
          <p:nvPr/>
        </p:nvSpPr>
        <p:spPr>
          <a:xfrm>
            <a:off x="1902940" y="4349575"/>
            <a:ext cx="420130" cy="7908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89920" y="5238278"/>
            <a:ext cx="29656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2400" dirty="0"/>
              <a:t>รู้ตำแหน่งจุด </a:t>
            </a:r>
            <a:r>
              <a:rPr lang="en-US" sz="2400" dirty="0"/>
              <a:t>P </a:t>
            </a:r>
            <a:r>
              <a:rPr lang="th-TH" sz="2400" dirty="0"/>
              <a:t>บนพิกัดสีแดง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3927791" y="2788193"/>
            <a:ext cx="80182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92D050"/>
                </a:solidFill>
              </a:rPr>
              <a:t>(2, 4)</a:t>
            </a:r>
          </a:p>
          <a:p>
            <a:r>
              <a:rPr lang="en-US" sz="2000" dirty="0"/>
              <a:t>-</a:t>
            </a:r>
          </a:p>
          <a:p>
            <a:r>
              <a:rPr lang="en-US" sz="2000" dirty="0">
                <a:solidFill>
                  <a:srgbClr val="FF0000"/>
                </a:solidFill>
              </a:rPr>
              <a:t>(3, 1)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=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>
                <a:solidFill>
                  <a:srgbClr val="FF0000"/>
                </a:solidFill>
              </a:rPr>
              <a:t>(-1, 3)</a:t>
            </a:r>
          </a:p>
        </p:txBody>
      </p:sp>
    </p:spTree>
    <p:extLst>
      <p:ext uri="{BB962C8B-B14F-4D97-AF65-F5344CB8AC3E}">
        <p14:creationId xmlns:p14="http://schemas.microsoft.com/office/powerpoint/2010/main" val="15514248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การเลือกระบบพิกัด</a:t>
            </a:r>
            <a:endParaRPr lang="en-US" dirty="0"/>
          </a:p>
        </p:txBody>
      </p:sp>
      <p:pic>
        <p:nvPicPr>
          <p:cNvPr id="3074" name="Picture 2" descr="http://www.scratchapixel.com/images/upload/geometry/pointincoordsystems.png?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3689" y="1453229"/>
            <a:ext cx="5057775" cy="521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277716"/>
          </a:xfrm>
        </p:spPr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th-TH" dirty="0"/>
              <a:t>เลือกวางจุดกำเนิดตรงไหนก็ได้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8411" y="2718486"/>
            <a:ext cx="296562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2400" dirty="0"/>
              <a:t>รู้ตำแหน่งจุด </a:t>
            </a:r>
            <a:r>
              <a:rPr lang="en-US" sz="2400" dirty="0"/>
              <a:t>P </a:t>
            </a:r>
            <a:r>
              <a:rPr lang="th-TH" sz="2400" dirty="0"/>
              <a:t>บนพิกัดสีแดง</a:t>
            </a:r>
          </a:p>
          <a:p>
            <a:pPr algn="ctr"/>
            <a:r>
              <a:rPr lang="th-TH" sz="2400" dirty="0"/>
              <a:t>และ</a:t>
            </a:r>
          </a:p>
          <a:p>
            <a:pPr algn="ctr"/>
            <a:r>
              <a:rPr lang="th-TH" sz="2400" dirty="0"/>
              <a:t>รู้ตำแหน่งจุดกำเนิดของพิกัดสีเขียวบนพิกัดสีแดง</a:t>
            </a:r>
            <a:endParaRPr lang="en-US" sz="2400" dirty="0"/>
          </a:p>
        </p:txBody>
      </p:sp>
      <p:sp>
        <p:nvSpPr>
          <p:cNvPr id="6" name="Down Arrow 5"/>
          <p:cNvSpPr/>
          <p:nvPr/>
        </p:nvSpPr>
        <p:spPr>
          <a:xfrm>
            <a:off x="1902940" y="4349575"/>
            <a:ext cx="420130" cy="7908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89920" y="5238278"/>
            <a:ext cx="29656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2400" dirty="0"/>
              <a:t>รู้ตำแหน่งจุด </a:t>
            </a:r>
            <a:r>
              <a:rPr lang="en-US" sz="2400" dirty="0"/>
              <a:t>P </a:t>
            </a:r>
            <a:r>
              <a:rPr lang="th-TH" sz="2400" dirty="0"/>
              <a:t>บนพิกัดสีเขียว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3927791" y="2788193"/>
            <a:ext cx="880369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(-1, 3)</a:t>
            </a:r>
          </a:p>
          <a:p>
            <a:r>
              <a:rPr lang="en-US" sz="2000" dirty="0"/>
              <a:t>-</a:t>
            </a:r>
          </a:p>
          <a:p>
            <a:r>
              <a:rPr lang="en-US" sz="2000" dirty="0">
                <a:solidFill>
                  <a:srgbClr val="92D050"/>
                </a:solidFill>
              </a:rPr>
              <a:t>(-3, -1)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=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>
                <a:solidFill>
                  <a:srgbClr val="92D050"/>
                </a:solidFill>
              </a:rPr>
              <a:t>(2, 4)</a:t>
            </a:r>
          </a:p>
        </p:txBody>
      </p:sp>
    </p:spTree>
    <p:extLst>
      <p:ext uri="{BB962C8B-B14F-4D97-AF65-F5344CB8AC3E}">
        <p14:creationId xmlns:p14="http://schemas.microsoft.com/office/powerpoint/2010/main" val="23218045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ระบบพิกัดใน </a:t>
            </a:r>
            <a:r>
              <a:rPr lang="en-US" dirty="0"/>
              <a:t>3D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เพิ่มแกน </a:t>
            </a:r>
            <a:r>
              <a:rPr lang="en-US" dirty="0"/>
              <a:t>z </a:t>
            </a:r>
            <a:r>
              <a:rPr lang="th-TH" dirty="0"/>
              <a:t>มาจาก </a:t>
            </a:r>
            <a:r>
              <a:rPr lang="en-US" dirty="0"/>
              <a:t>2D</a:t>
            </a:r>
          </a:p>
          <a:p>
            <a:r>
              <a:rPr lang="en-US" dirty="0"/>
              <a:t>Euclidean space</a:t>
            </a:r>
          </a:p>
        </p:txBody>
      </p:sp>
      <p:pic>
        <p:nvPicPr>
          <p:cNvPr id="1026" name="Picture 2" descr="http://www.scratchapixel.com/images/upload/geometry/coordsys3d.png?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4516" y="1624012"/>
            <a:ext cx="5057775" cy="4552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1391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ระบบพิกัดมือขวา </a:t>
            </a:r>
            <a:r>
              <a:rPr lang="en-US" dirty="0"/>
              <a:t>- </a:t>
            </a:r>
            <a:r>
              <a:rPr lang="th-TH" dirty="0"/>
              <a:t>มือซ้าย</a:t>
            </a:r>
            <a:endParaRPr lang="en-US" dirty="0"/>
          </a:p>
        </p:txBody>
      </p:sp>
      <p:pic>
        <p:nvPicPr>
          <p:cNvPr id="2050" name="Picture 2" descr="http://www.scratchapixel.com/images/upload/geometry/rhlh.png?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8239" y="3083011"/>
            <a:ext cx="8295521" cy="310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3D Studio Max </a:t>
            </a:r>
            <a:r>
              <a:rPr lang="th-TH" dirty="0"/>
              <a:t>ใช้ระบบพิกัดมือขวา</a:t>
            </a:r>
          </a:p>
          <a:p>
            <a:r>
              <a:rPr lang="en-US" dirty="0"/>
              <a:t>Unity </a:t>
            </a:r>
            <a:r>
              <a:rPr lang="th-TH" dirty="0"/>
              <a:t>ใช้ระบบพิกัดมือซ้าย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84112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แกนขวา</a:t>
            </a:r>
            <a:r>
              <a:rPr lang="en-US" dirty="0"/>
              <a:t>(</a:t>
            </a:r>
            <a:r>
              <a:rPr lang="th-TH" dirty="0"/>
              <a:t>ซ้าย</a:t>
            </a:r>
            <a:r>
              <a:rPr lang="en-US" dirty="0"/>
              <a:t>)</a:t>
            </a:r>
            <a:r>
              <a:rPr lang="th-TH" dirty="0"/>
              <a:t> บนและชี้ออก </a:t>
            </a:r>
            <a:r>
              <a:rPr lang="en-US" dirty="0"/>
              <a:t>(</a:t>
            </a:r>
            <a:r>
              <a:rPr lang="th-TH" dirty="0"/>
              <a:t>ชี้เข้า</a:t>
            </a:r>
            <a:r>
              <a:rPr lang="en-US" dirty="0"/>
              <a:t>)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2979691" y="2582302"/>
            <a:ext cx="1781778" cy="1693142"/>
            <a:chOff x="2979691" y="2582302"/>
            <a:chExt cx="1781778" cy="1693142"/>
          </a:xfrm>
        </p:grpSpPr>
        <p:cxnSp>
          <p:nvCxnSpPr>
            <p:cNvPr id="7" name="Straight Arrow Connector 6"/>
            <p:cNvCxnSpPr/>
            <p:nvPr/>
          </p:nvCxnSpPr>
          <p:spPr>
            <a:xfrm flipV="1">
              <a:off x="2982096" y="3484609"/>
              <a:ext cx="1356839" cy="790835"/>
            </a:xfrm>
            <a:prstGeom prst="straightConnector1">
              <a:avLst/>
            </a:prstGeom>
            <a:ln w="5715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4"/>
            <p:cNvCxnSpPr/>
            <p:nvPr/>
          </p:nvCxnSpPr>
          <p:spPr>
            <a:xfrm flipH="1" flipV="1">
              <a:off x="2979691" y="2582302"/>
              <a:ext cx="2406" cy="1693141"/>
            </a:xfrm>
            <a:prstGeom prst="straightConnector1">
              <a:avLst/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 flipV="1">
              <a:off x="2982096" y="4275443"/>
              <a:ext cx="1779373" cy="1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4341340" y="3838643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072713" y="2717587"/>
              <a:ext cx="2760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z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338935" y="3115277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</a:t>
              </a:r>
            </a:p>
          </p:txBody>
        </p:sp>
      </p:grpSp>
      <p:cxnSp>
        <p:nvCxnSpPr>
          <p:cNvPr id="20" name="Straight Arrow Connector 19"/>
          <p:cNvCxnSpPr/>
          <p:nvPr/>
        </p:nvCxnSpPr>
        <p:spPr>
          <a:xfrm flipH="1" flipV="1">
            <a:off x="8587254" y="2717586"/>
            <a:ext cx="4810" cy="1557858"/>
          </a:xfrm>
          <a:prstGeom prst="straightConnector1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7741982" y="4275443"/>
            <a:ext cx="850083" cy="926752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7142206" y="4275444"/>
            <a:ext cx="1449858" cy="161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167852" y="3805888"/>
            <a:ext cx="284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465944" y="4944543"/>
            <a:ext cx="276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z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298392" y="2415341"/>
            <a:ext cx="288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927043" y="5487008"/>
            <a:ext cx="1556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3D Studio Max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754814" y="5480095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Unity</a:t>
            </a:r>
          </a:p>
        </p:txBody>
      </p:sp>
    </p:spTree>
    <p:extLst>
      <p:ext uri="{BB962C8B-B14F-4D97-AF65-F5344CB8AC3E}">
        <p14:creationId xmlns:p14="http://schemas.microsoft.com/office/powerpoint/2010/main" val="21422910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พิกัดโลก </a:t>
            </a:r>
            <a:r>
              <a:rPr lang="en-US" dirty="0"/>
              <a:t>(World Coordinate)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พิกัดอื่นๆ จะอ้างอิงที่พิกัดโลก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2287713" y="3826216"/>
            <a:ext cx="1781778" cy="1693142"/>
            <a:chOff x="2979691" y="2582302"/>
            <a:chExt cx="1781778" cy="1693142"/>
          </a:xfrm>
        </p:grpSpPr>
        <p:cxnSp>
          <p:nvCxnSpPr>
            <p:cNvPr id="5" name="Straight Arrow Connector 4"/>
            <p:cNvCxnSpPr/>
            <p:nvPr/>
          </p:nvCxnSpPr>
          <p:spPr>
            <a:xfrm flipV="1">
              <a:off x="2982096" y="3484609"/>
              <a:ext cx="1356839" cy="790835"/>
            </a:xfrm>
            <a:prstGeom prst="straightConnector1">
              <a:avLst/>
            </a:prstGeom>
            <a:ln w="5715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 flipH="1" flipV="1">
              <a:off x="2979691" y="2582302"/>
              <a:ext cx="2406" cy="1693141"/>
            </a:xfrm>
            <a:prstGeom prst="straightConnector1">
              <a:avLst/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 flipV="1">
              <a:off x="2982096" y="4275443"/>
              <a:ext cx="1779373" cy="1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341340" y="3838643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072713" y="2717587"/>
              <a:ext cx="2760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z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338935" y="3115277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</a:t>
              </a: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758770" y="5478827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(0, 0, 0)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5246535" y="3808256"/>
            <a:ext cx="647748" cy="377541"/>
          </a:xfrm>
          <a:prstGeom prst="straightConnector1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5245387" y="3377499"/>
            <a:ext cx="1149" cy="808298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5246535" y="4185797"/>
            <a:ext cx="849464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043389" y="3972499"/>
            <a:ext cx="2760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x'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299181" y="3269717"/>
            <a:ext cx="2712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z'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894283" y="3631939"/>
            <a:ext cx="2792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y'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796385" y="4210342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(1, 1, 1)</a:t>
            </a:r>
          </a:p>
        </p:txBody>
      </p:sp>
    </p:spTree>
    <p:extLst>
      <p:ext uri="{BB962C8B-B14F-4D97-AF65-F5344CB8AC3E}">
        <p14:creationId xmlns:p14="http://schemas.microsoft.com/office/powerpoint/2010/main" val="29946707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การดำเนินการเวกเตอร์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บวก ลบ</a:t>
            </a:r>
          </a:p>
          <a:p>
            <a:r>
              <a:rPr lang="th-TH" dirty="0"/>
              <a:t>ความยาว</a:t>
            </a:r>
            <a:endParaRPr lang="en-US" dirty="0"/>
          </a:p>
          <a:p>
            <a:r>
              <a:rPr lang="th-TH" dirty="0"/>
              <a:t>การทำให้เป็นบรรทัดฐาน </a:t>
            </a:r>
            <a:r>
              <a:rPr lang="en-US" dirty="0"/>
              <a:t>(normalization)</a:t>
            </a:r>
          </a:p>
          <a:p>
            <a:r>
              <a:rPr lang="en-US" dirty="0"/>
              <a:t>dot product</a:t>
            </a:r>
          </a:p>
          <a:p>
            <a:r>
              <a:rPr lang="en-US" dirty="0"/>
              <a:t>cross product</a:t>
            </a:r>
          </a:p>
        </p:txBody>
      </p:sp>
    </p:spTree>
    <p:extLst>
      <p:ext uri="{BB962C8B-B14F-4D97-AF65-F5344CB8AC3E}">
        <p14:creationId xmlns:p14="http://schemas.microsoft.com/office/powerpoint/2010/main" val="9203700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บวก ลบ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0153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lh4.ggpht.com/Hgb6bDbx4kPMHe3JezX9Nu6XD6DlXM1UFrBNxdLIXndfE-c6QpxMRhKZj7bdfSYNrZvZ=w3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185" y="1841156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://d2rormqr1qwzpz.cloudfront.net/photos/2014/03/19/59076-spheres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0274" y="1250606"/>
            <a:ext cx="5384800" cy="403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2609935" y="6488668"/>
            <a:ext cx="104713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http://www.tested.com/tech/3d-printing/460456-bits-atoms-3d-modeling-best-practices-3d-printing/</a:t>
            </a:r>
          </a:p>
        </p:txBody>
      </p:sp>
      <p:sp>
        <p:nvSpPr>
          <p:cNvPr id="6" name="Rectangle 5"/>
          <p:cNvSpPr/>
          <p:nvPr/>
        </p:nvSpPr>
        <p:spPr>
          <a:xfrm>
            <a:off x="2609935" y="6144991"/>
            <a:ext cx="949633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/>
              <a:t>https://play.google.com/store/apps/details?id=com.stevekb.geometry</a:t>
            </a:r>
          </a:p>
        </p:txBody>
      </p:sp>
    </p:spTree>
    <p:extLst>
      <p:ext uri="{BB962C8B-B14F-4D97-AF65-F5344CB8AC3E}">
        <p14:creationId xmlns:p14="http://schemas.microsoft.com/office/powerpoint/2010/main" val="7169167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ความยาวเวกเตอร์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 txBox="1">
                <a:spLocks/>
              </p:cNvSpPr>
              <p:nvPr/>
            </p:nvSpPr>
            <p:spPr>
              <a:xfrm>
                <a:off x="838200" y="1825625"/>
                <a:ext cx="10515600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th-TH" alt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∥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∥ =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rad>
                  </m:oMath>
                </a14:m>
                <a:endParaRPr lang="en-US" alt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25625"/>
                <a:ext cx="10515600" cy="435133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/>
          <p:cNvGrpSpPr/>
          <p:nvPr/>
        </p:nvGrpSpPr>
        <p:grpSpPr>
          <a:xfrm>
            <a:off x="2485420" y="3620270"/>
            <a:ext cx="2399617" cy="2280246"/>
            <a:chOff x="2979691" y="2582302"/>
            <a:chExt cx="1781778" cy="1693142"/>
          </a:xfrm>
        </p:grpSpPr>
        <p:cxnSp>
          <p:nvCxnSpPr>
            <p:cNvPr id="9" name="Straight Arrow Connector 8"/>
            <p:cNvCxnSpPr/>
            <p:nvPr/>
          </p:nvCxnSpPr>
          <p:spPr>
            <a:xfrm flipV="1">
              <a:off x="2982096" y="3484609"/>
              <a:ext cx="1356839" cy="790835"/>
            </a:xfrm>
            <a:prstGeom prst="straightConnector1">
              <a:avLst/>
            </a:prstGeom>
            <a:ln w="5715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flipH="1" flipV="1">
              <a:off x="2979691" y="2582302"/>
              <a:ext cx="2406" cy="1693141"/>
            </a:xfrm>
            <a:prstGeom prst="straightConnector1">
              <a:avLst/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V="1">
              <a:off x="2982096" y="4275443"/>
              <a:ext cx="1779373" cy="1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Straight Arrow Connector 14"/>
          <p:cNvCxnSpPr/>
          <p:nvPr/>
        </p:nvCxnSpPr>
        <p:spPr>
          <a:xfrm flipV="1">
            <a:off x="2485420" y="4399005"/>
            <a:ext cx="982710" cy="1501511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301485" y="4029673"/>
            <a:ext cx="1668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 = (</a:t>
            </a:r>
            <a:r>
              <a:rPr lang="en-US" dirty="0" err="1"/>
              <a:t>V.x</a:t>
            </a:r>
            <a:r>
              <a:rPr lang="en-US" dirty="0"/>
              <a:t>, </a:t>
            </a:r>
            <a:r>
              <a:rPr lang="en-US" dirty="0" err="1"/>
              <a:t>V.y</a:t>
            </a:r>
            <a:r>
              <a:rPr lang="en-US" dirty="0"/>
              <a:t>, </a:t>
            </a:r>
            <a:r>
              <a:rPr lang="en-US" dirty="0" err="1"/>
              <a:t>V.z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67754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th-TH" dirty="0"/>
                  <a:t>เวกเตอร์หนึ่งหน่วย </a:t>
                </a:r>
                <a:r>
                  <a:rPr lang="en-US" dirty="0"/>
                  <a:t>(unit vector)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acc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num>
                      <m:den>
                        <m:r>
                          <a:rPr lang="th-TH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∥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∥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98" name="Picture 2" descr="http://www.scratchapixel.com/images/upload/geometry/normalize.png?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4170" y="2339181"/>
            <a:ext cx="2857500" cy="3324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68167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Dot product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endParaRPr lang="en-US" b="0" dirty="0"/>
              </a:p>
              <a:p>
                <a:r>
                  <a:rPr lang="th-TH" dirty="0"/>
                  <a:t>ถ้า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</a:t>
                </a:r>
                <a:r>
                  <a:rPr lang="th-TH" dirty="0"/>
                  <a:t>แล้วเราใส่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rad>
                  </m:oMath>
                </a14:m>
                <a:r>
                  <a:rPr lang="en-US" dirty="0"/>
                  <a:t> </a:t>
                </a:r>
                <a:r>
                  <a:rPr lang="th-TH" dirty="0"/>
                  <a:t>จะได้อะไร?</a:t>
                </a:r>
                <a:endParaRPr lang="en-US" dirty="0"/>
              </a:p>
              <a:p>
                <a:r>
                  <a:rPr lang="en-US" dirty="0"/>
                  <a:t>Dot product </a:t>
                </a:r>
                <a:r>
                  <a:rPr lang="th-TH" dirty="0"/>
                  <a:t>มีความเกี่ยวข้องกับ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func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r>
                      <a:rPr lang="th-TH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∥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∥</m:t>
                    </m:r>
                    <m:r>
                      <a:rPr lang="th-TH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∥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∥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func>
                  </m:oMath>
                </a14:m>
                <a:endParaRPr lang="en-US" dirty="0"/>
              </a:p>
              <a:p>
                <a:pPr lvl="1"/>
                <a:r>
                  <a:rPr lang="th-TH" dirty="0"/>
                  <a:t>ถ้า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</a:t>
                </a:r>
                <a:r>
                  <a:rPr lang="th-TH" dirty="0"/>
                  <a:t>เป็นเวกเตอร์หนึ่งหน่วย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r>
                      <a:rPr lang="th-TH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∥</m:t>
                    </m:r>
                    <m:r>
                      <a:rPr lang="en-US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∥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func>
                  </m:oMath>
                </a14:m>
                <a:endParaRPr lang="en-US" dirty="0"/>
              </a:p>
              <a:p>
                <a:pPr lvl="2"/>
                <a:r>
                  <a:rPr lang="th-TH" dirty="0"/>
                  <a:t>ภาพฉายของ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th-TH" dirty="0"/>
                  <a:t> ในทิศทาง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endParaRPr lang="th-TH" dirty="0"/>
              </a:p>
              <a:p>
                <a:pPr lvl="1"/>
                <a:r>
                  <a:rPr lang="th-TH" dirty="0"/>
                  <a:t>ถ้า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th-TH" dirty="0"/>
                  <a:t> และ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th-TH" dirty="0"/>
                  <a:t> เป็นเวกเตอร์หนึ่งหน่วยทั้งคู่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func>
                  </m:oMath>
                </a14:m>
                <a:endParaRPr lang="th-TH" dirty="0"/>
              </a:p>
              <a:p>
                <a:pPr lvl="2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cos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22" name="Picture 2" descr="http://www.scratchapixel.com/images/upload/geometry/dotproduct.png?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5185" y="2474075"/>
            <a:ext cx="2857500" cy="2181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ttp://www.scratchapixel.com/images/upload/geometry/dotproduct1.png?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4493" y="4320337"/>
            <a:ext cx="2857500" cy="2505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830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 product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146" name="Picture 2" descr="http://www.scratchapixel.com/images/upload/geometry/normalleftrighthand2.png?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144" y="4414837"/>
            <a:ext cx="2857500" cy="1762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ttp://www.scratchapixel.com/images/upload/geometry/crossproduct.png?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587" y="4052888"/>
            <a:ext cx="5057775" cy="2124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50513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7" name="Content Placeholder 2"/>
              <p:cNvSpPr txBox="1">
                <a:spLocks/>
              </p:cNvSpPr>
              <p:nvPr/>
            </p:nvSpPr>
            <p:spPr>
              <a:xfrm>
                <a:off x="4570469" y="3097726"/>
                <a:ext cx="10515600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th-TH" altLang="en-US" dirty="0"/>
                  <a:t>ผลรวมสัมพรรค </a:t>
                </a:r>
                <a:r>
                  <a:rPr lang="en-US" altLang="en-US" dirty="0"/>
                  <a:t>(affine combination) </a:t>
                </a:r>
                <a:r>
                  <a:rPr lang="th-TH" altLang="en-US" dirty="0"/>
                  <a:t>ของ </a:t>
                </a:r>
                <a:r>
                  <a:rPr lang="en-US" altLang="en-US" dirty="0"/>
                  <a:t>2 </a:t>
                </a:r>
                <a:r>
                  <a:rPr lang="th-TH" altLang="en-US" dirty="0"/>
                  <a:t>จุด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en-US" dirty="0"/>
                  <a:t>, </a:t>
                </a:r>
                <a:r>
                  <a:rPr lang="th-TH" altLang="en-US" dirty="0"/>
                  <a:t>เมื่อ</a:t>
                </a:r>
                <a:r>
                  <a:rPr lang="en-US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en-US" i="1" baseline="-25000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en-US" i="1" baseline="-25000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en-US" i="1" baseline="-25000" dirty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th-TH" altLang="en-US" dirty="0"/>
              </a:p>
              <a:p>
                <a:pPr lvl="1"/>
                <a:r>
                  <a:rPr lang="th-TH" altLang="en-US" dirty="0"/>
                  <a:t>เมื่อ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en-US" i="1" baseline="-25000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en-US" i="1" baseline="-25000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en-US" i="1" baseline="-25000" dirty="0">
                        <a:latin typeface="Cambria Math" panose="02040503050406030204" pitchFamily="18" charset="0"/>
                      </a:rPr>
                      <m:t> ≤ 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th-TH" altLang="en-US" dirty="0"/>
                  <a:t>จะอยู่ระหว่าง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en-US" i="1" baseline="-25000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en-US" dirty="0"/>
                  <a:t> </a:t>
                </a:r>
                <a:r>
                  <a:rPr lang="th-TH" altLang="en-US" dirty="0"/>
                  <a:t>และ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en-US" i="1" baseline="-25000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US" altLang="en-US" dirty="0"/>
              </a:p>
              <a:p>
                <a:pPr lvl="1"/>
                <a:endParaRPr lang="en-US" altLang="en-US" b="1" dirty="0"/>
              </a:p>
              <a:p>
                <a:pPr lvl="1"/>
                <a:endParaRPr lang="en-US" altLang="en-US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17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0469" y="3097726"/>
                <a:ext cx="10515600" cy="4351338"/>
              </a:xfrm>
              <a:prstGeom prst="rect">
                <a:avLst/>
              </a:prstGeom>
              <a:blipFill>
                <a:blip r:embed="rId2"/>
                <a:stretch>
                  <a:fillRect l="-1043" t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เส้น </a:t>
            </a:r>
            <a:r>
              <a:rPr lang="en-US" dirty="0"/>
              <a:t>(line)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4749800" cy="4351338"/>
              </a:xfrm>
            </p:spPr>
            <p:txBody>
              <a:bodyPr/>
              <a:lstStyle/>
              <a:p>
                <a:r>
                  <a:rPr lang="th-TH" dirty="0"/>
                  <a:t>สมการเส้นตรง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</a:t>
                </a:r>
                <a:r>
                  <a:rPr lang="th-TH" dirty="0"/>
                  <a:t>คือความชัน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</a:t>
                </a:r>
                <a:r>
                  <a:rPr lang="th-TH" dirty="0"/>
                  <a:t>คือจุดตัดแกน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(</a:t>
                </a:r>
                <a:r>
                  <a:rPr lang="th-TH" dirty="0"/>
                  <a:t>เมื่อ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)</a:t>
                </a:r>
              </a:p>
              <a:p>
                <a:r>
                  <a:rPr lang="th-TH" dirty="0"/>
                  <a:t>ผลบวกของจุดกับเวกเตอร์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US" alt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4749800" cy="4351338"/>
              </a:xfrm>
              <a:blipFill>
                <a:blip r:embed="rId3"/>
                <a:stretch>
                  <a:fillRect l="-2311" t="-26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https://www.mathsisfun.com/data/images/y-mxpb-graph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9703" y="752972"/>
            <a:ext cx="2047875" cy="2352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7188676" y="6532063"/>
            <a:ext cx="51279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https://www.mathsisfun.com/equation_of_line.html</a:t>
            </a:r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 flipV="1">
            <a:off x="1814569" y="4816859"/>
            <a:ext cx="9906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662169" y="6036059"/>
            <a:ext cx="400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altLang="en-US" sz="1800" b="1">
                <a:latin typeface="Times New Roman" panose="02020603050405020304" pitchFamily="18" charset="0"/>
              </a:rPr>
              <a:t>P</a:t>
            </a:r>
            <a:r>
              <a:rPr lang="en-US" altLang="en-US" sz="1800" b="1" baseline="-25000">
                <a:latin typeface="Times New Roman" panose="02020603050405020304" pitchFamily="18" charset="0"/>
              </a:rPr>
              <a:t>1</a:t>
            </a:r>
            <a:endParaRPr lang="en-US" altLang="en-US" sz="1800" baseline="-25000">
              <a:latin typeface="Times New Roman" panose="02020603050405020304" pitchFamily="18" charset="0"/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738369" y="5266122"/>
            <a:ext cx="685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altLang="en-US" sz="2000" b="1" dirty="0">
                <a:latin typeface="Times New Roman" panose="02020603050405020304" pitchFamily="18" charset="0"/>
              </a:rPr>
              <a:t>d</a:t>
            </a:r>
            <a:endParaRPr lang="en-US" altLang="en-US" dirty="0">
              <a:latin typeface="Times New Roman" panose="02020603050405020304" pitchFamily="18" charset="0"/>
            </a:endParaRPr>
          </a:p>
        </p:txBody>
      </p:sp>
      <p:sp>
        <p:nvSpPr>
          <p:cNvPr id="9" name="Oval 7"/>
          <p:cNvSpPr>
            <a:spLocks noChangeArrowheads="1"/>
          </p:cNvSpPr>
          <p:nvPr/>
        </p:nvSpPr>
        <p:spPr bwMode="auto">
          <a:xfrm>
            <a:off x="1784407" y="5990022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8468487" y="6214921"/>
            <a:ext cx="4000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altLang="en-US" sz="1800" b="1" dirty="0">
                <a:latin typeface="Times New Roman" panose="02020603050405020304" pitchFamily="18" charset="0"/>
              </a:rPr>
              <a:t>P</a:t>
            </a:r>
            <a:r>
              <a:rPr lang="en-US" altLang="en-US" sz="1800" b="1" baseline="-25000" dirty="0">
                <a:latin typeface="Times New Roman" panose="02020603050405020304" pitchFamily="18" charset="0"/>
              </a:rPr>
              <a:t>1</a:t>
            </a:r>
            <a:endParaRPr lang="en-US" altLang="en-US" sz="1800" baseline="-25000" dirty="0">
              <a:latin typeface="Times New Roman" panose="02020603050405020304" pitchFamily="18" charset="0"/>
            </a:endParaRPr>
          </a:p>
        </p:txBody>
      </p:sp>
      <p:sp>
        <p:nvSpPr>
          <p:cNvPr id="11" name="Oval 9"/>
          <p:cNvSpPr>
            <a:spLocks noChangeArrowheads="1"/>
          </p:cNvSpPr>
          <p:nvPr/>
        </p:nvSpPr>
        <p:spPr bwMode="auto">
          <a:xfrm>
            <a:off x="8578024" y="6160032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9324149" y="5305957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altLang="en-US" sz="1800" b="1">
                <a:latin typeface="Times New Roman" panose="02020603050405020304" pitchFamily="18" charset="0"/>
              </a:rPr>
              <a:t>P</a:t>
            </a:r>
            <a:r>
              <a:rPr lang="en-US" altLang="en-US" sz="1800" b="1" baseline="-250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13" name="Oval 11"/>
          <p:cNvSpPr>
            <a:spLocks noChangeArrowheads="1"/>
          </p:cNvSpPr>
          <p:nvPr/>
        </p:nvSpPr>
        <p:spPr bwMode="auto">
          <a:xfrm>
            <a:off x="9336849" y="5229757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Line 12"/>
          <p:cNvSpPr>
            <a:spLocks noChangeShapeType="1"/>
          </p:cNvSpPr>
          <p:nvPr/>
        </p:nvSpPr>
        <p:spPr bwMode="auto">
          <a:xfrm flipV="1">
            <a:off x="1309744" y="4145347"/>
            <a:ext cx="2044700" cy="2506662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Line 13"/>
          <p:cNvSpPr>
            <a:spLocks noChangeShapeType="1"/>
          </p:cNvSpPr>
          <p:nvPr/>
        </p:nvSpPr>
        <p:spPr bwMode="auto">
          <a:xfrm flipV="1">
            <a:off x="8609774" y="4982107"/>
            <a:ext cx="9906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Line 14"/>
          <p:cNvSpPr>
            <a:spLocks noChangeShapeType="1"/>
          </p:cNvSpPr>
          <p:nvPr/>
        </p:nvSpPr>
        <p:spPr bwMode="auto">
          <a:xfrm flipV="1">
            <a:off x="8304974" y="4061357"/>
            <a:ext cx="2044700" cy="251618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3410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ระนาบ </a:t>
            </a:r>
            <a:r>
              <a:rPr lang="en-US" dirty="0"/>
              <a:t>(plane) </a:t>
            </a:r>
            <a:r>
              <a:rPr lang="th-TH" dirty="0"/>
              <a:t>และสามเหลี่ยม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th-TH" dirty="0"/>
                  <a:t>ระนาบเกิดจากผลรวมของจุดกับอีก </a:t>
                </a:r>
                <a:r>
                  <a:rPr lang="en-US" dirty="0"/>
                  <a:t>2 </a:t>
                </a:r>
                <a:r>
                  <a:rPr lang="th-TH" dirty="0"/>
                  <a:t>เวกเตอร์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en-US" i="1" baseline="-25000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en-US" i="1" dirty="0" err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endParaRPr lang="th-TH" altLang="en-US" dirty="0"/>
              </a:p>
              <a:p>
                <a:r>
                  <a:rPr lang="th-TH" altLang="en-US" dirty="0"/>
                  <a:t>สามเหลี่ยมเกิดจากผลรวมสัมพรรคของ </a:t>
                </a:r>
                <a:r>
                  <a:rPr lang="en-US" altLang="en-US" dirty="0"/>
                  <a:t>3 </a:t>
                </a:r>
                <a:r>
                  <a:rPr lang="th-TH" altLang="en-US" dirty="0"/>
                  <a:t>จุด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 =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en-US" i="1" baseline="-25000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en-US" i="1" baseline="-25000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en-US" i="1" baseline="-25000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en-US" i="1" baseline="-25000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en-US" i="1" baseline="-25000" dirty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en-US" i="1" baseline="-25000" dirty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endParaRPr lang="en-US" altLang="en-US" dirty="0"/>
              </a:p>
              <a:p>
                <a:pPr marL="457200" lvl="1" indent="0">
                  <a:buNone/>
                </a:pPr>
                <a:r>
                  <a:rPr lang="th-TH" dirty="0"/>
                  <a:t>เมื่อ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altLang="en-US" i="1" dirty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en-US" i="1" baseline="-25000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en-US" i="1" baseline="-25000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en-US" i="1" baseline="-25000" dirty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th-TH" altLang="en-US" dirty="0"/>
                  <a:t> และ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en-US" i="1" baseline="-25000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en-US" i="1" baseline="-25000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en-US" i="1" baseline="-25000" dirty="0" smtClean="0">
                        <a:latin typeface="Cambria Math" panose="02040503050406030204" pitchFamily="18" charset="0"/>
                      </a:rPr>
                      <m:t> ,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en-US" i="1" baseline="-25000" dirty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altLang="en-US" i="1" baseline="-25000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en-US" baseline="-25000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Line 5"/>
          <p:cNvSpPr>
            <a:spLocks noChangeShapeType="1"/>
          </p:cNvSpPr>
          <p:nvPr/>
        </p:nvSpPr>
        <p:spPr bwMode="auto">
          <a:xfrm flipV="1">
            <a:off x="7322107" y="2724538"/>
            <a:ext cx="14906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7123669" y="2775338"/>
            <a:ext cx="387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altLang="en-US" sz="1800">
                <a:latin typeface="Times New Roman" panose="02020603050405020304" pitchFamily="18" charset="0"/>
              </a:rPr>
              <a:t>P</a:t>
            </a:r>
            <a:r>
              <a:rPr lang="en-US" altLang="en-US" sz="1800" baseline="-250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7885669" y="2724538"/>
            <a:ext cx="5334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altLang="en-US" sz="1800" b="1" dirty="0">
                <a:latin typeface="Times New Roman" panose="02020603050405020304" pitchFamily="18" charset="0"/>
              </a:rPr>
              <a:t>u</a:t>
            </a:r>
          </a:p>
        </p:txBody>
      </p:sp>
      <p:sp>
        <p:nvSpPr>
          <p:cNvPr id="7" name="Oval 8"/>
          <p:cNvSpPr>
            <a:spLocks noChangeArrowheads="1"/>
          </p:cNvSpPr>
          <p:nvPr/>
        </p:nvSpPr>
        <p:spPr bwMode="auto">
          <a:xfrm>
            <a:off x="7284007" y="2699138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 flipV="1">
            <a:off x="7322107" y="1665675"/>
            <a:ext cx="874712" cy="10588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7352269" y="1894275"/>
            <a:ext cx="45085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altLang="en-US" sz="1800" b="1" dirty="0">
                <a:latin typeface="Times New Roman" panose="02020603050405020304" pitchFamily="18" charset="0"/>
              </a:rPr>
              <a:t>v</a:t>
            </a:r>
          </a:p>
        </p:txBody>
      </p:sp>
      <p:sp>
        <p:nvSpPr>
          <p:cNvPr id="10" name="Freeform 2"/>
          <p:cNvSpPr>
            <a:spLocks/>
          </p:cNvSpPr>
          <p:nvPr/>
        </p:nvSpPr>
        <p:spPr bwMode="auto">
          <a:xfrm>
            <a:off x="6158813" y="4418013"/>
            <a:ext cx="1447800" cy="1066800"/>
          </a:xfrm>
          <a:custGeom>
            <a:avLst/>
            <a:gdLst>
              <a:gd name="T0" fmla="*/ 0 w 912"/>
              <a:gd name="T1" fmla="*/ 672 h 672"/>
              <a:gd name="T2" fmla="*/ 912 w 912"/>
              <a:gd name="T3" fmla="*/ 672 h 672"/>
              <a:gd name="T4" fmla="*/ 528 w 912"/>
              <a:gd name="T5" fmla="*/ 0 h 672"/>
              <a:gd name="T6" fmla="*/ 0 w 912"/>
              <a:gd name="T7" fmla="*/ 672 h 6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12" h="672">
                <a:moveTo>
                  <a:pt x="0" y="672"/>
                </a:moveTo>
                <a:lnTo>
                  <a:pt x="912" y="672"/>
                </a:lnTo>
                <a:lnTo>
                  <a:pt x="528" y="0"/>
                </a:lnTo>
                <a:lnTo>
                  <a:pt x="0" y="672"/>
                </a:lnTo>
                <a:close/>
              </a:path>
            </a:pathLst>
          </a:custGeom>
          <a:solidFill>
            <a:srgbClr val="FFCC99"/>
          </a:solidFill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5958788" y="5521326"/>
            <a:ext cx="387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altLang="en-US" sz="1800">
                <a:latin typeface="Times New Roman" panose="02020603050405020304" pitchFamily="18" charset="0"/>
              </a:rPr>
              <a:t>P</a:t>
            </a:r>
            <a:r>
              <a:rPr lang="en-US" altLang="en-US" sz="1800" baseline="-250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2" name="Oval 12"/>
          <p:cNvSpPr>
            <a:spLocks noChangeArrowheads="1"/>
          </p:cNvSpPr>
          <p:nvPr/>
        </p:nvSpPr>
        <p:spPr bwMode="auto">
          <a:xfrm>
            <a:off x="6119126" y="5445126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Oval 13"/>
          <p:cNvSpPr>
            <a:spLocks noChangeArrowheads="1"/>
          </p:cNvSpPr>
          <p:nvPr/>
        </p:nvSpPr>
        <p:spPr bwMode="auto">
          <a:xfrm>
            <a:off x="7563751" y="5451476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Oval 14"/>
          <p:cNvSpPr>
            <a:spLocks noChangeArrowheads="1"/>
          </p:cNvSpPr>
          <p:nvPr/>
        </p:nvSpPr>
        <p:spPr bwMode="auto">
          <a:xfrm>
            <a:off x="6957326" y="4394201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Rectangle 15"/>
          <p:cNvSpPr>
            <a:spLocks noChangeArrowheads="1"/>
          </p:cNvSpPr>
          <p:nvPr/>
        </p:nvSpPr>
        <p:spPr bwMode="auto">
          <a:xfrm>
            <a:off x="7476438" y="5478463"/>
            <a:ext cx="387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altLang="en-US" sz="1800">
                <a:latin typeface="Times New Roman" panose="02020603050405020304" pitchFamily="18" charset="0"/>
              </a:rPr>
              <a:t>P</a:t>
            </a:r>
            <a:r>
              <a:rPr lang="en-US" altLang="en-US" sz="1800" baseline="-250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16" name="Rectangle 16"/>
          <p:cNvSpPr>
            <a:spLocks noChangeArrowheads="1"/>
          </p:cNvSpPr>
          <p:nvPr/>
        </p:nvSpPr>
        <p:spPr bwMode="auto">
          <a:xfrm>
            <a:off x="6866838" y="4106863"/>
            <a:ext cx="387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altLang="en-US" sz="1800">
                <a:latin typeface="Times New Roman" panose="02020603050405020304" pitchFamily="18" charset="0"/>
              </a:rPr>
              <a:t>P</a:t>
            </a:r>
            <a:r>
              <a:rPr lang="en-US" altLang="en-US" sz="1800" baseline="-25000">
                <a:latin typeface="Times New Roman" panose="02020603050405020304" pitchFamily="18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03876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ผลรวมสัมพรรค </a:t>
            </a:r>
            <a:r>
              <a:rPr lang="en-US" dirty="0"/>
              <a:t>(affine combination)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th-TH" dirty="0"/>
                  <a:t>ผลรวมสัมพรรคของจุดใดๆ คือ คอนเวกซ์ฮัลล์ </a:t>
                </a:r>
              </a:p>
              <a:p>
                <a:pPr lvl="1"/>
                <a:r>
                  <a:rPr lang="th-TH" dirty="0"/>
                  <a:t>รูปหลายเหลี่ยมที่ไม่มีส่วนเว้าที่คลุมจุดทั้งหมด</a:t>
                </a:r>
              </a:p>
              <a:p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en-US" i="1" baseline="-25000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en-US" i="1" baseline="-25000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en-US" i="1" baseline="-25000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en-US" i="1" baseline="-25000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+…+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en-US" i="1" baseline="-25000" dirty="0" err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i="1" dirty="0" err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en-US" i="1" baseline="-25000" dirty="0" err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en-US" dirty="0"/>
                  <a:t>, </a:t>
                </a:r>
                <a:r>
                  <a:rPr lang="th-TH" altLang="en-US" dirty="0"/>
                  <a:t>เมื่อ</a:t>
                </a:r>
                <a14:m>
                  <m:oMath xmlns:m="http://schemas.openxmlformats.org/officeDocument/2006/math">
                    <m:r>
                      <a:rPr lang="en-US" altLang="en-US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en-US" i="1" baseline="-25000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en-US" i="1" baseline="-25000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+…+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en-US" i="1" baseline="-25000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th-TH" altLang="en-US" dirty="0"/>
                  <a:t>และ </a:t>
                </a:r>
                <a14:m>
                  <m:oMath xmlns:m="http://schemas.openxmlformats.org/officeDocument/2006/math">
                    <m:r>
                      <a:rPr lang="en-US" altLang="en-US" i="1" dirty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dirty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reeform 2"/>
          <p:cNvSpPr>
            <a:spLocks/>
          </p:cNvSpPr>
          <p:nvPr/>
        </p:nvSpPr>
        <p:spPr bwMode="auto">
          <a:xfrm>
            <a:off x="5836594" y="3813690"/>
            <a:ext cx="2130425" cy="1539875"/>
          </a:xfrm>
          <a:custGeom>
            <a:avLst/>
            <a:gdLst>
              <a:gd name="T0" fmla="*/ 0 w 1342"/>
              <a:gd name="T1" fmla="*/ 772 h 970"/>
              <a:gd name="T2" fmla="*/ 44 w 1342"/>
              <a:gd name="T3" fmla="*/ 196 h 970"/>
              <a:gd name="T4" fmla="*/ 386 w 1342"/>
              <a:gd name="T5" fmla="*/ 0 h 970"/>
              <a:gd name="T6" fmla="*/ 1108 w 1342"/>
              <a:gd name="T7" fmla="*/ 150 h 970"/>
              <a:gd name="T8" fmla="*/ 1342 w 1342"/>
              <a:gd name="T9" fmla="*/ 634 h 970"/>
              <a:gd name="T10" fmla="*/ 1290 w 1342"/>
              <a:gd name="T11" fmla="*/ 968 h 970"/>
              <a:gd name="T12" fmla="*/ 376 w 1342"/>
              <a:gd name="T13" fmla="*/ 970 h 970"/>
              <a:gd name="T14" fmla="*/ 0 w 1342"/>
              <a:gd name="T15" fmla="*/ 772 h 9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42" h="970">
                <a:moveTo>
                  <a:pt x="0" y="772"/>
                </a:moveTo>
                <a:lnTo>
                  <a:pt x="44" y="196"/>
                </a:lnTo>
                <a:lnTo>
                  <a:pt x="386" y="0"/>
                </a:lnTo>
                <a:lnTo>
                  <a:pt x="1108" y="150"/>
                </a:lnTo>
                <a:lnTo>
                  <a:pt x="1342" y="634"/>
                </a:lnTo>
                <a:lnTo>
                  <a:pt x="1290" y="968"/>
                </a:lnTo>
                <a:lnTo>
                  <a:pt x="376" y="970"/>
                </a:lnTo>
                <a:lnTo>
                  <a:pt x="0" y="772"/>
                </a:lnTo>
                <a:close/>
              </a:path>
            </a:pathLst>
          </a:custGeom>
          <a:solidFill>
            <a:srgbClr val="FFCC99"/>
          </a:solidFill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" name="Group 5"/>
          <p:cNvGrpSpPr>
            <a:grpSpLocks/>
          </p:cNvGrpSpPr>
          <p:nvPr/>
        </p:nvGrpSpPr>
        <p:grpSpPr bwMode="auto">
          <a:xfrm>
            <a:off x="2213919" y="3867665"/>
            <a:ext cx="2209800" cy="1600200"/>
            <a:chOff x="1152" y="2016"/>
            <a:chExt cx="1392" cy="1008"/>
          </a:xfrm>
        </p:grpSpPr>
        <p:sp>
          <p:nvSpPr>
            <p:cNvPr id="6" name="Oval 6"/>
            <p:cNvSpPr>
              <a:spLocks noChangeArrowheads="1"/>
            </p:cNvSpPr>
            <p:nvPr/>
          </p:nvSpPr>
          <p:spPr bwMode="auto">
            <a:xfrm>
              <a:off x="1200" y="2209"/>
              <a:ext cx="48" cy="4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Oval 7"/>
            <p:cNvSpPr>
              <a:spLocks noChangeArrowheads="1"/>
            </p:cNvSpPr>
            <p:nvPr/>
          </p:nvSpPr>
          <p:spPr bwMode="auto">
            <a:xfrm>
              <a:off x="1536" y="2016"/>
              <a:ext cx="48" cy="4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1152" y="2785"/>
              <a:ext cx="48" cy="4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Oval 9"/>
            <p:cNvSpPr>
              <a:spLocks noChangeArrowheads="1"/>
            </p:cNvSpPr>
            <p:nvPr/>
          </p:nvSpPr>
          <p:spPr bwMode="auto">
            <a:xfrm>
              <a:off x="1536" y="2977"/>
              <a:ext cx="48" cy="4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Oval 10"/>
            <p:cNvSpPr>
              <a:spLocks noChangeArrowheads="1"/>
            </p:cNvSpPr>
            <p:nvPr/>
          </p:nvSpPr>
          <p:spPr bwMode="auto">
            <a:xfrm>
              <a:off x="2256" y="2162"/>
              <a:ext cx="48" cy="4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Oval 11"/>
            <p:cNvSpPr>
              <a:spLocks noChangeArrowheads="1"/>
            </p:cNvSpPr>
            <p:nvPr/>
          </p:nvSpPr>
          <p:spPr bwMode="auto">
            <a:xfrm>
              <a:off x="1584" y="2448"/>
              <a:ext cx="48" cy="4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Oval 12"/>
            <p:cNvSpPr>
              <a:spLocks noChangeArrowheads="1"/>
            </p:cNvSpPr>
            <p:nvPr/>
          </p:nvSpPr>
          <p:spPr bwMode="auto">
            <a:xfrm>
              <a:off x="1920" y="2832"/>
              <a:ext cx="48" cy="4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Oval 13"/>
            <p:cNvSpPr>
              <a:spLocks noChangeArrowheads="1"/>
            </p:cNvSpPr>
            <p:nvPr/>
          </p:nvSpPr>
          <p:spPr bwMode="auto">
            <a:xfrm>
              <a:off x="2496" y="2642"/>
              <a:ext cx="48" cy="4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Oval 14"/>
            <p:cNvSpPr>
              <a:spLocks noChangeArrowheads="1"/>
            </p:cNvSpPr>
            <p:nvPr/>
          </p:nvSpPr>
          <p:spPr bwMode="auto">
            <a:xfrm>
              <a:off x="2448" y="2977"/>
              <a:ext cx="48" cy="4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Oval 15"/>
            <p:cNvSpPr>
              <a:spLocks noChangeArrowheads="1"/>
            </p:cNvSpPr>
            <p:nvPr/>
          </p:nvSpPr>
          <p:spPr bwMode="auto">
            <a:xfrm>
              <a:off x="1824" y="2305"/>
              <a:ext cx="48" cy="4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Oval 16"/>
            <p:cNvSpPr>
              <a:spLocks noChangeArrowheads="1"/>
            </p:cNvSpPr>
            <p:nvPr/>
          </p:nvSpPr>
          <p:spPr bwMode="auto">
            <a:xfrm>
              <a:off x="1968" y="2595"/>
              <a:ext cx="48" cy="4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Oval 17"/>
            <p:cNvSpPr>
              <a:spLocks noChangeArrowheads="1"/>
            </p:cNvSpPr>
            <p:nvPr/>
          </p:nvSpPr>
          <p:spPr bwMode="auto">
            <a:xfrm>
              <a:off x="1872" y="2162"/>
              <a:ext cx="48" cy="4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Oval 18"/>
            <p:cNvSpPr>
              <a:spLocks noChangeArrowheads="1"/>
            </p:cNvSpPr>
            <p:nvPr/>
          </p:nvSpPr>
          <p:spPr bwMode="auto">
            <a:xfrm>
              <a:off x="2256" y="2832"/>
              <a:ext cx="48" cy="4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Oval 19"/>
            <p:cNvSpPr>
              <a:spLocks noChangeArrowheads="1"/>
            </p:cNvSpPr>
            <p:nvPr/>
          </p:nvSpPr>
          <p:spPr bwMode="auto">
            <a:xfrm>
              <a:off x="1536" y="2738"/>
              <a:ext cx="48" cy="4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Oval 20"/>
            <p:cNvSpPr>
              <a:spLocks noChangeArrowheads="1"/>
            </p:cNvSpPr>
            <p:nvPr/>
          </p:nvSpPr>
          <p:spPr bwMode="auto">
            <a:xfrm>
              <a:off x="2208" y="2548"/>
              <a:ext cx="48" cy="4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1" name="Line 37"/>
          <p:cNvSpPr>
            <a:spLocks noChangeShapeType="1"/>
          </p:cNvSpPr>
          <p:nvPr/>
        </p:nvSpPr>
        <p:spPr bwMode="auto">
          <a:xfrm>
            <a:off x="4728519" y="4628078"/>
            <a:ext cx="685800" cy="3175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2" name="Group 21"/>
          <p:cNvGrpSpPr>
            <a:grpSpLocks/>
          </p:cNvGrpSpPr>
          <p:nvPr/>
        </p:nvGrpSpPr>
        <p:grpSpPr bwMode="auto">
          <a:xfrm>
            <a:off x="5787081" y="3778079"/>
            <a:ext cx="2209800" cy="1600200"/>
            <a:chOff x="3168" y="2012"/>
            <a:chExt cx="1392" cy="1008"/>
          </a:xfrm>
        </p:grpSpPr>
        <p:sp>
          <p:nvSpPr>
            <p:cNvPr id="23" name="Oval 22"/>
            <p:cNvSpPr>
              <a:spLocks noChangeArrowheads="1"/>
            </p:cNvSpPr>
            <p:nvPr/>
          </p:nvSpPr>
          <p:spPr bwMode="auto">
            <a:xfrm>
              <a:off x="3216" y="2205"/>
              <a:ext cx="48" cy="4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Oval 23"/>
            <p:cNvSpPr>
              <a:spLocks noChangeArrowheads="1"/>
            </p:cNvSpPr>
            <p:nvPr/>
          </p:nvSpPr>
          <p:spPr bwMode="auto">
            <a:xfrm>
              <a:off x="3552" y="2012"/>
              <a:ext cx="48" cy="4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Oval 24"/>
            <p:cNvSpPr>
              <a:spLocks noChangeArrowheads="1"/>
            </p:cNvSpPr>
            <p:nvPr/>
          </p:nvSpPr>
          <p:spPr bwMode="auto">
            <a:xfrm>
              <a:off x="3168" y="2781"/>
              <a:ext cx="48" cy="4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Oval 25"/>
            <p:cNvSpPr>
              <a:spLocks noChangeArrowheads="1"/>
            </p:cNvSpPr>
            <p:nvPr/>
          </p:nvSpPr>
          <p:spPr bwMode="auto">
            <a:xfrm>
              <a:off x="3552" y="2973"/>
              <a:ext cx="48" cy="4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Oval 26"/>
            <p:cNvSpPr>
              <a:spLocks noChangeArrowheads="1"/>
            </p:cNvSpPr>
            <p:nvPr/>
          </p:nvSpPr>
          <p:spPr bwMode="auto">
            <a:xfrm>
              <a:off x="4272" y="2158"/>
              <a:ext cx="48" cy="4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Oval 27"/>
            <p:cNvSpPr>
              <a:spLocks noChangeArrowheads="1"/>
            </p:cNvSpPr>
            <p:nvPr/>
          </p:nvSpPr>
          <p:spPr bwMode="auto">
            <a:xfrm>
              <a:off x="3600" y="2444"/>
              <a:ext cx="48" cy="4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Oval 28"/>
            <p:cNvSpPr>
              <a:spLocks noChangeArrowheads="1"/>
            </p:cNvSpPr>
            <p:nvPr/>
          </p:nvSpPr>
          <p:spPr bwMode="auto">
            <a:xfrm>
              <a:off x="3936" y="2828"/>
              <a:ext cx="48" cy="4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Oval 29"/>
            <p:cNvSpPr>
              <a:spLocks noChangeArrowheads="1"/>
            </p:cNvSpPr>
            <p:nvPr/>
          </p:nvSpPr>
          <p:spPr bwMode="auto">
            <a:xfrm>
              <a:off x="4512" y="2638"/>
              <a:ext cx="48" cy="4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Oval 30"/>
            <p:cNvSpPr>
              <a:spLocks noChangeArrowheads="1"/>
            </p:cNvSpPr>
            <p:nvPr/>
          </p:nvSpPr>
          <p:spPr bwMode="auto">
            <a:xfrm>
              <a:off x="4464" y="2973"/>
              <a:ext cx="48" cy="4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Oval 31"/>
            <p:cNvSpPr>
              <a:spLocks noChangeArrowheads="1"/>
            </p:cNvSpPr>
            <p:nvPr/>
          </p:nvSpPr>
          <p:spPr bwMode="auto">
            <a:xfrm>
              <a:off x="3840" y="2301"/>
              <a:ext cx="48" cy="4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Oval 32"/>
            <p:cNvSpPr>
              <a:spLocks noChangeArrowheads="1"/>
            </p:cNvSpPr>
            <p:nvPr/>
          </p:nvSpPr>
          <p:spPr bwMode="auto">
            <a:xfrm>
              <a:off x="3984" y="2591"/>
              <a:ext cx="48" cy="4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Oval 33"/>
            <p:cNvSpPr>
              <a:spLocks noChangeArrowheads="1"/>
            </p:cNvSpPr>
            <p:nvPr/>
          </p:nvSpPr>
          <p:spPr bwMode="auto">
            <a:xfrm>
              <a:off x="3888" y="2158"/>
              <a:ext cx="48" cy="4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Oval 34"/>
            <p:cNvSpPr>
              <a:spLocks noChangeArrowheads="1"/>
            </p:cNvSpPr>
            <p:nvPr/>
          </p:nvSpPr>
          <p:spPr bwMode="auto">
            <a:xfrm>
              <a:off x="4272" y="2828"/>
              <a:ext cx="48" cy="4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Oval 35"/>
            <p:cNvSpPr>
              <a:spLocks noChangeArrowheads="1"/>
            </p:cNvSpPr>
            <p:nvPr/>
          </p:nvSpPr>
          <p:spPr bwMode="auto">
            <a:xfrm>
              <a:off x="3552" y="2734"/>
              <a:ext cx="48" cy="4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Oval 36"/>
            <p:cNvSpPr>
              <a:spLocks noChangeArrowheads="1"/>
            </p:cNvSpPr>
            <p:nvPr/>
          </p:nvSpPr>
          <p:spPr bwMode="auto">
            <a:xfrm>
              <a:off x="4224" y="2544"/>
              <a:ext cx="48" cy="4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676681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เวกเตอร์ตั้งฉากของระนาบ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th-TH" dirty="0"/>
                  <a:t>ระนาบเกิดจากผลรวมของจุดกับอีก </a:t>
                </a:r>
                <a:r>
                  <a:rPr lang="en-US" dirty="0"/>
                  <a:t>2 </a:t>
                </a:r>
                <a:r>
                  <a:rPr lang="th-TH" dirty="0"/>
                  <a:t>เวกเตอร์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en-US" i="1" baseline="-25000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en-US" i="1" dirty="0" err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endParaRPr lang="th-TH" alt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− 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en-US" i="1" baseline="-25000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en-US" i="1" dirty="0" err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endParaRPr lang="en-US" altLang="en-US" dirty="0"/>
              </a:p>
              <a:p>
                <a:r>
                  <a:rPr lang="th-TH" altLang="en-US" dirty="0">
                    <a:latin typeface="Symbol" panose="05050102010706020507" pitchFamily="18" charset="2"/>
                  </a:rPr>
                  <a:t>เวกเตอร์ตั้งฉากคำนวณได้จาก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th-TH" alt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th-TH" altLang="en-US" dirty="0"/>
              </a:p>
              <a:p>
                <a:r>
                  <a:rPr lang="th-TH" altLang="en-US" dirty="0"/>
                  <a:t>จุด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altLang="en-US" dirty="0"/>
                  <a:t> </a:t>
                </a:r>
                <a:r>
                  <a:rPr lang="th-TH" altLang="en-US" dirty="0"/>
                  <a:t>ใดๆ จะอยู่บนระนาบเมื่อ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·(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− 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en-US" i="1" baseline="-25000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altLang="en-US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7770298" y="1975645"/>
            <a:ext cx="1689100" cy="1476375"/>
            <a:chOff x="3408" y="1536"/>
            <a:chExt cx="1064" cy="930"/>
          </a:xfrm>
        </p:grpSpPr>
        <p:sp>
          <p:nvSpPr>
            <p:cNvPr id="5" name="Line 5"/>
            <p:cNvSpPr>
              <a:spLocks noChangeShapeType="1"/>
            </p:cNvSpPr>
            <p:nvPr/>
          </p:nvSpPr>
          <p:spPr bwMode="auto">
            <a:xfrm flipV="1">
              <a:off x="3533" y="2203"/>
              <a:ext cx="93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3408" y="2235"/>
              <a:ext cx="25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20000"/>
                </a:spcBef>
              </a:pPr>
              <a:r>
                <a:rPr lang="en-US" altLang="en-US" sz="1800" b="1">
                  <a:latin typeface="Times New Roman" panose="02020603050405020304" pitchFamily="18" charset="0"/>
                </a:rPr>
                <a:t>P</a:t>
              </a:r>
              <a:r>
                <a:rPr lang="en-US" altLang="en-US" sz="1800" b="1" baseline="-25000">
                  <a:latin typeface="Times New Roman" panose="02020603050405020304" pitchFamily="18" charset="0"/>
                </a:rPr>
                <a:t>1</a:t>
              </a:r>
              <a:endParaRPr lang="en-US" altLang="en-US" sz="1800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7" name="Rectangle 7"/>
            <p:cNvSpPr>
              <a:spLocks noChangeArrowheads="1"/>
            </p:cNvSpPr>
            <p:nvPr/>
          </p:nvSpPr>
          <p:spPr bwMode="auto">
            <a:xfrm>
              <a:off x="3888" y="2203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20000"/>
                </a:spcBef>
              </a:pPr>
              <a:r>
                <a:rPr lang="en-US" altLang="en-US" sz="1800" b="1" dirty="0">
                  <a:latin typeface="Times New Roman" panose="02020603050405020304" pitchFamily="18" charset="0"/>
                </a:rPr>
                <a:t>u</a:t>
              </a:r>
            </a:p>
          </p:txBody>
        </p:sp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3509" y="2187"/>
              <a:ext cx="48" cy="4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Line 9"/>
            <p:cNvSpPr>
              <a:spLocks noChangeShapeType="1"/>
            </p:cNvSpPr>
            <p:nvPr/>
          </p:nvSpPr>
          <p:spPr bwMode="auto">
            <a:xfrm flipV="1">
              <a:off x="3533" y="1536"/>
              <a:ext cx="551" cy="66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Rectangle 10"/>
            <p:cNvSpPr>
              <a:spLocks noChangeArrowheads="1"/>
            </p:cNvSpPr>
            <p:nvPr/>
          </p:nvSpPr>
          <p:spPr bwMode="auto">
            <a:xfrm>
              <a:off x="3557" y="1680"/>
              <a:ext cx="33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20000"/>
                </a:spcBef>
              </a:pPr>
              <a:r>
                <a:rPr lang="en-US" altLang="en-US" sz="1800" b="1" dirty="0">
                  <a:latin typeface="Times New Roman" panose="02020603050405020304" pitchFamily="18" charset="0"/>
                </a:rPr>
                <a:t>v</a:t>
              </a:r>
            </a:p>
          </p:txBody>
        </p:sp>
      </p:grpSp>
      <p:grpSp>
        <p:nvGrpSpPr>
          <p:cNvPr id="11" name="Group 11"/>
          <p:cNvGrpSpPr>
            <a:grpSpLocks/>
          </p:cNvGrpSpPr>
          <p:nvPr/>
        </p:nvGrpSpPr>
        <p:grpSpPr bwMode="auto">
          <a:xfrm>
            <a:off x="7306748" y="4052095"/>
            <a:ext cx="2787650" cy="1433512"/>
            <a:chOff x="3716" y="2736"/>
            <a:chExt cx="1756" cy="903"/>
          </a:xfrm>
        </p:grpSpPr>
        <p:sp>
          <p:nvSpPr>
            <p:cNvPr id="12" name="AutoShape 12"/>
            <p:cNvSpPr>
              <a:spLocks noChangeArrowheads="1"/>
            </p:cNvSpPr>
            <p:nvPr/>
          </p:nvSpPr>
          <p:spPr bwMode="auto">
            <a:xfrm>
              <a:off x="3984" y="3072"/>
              <a:ext cx="1488" cy="240"/>
            </a:xfrm>
            <a:prstGeom prst="parallelogram">
              <a:avLst>
                <a:gd name="adj" fmla="val 155000"/>
              </a:avLst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Line 13"/>
            <p:cNvSpPr>
              <a:spLocks noChangeShapeType="1"/>
            </p:cNvSpPr>
            <p:nvPr/>
          </p:nvSpPr>
          <p:spPr bwMode="auto">
            <a:xfrm flipV="1">
              <a:off x="3984" y="2736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Line 14"/>
            <p:cNvSpPr>
              <a:spLocks noChangeShapeType="1"/>
            </p:cNvSpPr>
            <p:nvPr/>
          </p:nvSpPr>
          <p:spPr bwMode="auto">
            <a:xfrm flipV="1">
              <a:off x="3984" y="3312"/>
              <a:ext cx="93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Rectangle 15"/>
            <p:cNvSpPr>
              <a:spLocks noChangeArrowheads="1"/>
            </p:cNvSpPr>
            <p:nvPr/>
          </p:nvSpPr>
          <p:spPr bwMode="auto">
            <a:xfrm>
              <a:off x="4368" y="3408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20000"/>
                </a:spcBef>
              </a:pPr>
              <a:r>
                <a:rPr lang="en-US" altLang="en-US" sz="1800" b="1" dirty="0">
                  <a:latin typeface="Times New Roman" panose="02020603050405020304" pitchFamily="18" charset="0"/>
                </a:rPr>
                <a:t>u</a:t>
              </a:r>
            </a:p>
          </p:txBody>
        </p:sp>
        <p:sp>
          <p:nvSpPr>
            <p:cNvPr id="16" name="Rectangle 16"/>
            <p:cNvSpPr>
              <a:spLocks noChangeArrowheads="1"/>
            </p:cNvSpPr>
            <p:nvPr/>
          </p:nvSpPr>
          <p:spPr bwMode="auto">
            <a:xfrm>
              <a:off x="3832" y="3312"/>
              <a:ext cx="25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20000"/>
                </a:spcBef>
              </a:pPr>
              <a:r>
                <a:rPr lang="en-US" altLang="en-US" sz="1800" b="1">
                  <a:latin typeface="Times New Roman" panose="02020603050405020304" pitchFamily="18" charset="0"/>
                </a:rPr>
                <a:t>P</a:t>
              </a:r>
              <a:r>
                <a:rPr lang="en-US" altLang="en-US" sz="1800" b="1" baseline="-25000">
                  <a:latin typeface="Times New Roman" panose="02020603050405020304" pitchFamily="18" charset="0"/>
                </a:rPr>
                <a:t>1</a:t>
              </a:r>
              <a:endParaRPr lang="en-US" altLang="en-US" sz="1800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17" name="Line 17"/>
            <p:cNvSpPr>
              <a:spLocks noChangeShapeType="1"/>
            </p:cNvSpPr>
            <p:nvPr/>
          </p:nvSpPr>
          <p:spPr bwMode="auto">
            <a:xfrm flipV="1">
              <a:off x="3984" y="3155"/>
              <a:ext cx="72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Rectangle 18"/>
            <p:cNvSpPr>
              <a:spLocks noChangeArrowheads="1"/>
            </p:cNvSpPr>
            <p:nvPr/>
          </p:nvSpPr>
          <p:spPr bwMode="auto">
            <a:xfrm>
              <a:off x="4410" y="2991"/>
              <a:ext cx="189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20000"/>
                </a:spcBef>
              </a:pPr>
              <a:r>
                <a:rPr lang="en-US" altLang="en-US" sz="1800" b="1" dirty="0">
                  <a:latin typeface="Times New Roman" panose="02020603050405020304" pitchFamily="18" charset="0"/>
                </a:rPr>
                <a:t>v</a:t>
              </a:r>
            </a:p>
          </p:txBody>
        </p:sp>
        <p:sp>
          <p:nvSpPr>
            <p:cNvPr id="19" name="Rectangle 19"/>
            <p:cNvSpPr>
              <a:spLocks noChangeArrowheads="1"/>
            </p:cNvSpPr>
            <p:nvPr/>
          </p:nvSpPr>
          <p:spPr bwMode="auto">
            <a:xfrm>
              <a:off x="3716" y="2850"/>
              <a:ext cx="19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20000"/>
                </a:spcBef>
              </a:pPr>
              <a:r>
                <a:rPr lang="en-US" altLang="en-US" sz="1800" b="1" dirty="0">
                  <a:latin typeface="Times New Roman" panose="02020603050405020304" pitchFamily="18" charset="0"/>
                </a:rPr>
                <a:t>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817554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สมการของระนาบ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9269627" cy="396557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th-TH" dirty="0"/>
                  <a:t>สมมติให้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alt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en-US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en-US" i="1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en-US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en-US" i="1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endParaRPr lang="th-TH" dirty="0"/>
              </a:p>
              <a:p>
                <a:pPr marL="0" indent="0">
                  <a:buNone/>
                </a:pPr>
                <a:r>
                  <a:rPr lang="th-TH" altLang="en-US" dirty="0">
                    <a:latin typeface="Symbol" panose="05050102010706020507" pitchFamily="18" charset="2"/>
                  </a:rPr>
                  <a:t>จาก </a:t>
                </a:r>
                <a14:m>
                  <m:oMath xmlns:m="http://schemas.openxmlformats.org/officeDocument/2006/math">
                    <m:r>
                      <a:rPr lang="en-US" alt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·</m:t>
                    </m:r>
                    <m:d>
                      <m:dPr>
                        <m:ctrlPr>
                          <a:rPr lang="en-US" alt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 dirty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en-US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en-US" i="1" dirty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en-US" i="1" baseline="-25000" dirty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th-TH" altLang="en-US" dirty="0">
                  <a:latin typeface="Symbol" panose="05050102010706020507" pitchFamily="18" charset="2"/>
                </a:endParaRPr>
              </a:p>
              <a:p>
                <a:pPr marL="0" indent="0">
                  <a:buNone/>
                </a:pPr>
                <a:r>
                  <a:rPr lang="th-TH" altLang="en-US" dirty="0">
                    <a:latin typeface="Symbol" panose="05050102010706020507" pitchFamily="18" charset="2"/>
                  </a:rPr>
                  <a:t>จะได้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𝑏</m:t>
                    </m:r>
                    <m:d>
                      <m:d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altLang="en-US" b="0" dirty="0">
                  <a:latin typeface="Symbol" panose="05050102010706020507" pitchFamily="18" charset="2"/>
                </a:endParaRPr>
              </a:p>
              <a:p>
                <a:pPr marL="0" indent="0">
                  <a:buNone/>
                </a:pPr>
                <a:r>
                  <a:rPr lang="th-TH" altLang="en-US" dirty="0">
                    <a:latin typeface="Symbol" panose="05050102010706020507" pitchFamily="18" charset="2"/>
                  </a:rPr>
                  <a:t>เมื่อเราอยากรู้ว่า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altLang="en-US" b="0" dirty="0">
                    <a:latin typeface="Symbol" panose="05050102010706020507" pitchFamily="18" charset="2"/>
                  </a:rPr>
                  <a:t> </a:t>
                </a:r>
                <a:r>
                  <a:rPr lang="th-TH" altLang="en-US" b="0" dirty="0">
                    <a:latin typeface="Symbol" panose="05050102010706020507" pitchFamily="18" charset="2"/>
                  </a:rPr>
                  <a:t>อยู่บนระนาบที่ถูกอธิบายด้วย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th-TH" altLang="en-US" b="0" dirty="0">
                    <a:latin typeface="Symbol" panose="05050102010706020507" pitchFamily="18" charset="2"/>
                  </a:rPr>
                  <a:t>และ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en-US" b="0" dirty="0">
                    <a:latin typeface="Symbol" panose="05050102010706020507" pitchFamily="18" charset="2"/>
                  </a:rPr>
                  <a:t> </a:t>
                </a:r>
                <a:endParaRPr lang="th-TH" altLang="en-US" b="0" dirty="0">
                  <a:latin typeface="Symbol" panose="05050102010706020507" pitchFamily="18" charset="2"/>
                </a:endParaRPr>
              </a:p>
              <a:p>
                <a:pPr marL="0" indent="0">
                  <a:buNone/>
                </a:pPr>
                <a:r>
                  <a:rPr lang="th-TH" altLang="en-US" dirty="0">
                    <a:latin typeface="Symbol" panose="05050102010706020507" pitchFamily="18" charset="2"/>
                  </a:rPr>
                  <a:t>ตัวแปรที่เป็นค่าคงที่คือ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en-US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en-US" b="0" dirty="0">
                  <a:latin typeface="Symbol" panose="05050102010706020507" pitchFamily="18" charset="2"/>
                </a:endParaRPr>
              </a:p>
              <a:p>
                <a:pPr marL="0" indent="0">
                  <a:buNone/>
                </a:pPr>
                <a:r>
                  <a:rPr lang="th-TH" altLang="en-US" dirty="0">
                    <a:latin typeface="Symbol" panose="05050102010706020507" pitchFamily="18" charset="2"/>
                  </a:rPr>
                  <a:t>จะได้ว่า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en-US" i="1">
                        <a:latin typeface="Cambria Math" panose="02040503050406030204" pitchFamily="18" charset="0"/>
                      </a:rPr>
                      <m:t>𝑏𝑦</m:t>
                    </m:r>
                    <m:r>
                      <a:rPr lang="en-US" alt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en-US" i="1">
                        <a:latin typeface="Cambria Math" panose="02040503050406030204" pitchFamily="18" charset="0"/>
                      </a:rPr>
                      <m:t>𝑐𝑧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altLang="en-US" dirty="0">
                  <a:latin typeface="Symbol" panose="05050102010706020507" pitchFamily="18" charset="2"/>
                </a:endParaRPr>
              </a:p>
              <a:p>
                <a:pPr marL="0" indent="0">
                  <a:buNone/>
                </a:pPr>
                <a:r>
                  <a:rPr lang="th-TH" altLang="en-US" dirty="0">
                    <a:latin typeface="Symbol" panose="05050102010706020507" pitchFamily="18" charset="2"/>
                  </a:rPr>
                  <a:t>โดยมี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altLang="en-US" dirty="0">
                    <a:latin typeface="Symbol" panose="05050102010706020507" pitchFamily="18" charset="2"/>
                  </a:rPr>
                  <a:t> </a:t>
                </a:r>
                <a:r>
                  <a:rPr lang="th-TH" altLang="en-US" dirty="0">
                    <a:latin typeface="Symbol" panose="05050102010706020507" pitchFamily="18" charset="2"/>
                  </a:rPr>
                  <a:t>ที่บอกถึงเวกเตอร์ตั้งฉากและ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en-US" b="0" i="0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𝑎</m:t>
                    </m:r>
                    <m:sSub>
                      <m:sSub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𝑏𝑦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𝑐</m:t>
                    </m:r>
                    <m:sSub>
                      <m:sSub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th-TH" altLang="en-US" dirty="0">
                    <a:latin typeface="Symbol" panose="05050102010706020507" pitchFamily="18" charset="2"/>
                  </a:rPr>
                  <a:t>  </a:t>
                </a:r>
                <a:endParaRPr lang="en-US" altLang="en-US" dirty="0">
                  <a:latin typeface="Symbol" panose="05050102010706020507" pitchFamily="18" charset="2"/>
                </a:endParaRPr>
              </a:p>
              <a:p>
                <a:pPr marL="0" indent="0">
                  <a:buNone/>
                </a:pPr>
                <a:endParaRPr lang="en-US" altLang="en-US" b="0" dirty="0">
                  <a:latin typeface="Symbol" panose="05050102010706020507" pitchFamily="18" charset="2"/>
                </a:endParaRPr>
              </a:p>
              <a:p>
                <a:pPr marL="0" indent="0">
                  <a:buNone/>
                </a:pPr>
                <a:endParaRPr lang="th-TH" altLang="en-US" dirty="0">
                  <a:latin typeface="Symbol" panose="05050102010706020507" pitchFamily="18" charset="2"/>
                </a:endParaRPr>
              </a:p>
            </p:txBody>
          </p:sp>
        </mc:Choice>
        <mc:Fallback>
          <p:sp>
            <p:nvSpPr>
              <p:cNvPr id="5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9269627" cy="3965575"/>
              </a:xfrm>
              <a:blipFill>
                <a:blip r:embed="rId2"/>
                <a:stretch>
                  <a:fillRect l="-1382" t="-19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27800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เวกเตอร์ตั้งฉากของสามเหลี่ยม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 txBox="1">
                <a:spLocks noChangeArrowheads="1"/>
              </p:cNvSpPr>
              <p:nvPr/>
            </p:nvSpPr>
            <p:spPr>
              <a:xfrm>
                <a:off x="1724798" y="1983260"/>
                <a:ext cx="6934200" cy="3124200"/>
              </a:xfrm>
              <a:prstGeom prst="rect">
                <a:avLst/>
              </a:prstGeom>
              <a:noFill/>
              <a:ln/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1" algn="ctr">
                  <a:buFontTx/>
                  <a:buNone/>
                </a:pPr>
                <a:r>
                  <a:rPr lang="th-TH" altLang="en-US" sz="2000" dirty="0"/>
                  <a:t>เวกเตอร์ตั้งฉากของระนาบสามเหลี่ยม</a:t>
                </a:r>
                <a:r>
                  <a:rPr lang="en-US" altLang="en-US" sz="2000" dirty="0"/>
                  <a:t> </a:t>
                </a:r>
                <a14:m>
                  <m:oMath xmlns:m="http://schemas.openxmlformats.org/officeDocument/2006/math">
                    <m:r>
                      <a:rPr lang="en-US" altLang="en-US" sz="20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1800" b="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en-US" sz="1800" b="0" i="1" baseline="-25000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en-US" sz="1800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en-US" sz="1800" b="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en-US" sz="1800" b="0" i="1" baseline="-25000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en-US" sz="1800" b="0" i="1" baseline="-25000" dirty="0" smtClean="0">
                        <a:latin typeface="Cambria Math" panose="02040503050406030204" pitchFamily="18" charset="0"/>
                      </a:rPr>
                      <m:t> , </m:t>
                    </m:r>
                    <m:r>
                      <a:rPr lang="en-US" altLang="en-US" sz="1800" b="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en-US" sz="1800" b="0" i="1" baseline="-25000" dirty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altLang="en-US" sz="1800" b="0" i="1" baseline="-25000" dirty="0" smtClean="0">
                        <a:latin typeface="Cambria Math" panose="02040503050406030204" pitchFamily="18" charset="0"/>
                      </a:rPr>
                      <m:t> )</m:t>
                    </m:r>
                  </m:oMath>
                </a14:m>
                <a:r>
                  <a:rPr lang="th-TH" altLang="en-US" sz="1800" dirty="0"/>
                  <a:t> คือ </a:t>
                </a:r>
                <a:endParaRPr lang="en-US" altLang="en-US" sz="1800" dirty="0"/>
              </a:p>
              <a:p>
                <a:pPr lvl="1" algn="ctr">
                  <a:buFontTx/>
                  <a:buNone/>
                </a:pPr>
                <a14:m>
                  <m:oMath xmlns:m="http://schemas.openxmlformats.org/officeDocument/2006/math">
                    <m:r>
                      <a:rPr lang="en-US" altLang="en-US" sz="2000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sz="2000" b="0" i="1" dirty="0" smtClean="0">
                        <a:latin typeface="Cambria Math" panose="02040503050406030204" pitchFamily="18" charset="0"/>
                      </a:rPr>
                      <m:t> = </m:t>
                    </m:r>
                    <m:d>
                      <m:dPr>
                        <m:ctrlPr>
                          <a:rPr lang="en-US" altLang="en-US" sz="20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1800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en-US" sz="1800" b="0" i="1" baseline="-25000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en-US" sz="1800" b="0" i="1" dirty="0" smtClean="0">
                            <a:latin typeface="Cambria Math" panose="02040503050406030204" pitchFamily="18" charset="0"/>
                          </a:rPr>
                          <m:t> − </m:t>
                        </m:r>
                        <m:r>
                          <a:rPr lang="en-US" altLang="en-US" sz="1800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en-US" sz="1800" b="0" i="1" baseline="-25000" dirty="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en-US" sz="2000" b="0" i="1" dirty="0" smtClean="0">
                        <a:latin typeface="Cambria Math" panose="02040503050406030204" pitchFamily="18" charset="0"/>
                      </a:rPr>
                      <m:t>×(</m:t>
                    </m:r>
                    <m:r>
                      <a:rPr lang="en-US" altLang="en-US" sz="1800" b="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en-US" sz="1800" b="0" i="1" baseline="-25000" dirty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altLang="en-US" sz="1800" b="0" i="1" dirty="0" smtClean="0">
                        <a:latin typeface="Cambria Math" panose="02040503050406030204" pitchFamily="18" charset="0"/>
                      </a:rPr>
                      <m:t> − </m:t>
                    </m:r>
                    <m:r>
                      <a:rPr lang="en-US" altLang="en-US" sz="1800" b="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en-US" sz="1800" b="0" i="1" baseline="-25000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en-US" sz="18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sz="1800" dirty="0"/>
                  <a:t> </a:t>
                </a:r>
                <a:endParaRPr lang="en-US" altLang="en-US" sz="2000" dirty="0">
                  <a:latin typeface="Symbol" panose="05050102010706020507" pitchFamily="18" charset="2"/>
                </a:endParaRPr>
              </a:p>
            </p:txBody>
          </p:sp>
        </mc:Choice>
        <mc:Fallback>
          <p:sp>
            <p:nvSpPr>
              <p:cNvPr id="4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4798" y="1983260"/>
                <a:ext cx="6934200" cy="3124200"/>
              </a:xfrm>
              <a:prstGeom prst="rect">
                <a:avLst/>
              </a:prstGeom>
              <a:blipFill>
                <a:blip r:embed="rId2"/>
                <a:stretch>
                  <a:fillRect t="-1170"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8233548" y="1878485"/>
            <a:ext cx="1873250" cy="1309688"/>
            <a:chOff x="3680" y="1518"/>
            <a:chExt cx="1180" cy="825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3796" y="2094"/>
              <a:ext cx="25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20000"/>
                </a:spcBef>
              </a:pPr>
              <a:r>
                <a:rPr lang="en-US" altLang="en-US" sz="1800" b="1">
                  <a:latin typeface="Times New Roman" panose="02020603050405020304" pitchFamily="18" charset="0"/>
                </a:rPr>
                <a:t>P</a:t>
              </a:r>
              <a:r>
                <a:rPr lang="en-US" altLang="en-US" sz="1800" b="1" baseline="-25000">
                  <a:latin typeface="Times New Roman" panose="02020603050405020304" pitchFamily="18" charset="0"/>
                </a:rPr>
                <a:t>1</a:t>
              </a:r>
              <a:endParaRPr lang="en-US" altLang="en-US" sz="1800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4608" y="2112"/>
              <a:ext cx="25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20000"/>
                </a:spcBef>
              </a:pPr>
              <a:r>
                <a:rPr lang="en-US" altLang="en-US" sz="1800" b="1">
                  <a:latin typeface="Times New Roman" panose="02020603050405020304" pitchFamily="18" charset="0"/>
                </a:rPr>
                <a:t>P</a:t>
              </a:r>
              <a:r>
                <a:rPr lang="en-US" altLang="en-US" sz="1800" b="1" baseline="-25000">
                  <a:latin typeface="Times New Roman" panose="02020603050405020304" pitchFamily="18" charset="0"/>
                </a:rPr>
                <a:t>2</a:t>
              </a:r>
              <a:endParaRPr lang="en-US" altLang="en-US" sz="1800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8" name="Line 7"/>
            <p:cNvSpPr>
              <a:spLocks noChangeShapeType="1"/>
            </p:cNvSpPr>
            <p:nvPr/>
          </p:nvSpPr>
          <p:spPr bwMode="auto">
            <a:xfrm flipV="1">
              <a:off x="3948" y="151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3680" y="1632"/>
              <a:ext cx="19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20000"/>
                </a:spcBef>
              </a:pPr>
              <a:r>
                <a:rPr lang="en-US" altLang="en-US" sz="1800" b="1" dirty="0">
                  <a:latin typeface="Times New Roman" panose="02020603050405020304" pitchFamily="18" charset="0"/>
                </a:rPr>
                <a:t>n</a:t>
              </a: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3948" y="1856"/>
              <a:ext cx="768" cy="240"/>
            </a:xfrm>
            <a:custGeom>
              <a:avLst/>
              <a:gdLst>
                <a:gd name="T0" fmla="*/ 0 w 768"/>
                <a:gd name="T1" fmla="*/ 240 h 240"/>
                <a:gd name="T2" fmla="*/ 768 w 768"/>
                <a:gd name="T3" fmla="*/ 240 h 240"/>
                <a:gd name="T4" fmla="*/ 576 w 768"/>
                <a:gd name="T5" fmla="*/ 0 h 240"/>
                <a:gd name="T6" fmla="*/ 0 w 768"/>
                <a:gd name="T7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8" h="240">
                  <a:moveTo>
                    <a:pt x="0" y="240"/>
                  </a:moveTo>
                  <a:lnTo>
                    <a:pt x="768" y="240"/>
                  </a:lnTo>
                  <a:lnTo>
                    <a:pt x="576" y="0"/>
                  </a:lnTo>
                  <a:lnTo>
                    <a:pt x="0" y="240"/>
                  </a:lnTo>
                  <a:close/>
                </a:path>
              </a:pathLst>
            </a:custGeom>
            <a:solidFill>
              <a:srgbClr val="FFCC99"/>
            </a:solidFill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4368" y="1632"/>
              <a:ext cx="25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20000"/>
                </a:spcBef>
              </a:pPr>
              <a:r>
                <a:rPr lang="en-US" altLang="en-US" sz="1800" b="1">
                  <a:latin typeface="Times New Roman" panose="02020603050405020304" pitchFamily="18" charset="0"/>
                </a:rPr>
                <a:t>P</a:t>
              </a:r>
              <a:r>
                <a:rPr lang="en-US" altLang="en-US" sz="1800" b="1" baseline="-25000">
                  <a:latin typeface="Times New Roman" panose="02020603050405020304" pitchFamily="18" charset="0"/>
                </a:rPr>
                <a:t>3</a:t>
              </a:r>
              <a:endParaRPr lang="en-US" altLang="en-US" sz="1800" baseline="-25000">
                <a:latin typeface="Times New Roman" panose="02020603050405020304" pitchFamily="18" charset="0"/>
              </a:endParaRPr>
            </a:p>
          </p:txBody>
        </p:sp>
      </p:grpSp>
      <p:sp>
        <p:nvSpPr>
          <p:cNvPr id="12" name="AutoShape 11"/>
          <p:cNvSpPr>
            <a:spLocks noChangeArrowheads="1"/>
          </p:cNvSpPr>
          <p:nvPr/>
        </p:nvSpPr>
        <p:spPr bwMode="auto">
          <a:xfrm>
            <a:off x="4042548" y="3421535"/>
            <a:ext cx="1447800" cy="1447800"/>
          </a:xfrm>
          <a:prstGeom prst="triangle">
            <a:avLst>
              <a:gd name="adj" fmla="val 50000"/>
            </a:avLst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3813948" y="4866160"/>
            <a:ext cx="400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altLang="en-US" sz="1800" b="1">
                <a:latin typeface="Times New Roman" panose="02020603050405020304" pitchFamily="18" charset="0"/>
              </a:rPr>
              <a:t>P</a:t>
            </a:r>
            <a:r>
              <a:rPr lang="en-US" altLang="en-US" sz="1800" b="1" baseline="-25000">
                <a:latin typeface="Times New Roman" panose="02020603050405020304" pitchFamily="18" charset="0"/>
              </a:rPr>
              <a:t>1</a:t>
            </a:r>
            <a:endParaRPr lang="en-US" altLang="en-US" sz="1800" baseline="-25000">
              <a:latin typeface="Times New Roman" panose="02020603050405020304" pitchFamily="18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5261748" y="4866160"/>
            <a:ext cx="400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altLang="en-US" sz="1800" b="1">
                <a:latin typeface="Times New Roman" panose="02020603050405020304" pitchFamily="18" charset="0"/>
              </a:rPr>
              <a:t>P</a:t>
            </a:r>
            <a:r>
              <a:rPr lang="en-US" altLang="en-US" sz="1800" b="1" baseline="-25000">
                <a:latin typeface="Times New Roman" panose="02020603050405020304" pitchFamily="18" charset="0"/>
              </a:rPr>
              <a:t>2</a:t>
            </a:r>
            <a:endParaRPr lang="en-US" altLang="en-US" sz="1800" baseline="-25000">
              <a:latin typeface="Times New Roman" panose="02020603050405020304" pitchFamily="18" charset="0"/>
            </a:endParaRP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4575948" y="3080223"/>
            <a:ext cx="4000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altLang="en-US" sz="1800" b="1">
                <a:latin typeface="Times New Roman" panose="02020603050405020304" pitchFamily="18" charset="0"/>
              </a:rPr>
              <a:t>P</a:t>
            </a:r>
            <a:r>
              <a:rPr lang="en-US" altLang="en-US" sz="1800" b="1" baseline="-25000">
                <a:latin typeface="Times New Roman" panose="02020603050405020304" pitchFamily="18" charset="0"/>
              </a:rPr>
              <a:t>3</a:t>
            </a:r>
            <a:endParaRPr lang="en-US" altLang="en-US" sz="1800" baseline="-25000">
              <a:latin typeface="Times New Roman" panose="02020603050405020304" pitchFamily="18" charset="0"/>
            </a:endParaRPr>
          </a:p>
        </p:txBody>
      </p:sp>
      <p:sp>
        <p:nvSpPr>
          <p:cNvPr id="16" name="AutoShape 15"/>
          <p:cNvSpPr>
            <a:spLocks noChangeArrowheads="1"/>
          </p:cNvSpPr>
          <p:nvPr/>
        </p:nvSpPr>
        <p:spPr bwMode="auto">
          <a:xfrm>
            <a:off x="6341248" y="3415185"/>
            <a:ext cx="1447800" cy="1447800"/>
          </a:xfrm>
          <a:prstGeom prst="triangle">
            <a:avLst>
              <a:gd name="adj" fmla="val 50000"/>
            </a:avLst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6112648" y="4866160"/>
            <a:ext cx="400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altLang="en-US" sz="1800" b="1">
                <a:latin typeface="Times New Roman" panose="02020603050405020304" pitchFamily="18" charset="0"/>
              </a:rPr>
              <a:t>P</a:t>
            </a:r>
            <a:r>
              <a:rPr lang="en-US" altLang="en-US" sz="1800" b="1" baseline="-25000">
                <a:latin typeface="Times New Roman" panose="02020603050405020304" pitchFamily="18" charset="0"/>
              </a:rPr>
              <a:t>1</a:t>
            </a:r>
            <a:endParaRPr lang="en-US" altLang="en-US" sz="1800" baseline="-25000">
              <a:latin typeface="Times New Roman" panose="02020603050405020304" pitchFamily="18" charset="0"/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7560448" y="4866160"/>
            <a:ext cx="400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altLang="en-US" sz="1800" b="1">
                <a:latin typeface="Times New Roman" panose="02020603050405020304" pitchFamily="18" charset="0"/>
              </a:rPr>
              <a:t>P</a:t>
            </a:r>
            <a:r>
              <a:rPr lang="en-US" altLang="en-US" sz="1800" b="1" baseline="-25000">
                <a:latin typeface="Times New Roman" panose="02020603050405020304" pitchFamily="18" charset="0"/>
              </a:rPr>
              <a:t>3</a:t>
            </a:r>
            <a:endParaRPr lang="en-US" altLang="en-US" sz="1800" baseline="-25000">
              <a:latin typeface="Times New Roman" panose="02020603050405020304" pitchFamily="18" charset="0"/>
            </a:endParaRP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6874648" y="3080223"/>
            <a:ext cx="4000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altLang="en-US" sz="1800" b="1">
                <a:latin typeface="Times New Roman" panose="02020603050405020304" pitchFamily="18" charset="0"/>
              </a:rPr>
              <a:t>P</a:t>
            </a:r>
            <a:r>
              <a:rPr lang="en-US" altLang="en-US" sz="1800" b="1" baseline="-25000">
                <a:latin typeface="Times New Roman" panose="02020603050405020304" pitchFamily="18" charset="0"/>
              </a:rPr>
              <a:t>2</a:t>
            </a:r>
            <a:endParaRPr lang="en-US" altLang="en-US" sz="1800" baseline="-25000">
              <a:latin typeface="Times New Roman" panose="02020603050405020304" pitchFamily="18" charset="0"/>
            </a:endParaRPr>
          </a:p>
        </p:txBody>
      </p:sp>
      <p:sp>
        <p:nvSpPr>
          <p:cNvPr id="20" name="AutoShape 19"/>
          <p:cNvSpPr>
            <a:spLocks noChangeArrowheads="1"/>
          </p:cNvSpPr>
          <p:nvPr/>
        </p:nvSpPr>
        <p:spPr bwMode="auto">
          <a:xfrm>
            <a:off x="6785748" y="4053360"/>
            <a:ext cx="488950" cy="457200"/>
          </a:xfrm>
          <a:custGeom>
            <a:avLst/>
            <a:gdLst>
              <a:gd name="G0" fmla="+- 0 0 0"/>
              <a:gd name="G1" fmla="+- 5365008 0 0"/>
              <a:gd name="G2" fmla="+- 0 0 5365008"/>
              <a:gd name="G3" fmla="+- 10800 0 0"/>
              <a:gd name="G4" fmla="+- 0 0 0"/>
              <a:gd name="T0" fmla="*/ 360 256 1"/>
              <a:gd name="T1" fmla="*/ 0 256 1"/>
              <a:gd name="G5" fmla="+- G2 T0 T1"/>
              <a:gd name="G6" fmla="?: G2 G2 G5"/>
              <a:gd name="G7" fmla="+- 0 0 G6"/>
              <a:gd name="G8" fmla="+- 5400 0 0"/>
              <a:gd name="G9" fmla="+- 0 0 5365008"/>
              <a:gd name="G10" fmla="+- 5400 0 2700"/>
              <a:gd name="G11" fmla="cos G10 0"/>
              <a:gd name="G12" fmla="sin G10 0"/>
              <a:gd name="G13" fmla="cos 13500 0"/>
              <a:gd name="G14" fmla="sin 13500 0"/>
              <a:gd name="G15" fmla="+- G11 10800 0"/>
              <a:gd name="G16" fmla="+- G12 10800 0"/>
              <a:gd name="G17" fmla="+- G13 10800 0"/>
              <a:gd name="G18" fmla="+- G14 10800 0"/>
              <a:gd name="G19" fmla="*/ 5400 1 2"/>
              <a:gd name="G20" fmla="+- G19 5400 0"/>
              <a:gd name="G21" fmla="cos G20 0"/>
              <a:gd name="G22" fmla="sin G20 0"/>
              <a:gd name="G23" fmla="+- G21 10800 0"/>
              <a:gd name="G24" fmla="+- G12 G23 G22"/>
              <a:gd name="G25" fmla="+- G22 G23 G11"/>
              <a:gd name="G26" fmla="cos 10800 0"/>
              <a:gd name="G27" fmla="sin 10800 0"/>
              <a:gd name="G28" fmla="cos 5400 0"/>
              <a:gd name="G29" fmla="sin 5400 0"/>
              <a:gd name="G30" fmla="+- G26 10800 0"/>
              <a:gd name="G31" fmla="+- G27 10800 0"/>
              <a:gd name="G32" fmla="+- G28 10800 0"/>
              <a:gd name="G33" fmla="+- G29 10800 0"/>
              <a:gd name="G34" fmla="+- G19 5400 0"/>
              <a:gd name="G35" fmla="cos G34 5365008"/>
              <a:gd name="G36" fmla="sin G34 5365008"/>
              <a:gd name="G37" fmla="+/ 5365008 0 2"/>
              <a:gd name="T2" fmla="*/ 180 256 1"/>
              <a:gd name="T3" fmla="*/ 0 256 1"/>
              <a:gd name="G38" fmla="+- G37 T2 T3"/>
              <a:gd name="G39" fmla="?: G2 G37 G38"/>
              <a:gd name="G40" fmla="cos 10800 G39"/>
              <a:gd name="G41" fmla="sin 10800 G39"/>
              <a:gd name="G42" fmla="cos 5400 G39"/>
              <a:gd name="G43" fmla="sin 5400 G39"/>
              <a:gd name="G44" fmla="+- G40 10800 0"/>
              <a:gd name="G45" fmla="+- G41 10800 0"/>
              <a:gd name="G46" fmla="+- G42 10800 0"/>
              <a:gd name="G47" fmla="+- G43 10800 0"/>
              <a:gd name="G48" fmla="+- G35 10800 0"/>
              <a:gd name="G49" fmla="+- G36 10800 0"/>
              <a:gd name="T4" fmla="*/ 2640 w 21600"/>
              <a:gd name="T5" fmla="*/ 3724 h 21600"/>
              <a:gd name="T6" fmla="*/ 11946 w 21600"/>
              <a:gd name="T7" fmla="*/ 18818 h 21600"/>
              <a:gd name="T8" fmla="*/ 6720 w 21600"/>
              <a:gd name="T9" fmla="*/ 7262 h 21600"/>
              <a:gd name="T10" fmla="*/ 24300 w 21600"/>
              <a:gd name="T11" fmla="*/ 10800 h 21600"/>
              <a:gd name="T12" fmla="*/ 18900 w 21600"/>
              <a:gd name="T13" fmla="*/ 16200 h 21600"/>
              <a:gd name="T14" fmla="*/ 13500 w 21600"/>
              <a:gd name="T15" fmla="*/ 10800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6200" y="10800"/>
                </a:moveTo>
                <a:cubicBezTo>
                  <a:pt x="16200" y="7817"/>
                  <a:pt x="13782" y="5400"/>
                  <a:pt x="10800" y="5400"/>
                </a:cubicBezTo>
                <a:cubicBezTo>
                  <a:pt x="7817" y="5400"/>
                  <a:pt x="5400" y="7817"/>
                  <a:pt x="5400" y="10800"/>
                </a:cubicBezTo>
                <a:cubicBezTo>
                  <a:pt x="5400" y="13782"/>
                  <a:pt x="7817" y="16200"/>
                  <a:pt x="10800" y="16200"/>
                </a:cubicBezTo>
                <a:cubicBezTo>
                  <a:pt x="11055" y="16199"/>
                  <a:pt x="11311" y="16181"/>
                  <a:pt x="11564" y="16145"/>
                </a:cubicBezTo>
                <a:lnTo>
                  <a:pt x="12328" y="21491"/>
                </a:lnTo>
                <a:cubicBezTo>
                  <a:pt x="11822" y="21563"/>
                  <a:pt x="11311" y="21599"/>
                  <a:pt x="10800" y="21599"/>
                </a:cubicBezTo>
                <a:cubicBezTo>
                  <a:pt x="4835" y="21600"/>
                  <a:pt x="0" y="16764"/>
                  <a:pt x="0" y="10800"/>
                </a:cubicBezTo>
                <a:cubicBezTo>
                  <a:pt x="0" y="4835"/>
                  <a:pt x="4835" y="0"/>
                  <a:pt x="10800" y="0"/>
                </a:cubicBezTo>
                <a:cubicBezTo>
                  <a:pt x="16764" y="0"/>
                  <a:pt x="21600" y="4835"/>
                  <a:pt x="21600" y="10800"/>
                </a:cubicBezTo>
                <a:lnTo>
                  <a:pt x="24300" y="10800"/>
                </a:lnTo>
                <a:lnTo>
                  <a:pt x="18900" y="16200"/>
                </a:lnTo>
                <a:lnTo>
                  <a:pt x="13500" y="10800"/>
                </a:lnTo>
                <a:lnTo>
                  <a:pt x="16200" y="10800"/>
                </a:lnTo>
                <a:close/>
              </a:path>
            </a:pathLst>
          </a:cu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AutoShape 20"/>
          <p:cNvSpPr>
            <a:spLocks noChangeArrowheads="1"/>
          </p:cNvSpPr>
          <p:nvPr/>
        </p:nvSpPr>
        <p:spPr bwMode="auto">
          <a:xfrm flipH="1">
            <a:off x="4487048" y="4056535"/>
            <a:ext cx="488950" cy="457200"/>
          </a:xfrm>
          <a:custGeom>
            <a:avLst/>
            <a:gdLst>
              <a:gd name="G0" fmla="+- 0 0 0"/>
              <a:gd name="G1" fmla="+- 5365008 0 0"/>
              <a:gd name="G2" fmla="+- 0 0 5365008"/>
              <a:gd name="G3" fmla="+- 10800 0 0"/>
              <a:gd name="G4" fmla="+- 0 0 0"/>
              <a:gd name="T0" fmla="*/ 360 256 1"/>
              <a:gd name="T1" fmla="*/ 0 256 1"/>
              <a:gd name="G5" fmla="+- G2 T0 T1"/>
              <a:gd name="G6" fmla="?: G2 G2 G5"/>
              <a:gd name="G7" fmla="+- 0 0 G6"/>
              <a:gd name="G8" fmla="+- 5400 0 0"/>
              <a:gd name="G9" fmla="+- 0 0 5365008"/>
              <a:gd name="G10" fmla="+- 5400 0 2700"/>
              <a:gd name="G11" fmla="cos G10 0"/>
              <a:gd name="G12" fmla="sin G10 0"/>
              <a:gd name="G13" fmla="cos 13500 0"/>
              <a:gd name="G14" fmla="sin 13500 0"/>
              <a:gd name="G15" fmla="+- G11 10800 0"/>
              <a:gd name="G16" fmla="+- G12 10800 0"/>
              <a:gd name="G17" fmla="+- G13 10800 0"/>
              <a:gd name="G18" fmla="+- G14 10800 0"/>
              <a:gd name="G19" fmla="*/ 5400 1 2"/>
              <a:gd name="G20" fmla="+- G19 5400 0"/>
              <a:gd name="G21" fmla="cos G20 0"/>
              <a:gd name="G22" fmla="sin G20 0"/>
              <a:gd name="G23" fmla="+- G21 10800 0"/>
              <a:gd name="G24" fmla="+- G12 G23 G22"/>
              <a:gd name="G25" fmla="+- G22 G23 G11"/>
              <a:gd name="G26" fmla="cos 10800 0"/>
              <a:gd name="G27" fmla="sin 10800 0"/>
              <a:gd name="G28" fmla="cos 5400 0"/>
              <a:gd name="G29" fmla="sin 5400 0"/>
              <a:gd name="G30" fmla="+- G26 10800 0"/>
              <a:gd name="G31" fmla="+- G27 10800 0"/>
              <a:gd name="G32" fmla="+- G28 10800 0"/>
              <a:gd name="G33" fmla="+- G29 10800 0"/>
              <a:gd name="G34" fmla="+- G19 5400 0"/>
              <a:gd name="G35" fmla="cos G34 5365008"/>
              <a:gd name="G36" fmla="sin G34 5365008"/>
              <a:gd name="G37" fmla="+/ 5365008 0 2"/>
              <a:gd name="T2" fmla="*/ 180 256 1"/>
              <a:gd name="T3" fmla="*/ 0 256 1"/>
              <a:gd name="G38" fmla="+- G37 T2 T3"/>
              <a:gd name="G39" fmla="?: G2 G37 G38"/>
              <a:gd name="G40" fmla="cos 10800 G39"/>
              <a:gd name="G41" fmla="sin 10800 G39"/>
              <a:gd name="G42" fmla="cos 5400 G39"/>
              <a:gd name="G43" fmla="sin 5400 G39"/>
              <a:gd name="G44" fmla="+- G40 10800 0"/>
              <a:gd name="G45" fmla="+- G41 10800 0"/>
              <a:gd name="G46" fmla="+- G42 10800 0"/>
              <a:gd name="G47" fmla="+- G43 10800 0"/>
              <a:gd name="G48" fmla="+- G35 10800 0"/>
              <a:gd name="G49" fmla="+- G36 10800 0"/>
              <a:gd name="T4" fmla="*/ 2640 w 21600"/>
              <a:gd name="T5" fmla="*/ 3724 h 21600"/>
              <a:gd name="T6" fmla="*/ 11946 w 21600"/>
              <a:gd name="T7" fmla="*/ 18818 h 21600"/>
              <a:gd name="T8" fmla="*/ 6720 w 21600"/>
              <a:gd name="T9" fmla="*/ 7262 h 21600"/>
              <a:gd name="T10" fmla="*/ 24300 w 21600"/>
              <a:gd name="T11" fmla="*/ 10800 h 21600"/>
              <a:gd name="T12" fmla="*/ 18900 w 21600"/>
              <a:gd name="T13" fmla="*/ 16200 h 21600"/>
              <a:gd name="T14" fmla="*/ 13500 w 21600"/>
              <a:gd name="T15" fmla="*/ 10800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6200" y="10800"/>
                </a:moveTo>
                <a:cubicBezTo>
                  <a:pt x="16200" y="7817"/>
                  <a:pt x="13782" y="5400"/>
                  <a:pt x="10800" y="5400"/>
                </a:cubicBezTo>
                <a:cubicBezTo>
                  <a:pt x="7817" y="5400"/>
                  <a:pt x="5400" y="7817"/>
                  <a:pt x="5400" y="10800"/>
                </a:cubicBezTo>
                <a:cubicBezTo>
                  <a:pt x="5400" y="13782"/>
                  <a:pt x="7817" y="16200"/>
                  <a:pt x="10800" y="16200"/>
                </a:cubicBezTo>
                <a:cubicBezTo>
                  <a:pt x="11055" y="16199"/>
                  <a:pt x="11311" y="16181"/>
                  <a:pt x="11564" y="16145"/>
                </a:cubicBezTo>
                <a:lnTo>
                  <a:pt x="12328" y="21491"/>
                </a:lnTo>
                <a:cubicBezTo>
                  <a:pt x="11822" y="21563"/>
                  <a:pt x="11311" y="21599"/>
                  <a:pt x="10800" y="21599"/>
                </a:cubicBezTo>
                <a:cubicBezTo>
                  <a:pt x="4835" y="21600"/>
                  <a:pt x="0" y="16764"/>
                  <a:pt x="0" y="10800"/>
                </a:cubicBezTo>
                <a:cubicBezTo>
                  <a:pt x="0" y="4835"/>
                  <a:pt x="4835" y="0"/>
                  <a:pt x="10800" y="0"/>
                </a:cubicBezTo>
                <a:cubicBezTo>
                  <a:pt x="16764" y="0"/>
                  <a:pt x="21600" y="4835"/>
                  <a:pt x="21600" y="10800"/>
                </a:cubicBezTo>
                <a:lnTo>
                  <a:pt x="24300" y="10800"/>
                </a:lnTo>
                <a:lnTo>
                  <a:pt x="18900" y="16200"/>
                </a:lnTo>
                <a:lnTo>
                  <a:pt x="13500" y="10800"/>
                </a:lnTo>
                <a:lnTo>
                  <a:pt x="16200" y="10800"/>
                </a:lnTo>
                <a:close/>
              </a:path>
            </a:pathLst>
          </a:cu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Text Box 21"/>
          <p:cNvSpPr txBox="1">
            <a:spLocks noChangeArrowheads="1"/>
          </p:cNvSpPr>
          <p:nvPr/>
        </p:nvSpPr>
        <p:spPr bwMode="auto">
          <a:xfrm>
            <a:off x="2964938" y="3976158"/>
            <a:ext cx="124906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th-TH" altLang="en-US" sz="1600" dirty="0">
                <a:latin typeface="Times New Roman" panose="02020603050405020304" pitchFamily="18" charset="0"/>
              </a:rPr>
              <a:t>เวกเตอร์ชี้เข้าหาเรา</a:t>
            </a:r>
            <a:endParaRPr lang="en-US" altLang="en-US" sz="1600" dirty="0">
              <a:latin typeface="Times New Roman" panose="02020603050405020304" pitchFamily="18" charset="0"/>
            </a:endParaRPr>
          </a:p>
        </p:txBody>
      </p:sp>
      <p:sp>
        <p:nvSpPr>
          <p:cNvPr id="23" name="Text Box 24"/>
          <p:cNvSpPr txBox="1">
            <a:spLocks noChangeArrowheads="1"/>
          </p:cNvSpPr>
          <p:nvPr/>
        </p:nvSpPr>
        <p:spPr bwMode="auto">
          <a:xfrm>
            <a:off x="3276895" y="5250376"/>
            <a:ext cx="5269391" cy="14096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  <a:buFontTx/>
              <a:buChar char="•"/>
            </a:pPr>
            <a:r>
              <a:rPr lang="en-US" altLang="en-US" sz="2800" dirty="0">
                <a:latin typeface="Times New Roman" panose="02020603050405020304" pitchFamily="18" charset="0"/>
              </a:rPr>
              <a:t>  </a:t>
            </a:r>
            <a:r>
              <a:rPr lang="th-TH" altLang="en-US" sz="2800" dirty="0">
                <a:latin typeface="Times New Roman" panose="02020603050405020304" pitchFamily="18" charset="0"/>
              </a:rPr>
              <a:t>การสร้างโมเดลต้องใช้ลำดับของจุดแบบเดียวกัน </a:t>
            </a:r>
            <a:r>
              <a:rPr lang="en-US" altLang="en-US" sz="2800" dirty="0">
                <a:latin typeface="Times New Roman" panose="02020603050405020304" pitchFamily="18" charset="0"/>
              </a:rPr>
              <a:t>:</a:t>
            </a:r>
          </a:p>
          <a:p>
            <a:pPr lvl="1" eaLnBrk="0" hangingPunct="0">
              <a:spcBef>
                <a:spcPct val="20000"/>
              </a:spcBef>
            </a:pPr>
            <a:r>
              <a:rPr lang="en-US" altLang="en-US" sz="2000" dirty="0">
                <a:latin typeface="Symbol" panose="05050102010706020507" pitchFamily="18" charset="2"/>
              </a:rPr>
              <a:t>-</a:t>
            </a:r>
            <a:r>
              <a:rPr lang="en-US" altLang="en-US" sz="2000" dirty="0">
                <a:latin typeface="Times New Roman" panose="02020603050405020304" pitchFamily="18" charset="0"/>
              </a:rPr>
              <a:t> </a:t>
            </a:r>
            <a:r>
              <a:rPr lang="th-TH" altLang="en-US" sz="2000" dirty="0">
                <a:latin typeface="Times New Roman" panose="02020603050405020304" pitchFamily="18" charset="0"/>
              </a:rPr>
              <a:t>ตามเข็มหรือทวนเข็ม</a:t>
            </a:r>
            <a:endParaRPr lang="en-US" altLang="en-US" sz="2000" dirty="0">
              <a:latin typeface="Times New Roman" panose="02020603050405020304" pitchFamily="18" charset="0"/>
            </a:endParaRPr>
          </a:p>
          <a:p>
            <a:pPr eaLnBrk="0" hangingPunct="0">
              <a:spcBef>
                <a:spcPct val="20000"/>
              </a:spcBef>
              <a:buFontTx/>
              <a:buChar char="•"/>
            </a:pPr>
            <a:r>
              <a:rPr lang="en-US" altLang="en-US" sz="2800" dirty="0">
                <a:latin typeface="Times New Roman" panose="02020603050405020304" pitchFamily="18" charset="0"/>
              </a:rPr>
              <a:t>  </a:t>
            </a:r>
            <a:r>
              <a:rPr lang="th-TH" altLang="en-US" sz="2800" dirty="0">
                <a:latin typeface="Times New Roman" panose="02020603050405020304" pitchFamily="18" charset="0"/>
              </a:rPr>
              <a:t>โดยปกติจะให้เวกเตอร์ตั้งฉากชี้ออกจากตัวโมเดล</a:t>
            </a:r>
            <a:endParaRPr lang="en-US" altLang="en-US" sz="24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2401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http://4.bp.blogspot.com/-kg8lo1kxJmU/UGj17jMlZ5I/AAAAAAAAAVg/TKEXPs1_pFc/s1600/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6723" y="632931"/>
            <a:ext cx="7342956" cy="5328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4483510" y="6491485"/>
            <a:ext cx="77084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http://tien-trinh.blogspot.com/2012/09/bust-wire-frame-of-body-of-bust.html</a:t>
            </a:r>
          </a:p>
        </p:txBody>
      </p:sp>
    </p:spTree>
    <p:extLst>
      <p:ext uri="{BB962C8B-B14F-4D97-AF65-F5344CB8AC3E}">
        <p14:creationId xmlns:p14="http://schemas.microsoft.com/office/powerpoint/2010/main" val="31087178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เวกเตอร์ตั้งฉากของจุดบนร่างแหสามเหลี่ยม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 …+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3454399" y="2972594"/>
            <a:ext cx="2641601" cy="2057400"/>
            <a:chOff x="1495" y="1008"/>
            <a:chExt cx="1664" cy="1296"/>
          </a:xfrm>
        </p:grpSpPr>
        <p:sp>
          <p:nvSpPr>
            <p:cNvPr id="5" name="Freeform 4"/>
            <p:cNvSpPr>
              <a:spLocks/>
            </p:cNvSpPr>
            <p:nvPr/>
          </p:nvSpPr>
          <p:spPr bwMode="auto">
            <a:xfrm>
              <a:off x="1632" y="1488"/>
              <a:ext cx="864" cy="816"/>
            </a:xfrm>
            <a:custGeom>
              <a:avLst/>
              <a:gdLst>
                <a:gd name="T0" fmla="*/ 672 w 864"/>
                <a:gd name="T1" fmla="*/ 0 h 816"/>
                <a:gd name="T2" fmla="*/ 0 w 864"/>
                <a:gd name="T3" fmla="*/ 528 h 816"/>
                <a:gd name="T4" fmla="*/ 864 w 864"/>
                <a:gd name="T5" fmla="*/ 816 h 816"/>
                <a:gd name="T6" fmla="*/ 672 w 864"/>
                <a:gd name="T7" fmla="*/ 0 h 8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64" h="816">
                  <a:moveTo>
                    <a:pt x="672" y="0"/>
                  </a:moveTo>
                  <a:lnTo>
                    <a:pt x="0" y="528"/>
                  </a:lnTo>
                  <a:lnTo>
                    <a:pt x="864" y="816"/>
                  </a:lnTo>
                  <a:lnTo>
                    <a:pt x="672" y="0"/>
                  </a:lnTo>
                  <a:close/>
                </a:path>
              </a:pathLst>
            </a:custGeom>
            <a:solidFill>
              <a:srgbClr val="FFCC99"/>
            </a:solidFill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2304" y="1488"/>
              <a:ext cx="720" cy="816"/>
            </a:xfrm>
            <a:custGeom>
              <a:avLst/>
              <a:gdLst>
                <a:gd name="T0" fmla="*/ 192 w 720"/>
                <a:gd name="T1" fmla="*/ 816 h 816"/>
                <a:gd name="T2" fmla="*/ 0 w 720"/>
                <a:gd name="T3" fmla="*/ 0 h 816"/>
                <a:gd name="T4" fmla="*/ 720 w 720"/>
                <a:gd name="T5" fmla="*/ 480 h 816"/>
                <a:gd name="T6" fmla="*/ 192 w 720"/>
                <a:gd name="T7" fmla="*/ 816 h 8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20" h="816">
                  <a:moveTo>
                    <a:pt x="192" y="816"/>
                  </a:moveTo>
                  <a:lnTo>
                    <a:pt x="0" y="0"/>
                  </a:lnTo>
                  <a:lnTo>
                    <a:pt x="720" y="480"/>
                  </a:lnTo>
                  <a:lnTo>
                    <a:pt x="192" y="816"/>
                  </a:lnTo>
                  <a:close/>
                </a:path>
              </a:pathLst>
            </a:custGeom>
            <a:solidFill>
              <a:srgbClr val="FFCC99"/>
            </a:solidFill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2304" y="1488"/>
              <a:ext cx="720" cy="480"/>
            </a:xfrm>
            <a:custGeom>
              <a:avLst/>
              <a:gdLst>
                <a:gd name="T0" fmla="*/ 0 w 720"/>
                <a:gd name="T1" fmla="*/ 0 h 480"/>
                <a:gd name="T2" fmla="*/ 672 w 720"/>
                <a:gd name="T3" fmla="*/ 96 h 480"/>
                <a:gd name="T4" fmla="*/ 720 w 720"/>
                <a:gd name="T5" fmla="*/ 480 h 480"/>
                <a:gd name="T6" fmla="*/ 0 w 720"/>
                <a:gd name="T7" fmla="*/ 0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20" h="480">
                  <a:moveTo>
                    <a:pt x="0" y="0"/>
                  </a:moveTo>
                  <a:lnTo>
                    <a:pt x="672" y="96"/>
                  </a:lnTo>
                  <a:lnTo>
                    <a:pt x="720" y="4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C99"/>
            </a:solidFill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1632" y="1488"/>
              <a:ext cx="672" cy="528"/>
            </a:xfrm>
            <a:custGeom>
              <a:avLst/>
              <a:gdLst>
                <a:gd name="T0" fmla="*/ 0 w 672"/>
                <a:gd name="T1" fmla="*/ 528 h 528"/>
                <a:gd name="T2" fmla="*/ 384 w 672"/>
                <a:gd name="T3" fmla="*/ 48 h 528"/>
                <a:gd name="T4" fmla="*/ 672 w 672"/>
                <a:gd name="T5" fmla="*/ 0 h 528"/>
                <a:gd name="T6" fmla="*/ 0 w 672"/>
                <a:gd name="T7" fmla="*/ 528 h 5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2" h="528">
                  <a:moveTo>
                    <a:pt x="0" y="528"/>
                  </a:moveTo>
                  <a:lnTo>
                    <a:pt x="384" y="48"/>
                  </a:lnTo>
                  <a:lnTo>
                    <a:pt x="672" y="0"/>
                  </a:lnTo>
                  <a:lnTo>
                    <a:pt x="0" y="528"/>
                  </a:lnTo>
                  <a:close/>
                </a:path>
              </a:pathLst>
            </a:custGeom>
            <a:solidFill>
              <a:srgbClr val="FFCC99"/>
            </a:solidFill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Line 8"/>
            <p:cNvSpPr>
              <a:spLocks noChangeShapeType="1"/>
            </p:cNvSpPr>
            <p:nvPr/>
          </p:nvSpPr>
          <p:spPr bwMode="auto">
            <a:xfrm flipH="1" flipV="1">
              <a:off x="1902" y="1296"/>
              <a:ext cx="114" cy="3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Line 9"/>
            <p:cNvSpPr>
              <a:spLocks noChangeShapeType="1"/>
            </p:cNvSpPr>
            <p:nvPr/>
          </p:nvSpPr>
          <p:spPr bwMode="auto">
            <a:xfrm flipH="1" flipV="1">
              <a:off x="2112" y="1386"/>
              <a:ext cx="6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 flipV="1">
              <a:off x="2532" y="1422"/>
              <a:ext cx="54" cy="4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Line 11"/>
            <p:cNvSpPr>
              <a:spLocks noChangeShapeType="1"/>
            </p:cNvSpPr>
            <p:nvPr/>
          </p:nvSpPr>
          <p:spPr bwMode="auto">
            <a:xfrm flipV="1">
              <a:off x="2760" y="1344"/>
              <a:ext cx="58" cy="3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Line 12"/>
            <p:cNvSpPr>
              <a:spLocks noChangeShapeType="1"/>
            </p:cNvSpPr>
            <p:nvPr/>
          </p:nvSpPr>
          <p:spPr bwMode="auto">
            <a:xfrm flipH="1" flipV="1">
              <a:off x="2304" y="1008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2085" y="1810"/>
              <a:ext cx="24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20000"/>
                </a:spcBef>
              </a:pPr>
              <a:r>
                <a:rPr lang="en-US" altLang="en-US" sz="1800" b="1" dirty="0">
                  <a:latin typeface="Times New Roman" panose="02020603050405020304" pitchFamily="18" charset="0"/>
                </a:rPr>
                <a:t>n</a:t>
              </a:r>
              <a:r>
                <a:rPr lang="en-US" altLang="en-US" sz="1800" b="1" baseline="-25000" dirty="0">
                  <a:latin typeface="Times New Roman" panose="02020603050405020304" pitchFamily="18" charset="0"/>
                </a:rPr>
                <a:t>1</a:t>
              </a:r>
              <a:endParaRPr lang="en-US" altLang="en-US" sz="18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2447" y="1816"/>
              <a:ext cx="24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20000"/>
                </a:spcBef>
              </a:pPr>
              <a:r>
                <a:rPr lang="en-US" altLang="en-US" sz="1800" b="1" dirty="0">
                  <a:latin typeface="Times New Roman" panose="02020603050405020304" pitchFamily="18" charset="0"/>
                </a:rPr>
                <a:t>n</a:t>
              </a:r>
              <a:r>
                <a:rPr lang="en-US" altLang="en-US" sz="1800" b="1" baseline="-25000" dirty="0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2757" y="1558"/>
              <a:ext cx="40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20000"/>
                </a:spcBef>
              </a:pPr>
              <a:r>
                <a:rPr lang="en-US" altLang="en-US" sz="1800" b="1" dirty="0">
                  <a:latin typeface="Times New Roman" panose="02020603050405020304" pitchFamily="18" charset="0"/>
                </a:rPr>
                <a:t>n</a:t>
              </a:r>
              <a:r>
                <a:rPr lang="en-US" altLang="en-US" sz="1800" b="1" baseline="-25000" dirty="0"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1495" y="1488"/>
              <a:ext cx="25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20000"/>
                </a:spcBef>
              </a:pPr>
              <a:r>
                <a:rPr lang="en-US" altLang="en-US" sz="1800" b="1" dirty="0" err="1">
                  <a:latin typeface="Times New Roman" panose="02020603050405020304" pitchFamily="18" charset="0"/>
                </a:rPr>
                <a:t>n</a:t>
              </a:r>
              <a:r>
                <a:rPr lang="en-US" altLang="en-US" sz="1800" b="1" baseline="-25000" dirty="0" err="1">
                  <a:latin typeface="Times New Roman" panose="02020603050405020304" pitchFamily="18" charset="0"/>
                </a:rPr>
                <a:t>k</a:t>
              </a:r>
              <a:endParaRPr lang="en-US" altLang="en-US" sz="1800" b="1" baseline="-25000" dirty="0">
                <a:latin typeface="Times New Roman" panose="02020603050405020304" pitchFamily="18" charset="0"/>
              </a:endParaRPr>
            </a:p>
          </p:txBody>
        </p:sp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2308" y="1116"/>
              <a:ext cx="24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20000"/>
                </a:spcBef>
              </a:pPr>
              <a:r>
                <a:rPr lang="en-US" altLang="en-US" sz="1800" b="1" dirty="0" err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n</a:t>
              </a:r>
              <a:r>
                <a:rPr lang="en-US" altLang="en-US" sz="1800" b="1" baseline="-25000" dirty="0" err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v</a:t>
              </a:r>
              <a:endParaRPr lang="en-US" altLang="en-US" sz="1800" b="1" baseline="-25000" dirty="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427110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เมตริกซ์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1843379"/>
              </p:ext>
            </p:extLst>
          </p:nvPr>
        </p:nvGraphicFramePr>
        <p:xfrm>
          <a:off x="1874108" y="2337486"/>
          <a:ext cx="3117850" cy="2093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2" name="Equation" r:id="rId3" imgW="1739880" imgH="1168200" progId="Equation.3">
                  <p:embed/>
                </p:oleObj>
              </mc:Choice>
              <mc:Fallback>
                <p:oleObj name="Equation" r:id="rId3" imgW="1739880" imgH="1168200" progId="Equation.3">
                  <p:embed/>
                  <p:pic>
                    <p:nvPicPr>
                      <p:cNvPr id="14029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4108" y="2337486"/>
                        <a:ext cx="3117850" cy="2093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1682069"/>
              </p:ext>
            </p:extLst>
          </p:nvPr>
        </p:nvGraphicFramePr>
        <p:xfrm>
          <a:off x="6461983" y="2870886"/>
          <a:ext cx="2863850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3" name="Equation" r:id="rId5" imgW="1143000" imgH="228600" progId="Equation.3">
                  <p:embed/>
                </p:oleObj>
              </mc:Choice>
              <mc:Fallback>
                <p:oleObj name="Equation" r:id="rId5" imgW="1143000" imgH="228600" progId="Equation.3">
                  <p:embed/>
                  <p:pic>
                    <p:nvPicPr>
                      <p:cNvPr id="14029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61983" y="2870886"/>
                        <a:ext cx="2863850" cy="573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5634681" y="2355337"/>
            <a:ext cx="73449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th-TH" alt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" panose="030F0702030302020204" pitchFamily="66" charset="0"/>
              </a:rPr>
              <a:t>บวก</a:t>
            </a:r>
            <a:endParaRPr lang="en-US" altLang="en-US" sz="3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" panose="030F0702030302020204" pitchFamily="66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3679068"/>
              </p:ext>
            </p:extLst>
          </p:nvPr>
        </p:nvGraphicFramePr>
        <p:xfrm>
          <a:off x="6750908" y="3556686"/>
          <a:ext cx="1846263" cy="604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4" name="Equation" r:id="rId7" imgW="736560" imgH="241200" progId="Equation.3">
                  <p:embed/>
                </p:oleObj>
              </mc:Choice>
              <mc:Fallback>
                <p:oleObj name="Equation" r:id="rId7" imgW="736560" imgH="241200" progId="Equation.3">
                  <p:embed/>
                  <p:pic>
                    <p:nvPicPr>
                      <p:cNvPr id="14029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50908" y="3556686"/>
                        <a:ext cx="1846263" cy="604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5760308" y="4349580"/>
            <a:ext cx="425767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alt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 </a:t>
            </a:r>
            <a:r>
              <a:rPr lang="th-TH" alt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และ </a:t>
            </a:r>
            <a:r>
              <a:rPr lang="en-US" alt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 </a:t>
            </a:r>
            <a:r>
              <a:rPr lang="th-TH" alt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จะต้องมีมิติเท่ากัน</a:t>
            </a:r>
            <a:endParaRPr lang="en-US" altLang="en-US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249451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เมตริกซ์</a:t>
            </a:r>
            <a:endParaRPr lang="en-US" dirty="0"/>
          </a:p>
        </p:txBody>
      </p:sp>
      <p:graphicFrame>
        <p:nvGraphicFramePr>
          <p:cNvPr id="1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2158411"/>
              </p:ext>
            </p:extLst>
          </p:nvPr>
        </p:nvGraphicFramePr>
        <p:xfrm>
          <a:off x="2505204" y="1972080"/>
          <a:ext cx="2513013" cy="604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Equation" r:id="rId3" imgW="1002960" imgH="241200" progId="Equation.3">
                  <p:embed/>
                </p:oleObj>
              </mc:Choice>
              <mc:Fallback>
                <p:oleObj name="Equation" r:id="rId3" imgW="1002960" imgH="241200" progId="Equation.3">
                  <p:embed/>
                  <p:pic>
                    <p:nvPicPr>
                      <p:cNvPr id="14131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5204" y="1972080"/>
                        <a:ext cx="2513013" cy="604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1618796" y="1690688"/>
            <a:ext cx="65755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th-TH" alt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" panose="030F0702030302020204" pitchFamily="66" charset="0"/>
              </a:rPr>
              <a:t>คูณ</a:t>
            </a:r>
            <a:endParaRPr lang="en-US" altLang="en-US" sz="3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" panose="030F0702030302020204" pitchFamily="66" charset="0"/>
            </a:endParaRPr>
          </a:p>
        </p:txBody>
      </p:sp>
      <p:graphicFrame>
        <p:nvGraphicFramePr>
          <p:cNvPr id="1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8816172"/>
              </p:ext>
            </p:extLst>
          </p:nvPr>
        </p:nvGraphicFramePr>
        <p:xfrm>
          <a:off x="2736979" y="2435630"/>
          <a:ext cx="2068513" cy="1082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Equation" r:id="rId5" imgW="825480" imgH="431640" progId="Equation.3">
                  <p:embed/>
                </p:oleObj>
              </mc:Choice>
              <mc:Fallback>
                <p:oleObj name="Equation" r:id="rId5" imgW="825480" imgH="431640" progId="Equation.3">
                  <p:embed/>
                  <p:pic>
                    <p:nvPicPr>
                      <p:cNvPr id="14131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6979" y="2435630"/>
                        <a:ext cx="2068513" cy="1082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 Box 6"/>
          <p:cNvSpPr txBox="1">
            <a:spLocks noChangeArrowheads="1"/>
          </p:cNvSpPr>
          <p:nvPr/>
        </p:nvSpPr>
        <p:spPr bwMode="auto">
          <a:xfrm>
            <a:off x="5798975" y="2082877"/>
            <a:ext cx="511784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alt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 </a:t>
            </a:r>
            <a:r>
              <a:rPr lang="th-TH" alt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และ </a:t>
            </a:r>
            <a:r>
              <a:rPr lang="en-US" alt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 </a:t>
            </a:r>
            <a:r>
              <a:rPr lang="th-TH" alt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จะต้องมีมิติที่สอดรับกัน</a:t>
            </a:r>
            <a:endParaRPr lang="en-US" altLang="en-US" sz="3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1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0474290"/>
              </p:ext>
            </p:extLst>
          </p:nvPr>
        </p:nvGraphicFramePr>
        <p:xfrm>
          <a:off x="5632579" y="3121430"/>
          <a:ext cx="2957513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Equation" r:id="rId7" imgW="1180800" imgH="228600" progId="Equation.3">
                  <p:embed/>
                </p:oleObj>
              </mc:Choice>
              <mc:Fallback>
                <p:oleObj name="Equation" r:id="rId7" imgW="1180800" imgH="228600" progId="Equation.3">
                  <p:embed/>
                  <p:pic>
                    <p:nvPicPr>
                      <p:cNvPr id="141319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2579" y="3121430"/>
                        <a:ext cx="2957513" cy="573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 Box 8"/>
          <p:cNvSpPr txBox="1">
            <a:spLocks noChangeArrowheads="1"/>
          </p:cNvSpPr>
          <p:nvPr/>
        </p:nvSpPr>
        <p:spPr bwMode="auto">
          <a:xfrm>
            <a:off x="1651517" y="4888002"/>
            <a:ext cx="22860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th-TH" altLang="en-US" sz="2800" dirty="0"/>
              <a:t>เมตริกซ์เอกลักษณ์</a:t>
            </a:r>
            <a:endParaRPr lang="en-US" altLang="en-US" sz="2800" dirty="0"/>
          </a:p>
        </p:txBody>
      </p:sp>
      <p:graphicFrame>
        <p:nvGraphicFramePr>
          <p:cNvPr id="18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7586736"/>
              </p:ext>
            </p:extLst>
          </p:nvPr>
        </p:nvGraphicFramePr>
        <p:xfrm>
          <a:off x="3937517" y="4213509"/>
          <a:ext cx="4551363" cy="18722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Equation" r:id="rId9" imgW="2222280" imgH="914400" progId="Equation.3">
                  <p:embed/>
                </p:oleObj>
              </mc:Choice>
              <mc:Fallback>
                <p:oleObj name="Equation" r:id="rId9" imgW="2222280" imgH="914400" progId="Equation.3">
                  <p:embed/>
                  <p:pic>
                    <p:nvPicPr>
                      <p:cNvPr id="141321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7517" y="4213509"/>
                        <a:ext cx="4551363" cy="187220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516279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เมตริกซ์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altLang="en-US" dirty="0"/>
              <a:t>คุณสมบัติการจัดกลุ่ม</a:t>
            </a:r>
            <a:r>
              <a:rPr lang="en-US" altLang="en-US" dirty="0"/>
              <a:t>  </a:t>
            </a:r>
            <a:endParaRPr lang="th-TH" altLang="en-US" dirty="0"/>
          </a:p>
          <a:p>
            <a:pPr lvl="1"/>
            <a:r>
              <a:rPr lang="en-US" altLang="en-US" dirty="0"/>
              <a:t>T*(U*(V*p)) = (T*U*V)*p</a:t>
            </a:r>
          </a:p>
          <a:p>
            <a:r>
              <a:rPr lang="th-TH" altLang="en-US" dirty="0"/>
              <a:t>คุณสมบัติการกระจาย</a:t>
            </a:r>
          </a:p>
          <a:p>
            <a:pPr lvl="1"/>
            <a:r>
              <a:rPr lang="en-US" altLang="en-US" dirty="0"/>
              <a:t> T*(</a:t>
            </a:r>
            <a:r>
              <a:rPr lang="en-US" altLang="en-US" dirty="0" err="1"/>
              <a:t>u+v</a:t>
            </a:r>
            <a:r>
              <a:rPr lang="en-US" altLang="en-US" dirty="0"/>
              <a:t>) = T*v + T*v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2400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เมตริกซ์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การสลับเปลี่ยน </a:t>
            </a:r>
            <a:r>
              <a:rPr lang="en-US" dirty="0"/>
              <a:t>(transpose)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3284701"/>
              </p:ext>
            </p:extLst>
          </p:nvPr>
        </p:nvGraphicFramePr>
        <p:xfrm>
          <a:off x="3287486" y="2746310"/>
          <a:ext cx="2036763" cy="604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" name="Equation" r:id="rId3" imgW="812520" imgH="241200" progId="Equation.3">
                  <p:embed/>
                </p:oleObj>
              </mc:Choice>
              <mc:Fallback>
                <p:oleObj name="Equation" r:id="rId3" imgW="812520" imgH="241200" progId="Equation.3">
                  <p:embed/>
                  <p:pic>
                    <p:nvPicPr>
                      <p:cNvPr id="14233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7486" y="2746310"/>
                        <a:ext cx="2036763" cy="604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389215"/>
              </p:ext>
            </p:extLst>
          </p:nvPr>
        </p:nvGraphicFramePr>
        <p:xfrm>
          <a:off x="3716111" y="3365435"/>
          <a:ext cx="1209675" cy="604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4" name="Equation" r:id="rId5" imgW="482400" imgH="241200" progId="Equation.3">
                  <p:embed/>
                </p:oleObj>
              </mc:Choice>
              <mc:Fallback>
                <p:oleObj name="Equation" r:id="rId5" imgW="482400" imgH="241200" progId="Equation.3">
                  <p:embed/>
                  <p:pic>
                    <p:nvPicPr>
                      <p:cNvPr id="14234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6111" y="3365435"/>
                        <a:ext cx="1209675" cy="604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6771679"/>
              </p:ext>
            </p:extLst>
          </p:nvPr>
        </p:nvGraphicFramePr>
        <p:xfrm>
          <a:off x="6945086" y="3432110"/>
          <a:ext cx="2322513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5" name="Equation" r:id="rId7" imgW="927000" imgH="228600" progId="Equation.3">
                  <p:embed/>
                </p:oleObj>
              </mc:Choice>
              <mc:Fallback>
                <p:oleObj name="Equation" r:id="rId7" imgW="927000" imgH="228600" progId="Equation.3">
                  <p:embed/>
                  <p:pic>
                    <p:nvPicPr>
                      <p:cNvPr id="14234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45086" y="3432110"/>
                        <a:ext cx="2322513" cy="573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2284903"/>
              </p:ext>
            </p:extLst>
          </p:nvPr>
        </p:nvGraphicFramePr>
        <p:xfrm>
          <a:off x="6729186" y="2746310"/>
          <a:ext cx="3022600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6" name="Equation" r:id="rId9" imgW="1206360" imgH="228600" progId="Equation.3">
                  <p:embed/>
                </p:oleObj>
              </mc:Choice>
              <mc:Fallback>
                <p:oleObj name="Equation" r:id="rId9" imgW="1206360" imgH="228600" progId="Equation.3">
                  <p:embed/>
                  <p:pic>
                    <p:nvPicPr>
                      <p:cNvPr id="142343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29186" y="2746310"/>
                        <a:ext cx="3022600" cy="573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0595929"/>
              </p:ext>
            </p:extLst>
          </p:nvPr>
        </p:nvGraphicFramePr>
        <p:xfrm>
          <a:off x="3973286" y="4422710"/>
          <a:ext cx="1208088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7" name="Equation" r:id="rId11" imgW="482400" imgH="190440" progId="Equation.3">
                  <p:embed/>
                </p:oleObj>
              </mc:Choice>
              <mc:Fallback>
                <p:oleObj name="Equation" r:id="rId11" imgW="482400" imgH="190440" progId="Equation.3">
                  <p:embed/>
                  <p:pic>
                    <p:nvPicPr>
                      <p:cNvPr id="142345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73286" y="4422710"/>
                        <a:ext cx="1208088" cy="477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172409" y="4467417"/>
            <a:ext cx="62039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800" dirty="0"/>
              <a:t>ถ้า                                 แสดงว่า </a:t>
            </a:r>
            <a:r>
              <a:rPr lang="en-US" sz="2800" dirty="0"/>
              <a:t>A </a:t>
            </a:r>
            <a:r>
              <a:rPr lang="th-TH" sz="2800" dirty="0"/>
              <a:t>เป็นเมตริกว์แบบสมมาตร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50967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เมตริกซ์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ตัวกำหนด </a:t>
            </a:r>
            <a:r>
              <a:rPr lang="en-US" dirty="0"/>
              <a:t>(determinant)</a:t>
            </a:r>
          </a:p>
        </p:txBody>
      </p:sp>
      <p:graphicFrame>
        <p:nvGraphicFramePr>
          <p:cNvPr id="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37736"/>
              </p:ext>
            </p:extLst>
          </p:nvPr>
        </p:nvGraphicFramePr>
        <p:xfrm>
          <a:off x="914400" y="3657600"/>
          <a:ext cx="6783388" cy="127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Equation" r:id="rId3" imgW="3784320" imgH="711000" progId="Equation.3">
                  <p:embed/>
                </p:oleObj>
              </mc:Choice>
              <mc:Fallback>
                <p:oleObj name="Equation" r:id="rId3" imgW="3784320" imgH="711000" progId="Equation.3">
                  <p:embed/>
                  <p:pic>
                    <p:nvPicPr>
                      <p:cNvPr id="14336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657600"/>
                        <a:ext cx="6783388" cy="1271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4086500"/>
              </p:ext>
            </p:extLst>
          </p:nvPr>
        </p:nvGraphicFramePr>
        <p:xfrm>
          <a:off x="990600" y="2438400"/>
          <a:ext cx="4529138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" name="Equation" r:id="rId5" imgW="2527200" imgH="482400" progId="Equation.3">
                  <p:embed/>
                </p:oleObj>
              </mc:Choice>
              <mc:Fallback>
                <p:oleObj name="Equation" r:id="rId5" imgW="2527200" imgH="482400" progId="Equation.3">
                  <p:embed/>
                  <p:pic>
                    <p:nvPicPr>
                      <p:cNvPr id="14336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438400"/>
                        <a:ext cx="4529138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204857" y="2577812"/>
            <a:ext cx="27510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A </a:t>
            </a:r>
            <a:r>
              <a:rPr lang="th-TH" sz="3200" dirty="0"/>
              <a:t>ต้องเป็นเมตริซ์จตุรัส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22504577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เมตริกซ์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การผกผัน </a:t>
            </a:r>
            <a:r>
              <a:rPr lang="en-US" dirty="0"/>
              <a:t>(inverse)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4314068"/>
              </p:ext>
            </p:extLst>
          </p:nvPr>
        </p:nvGraphicFramePr>
        <p:xfrm>
          <a:off x="1264298" y="2594229"/>
          <a:ext cx="4103688" cy="604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Equation" r:id="rId3" imgW="1638000" imgH="241200" progId="Equation.3">
                  <p:embed/>
                </p:oleObj>
              </mc:Choice>
              <mc:Fallback>
                <p:oleObj name="Equation" r:id="rId3" imgW="1638000" imgH="241200" progId="Equation.3">
                  <p:embed/>
                  <p:pic>
                    <p:nvPicPr>
                      <p:cNvPr id="14438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4298" y="2594229"/>
                        <a:ext cx="4103688" cy="604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7483221"/>
              </p:ext>
            </p:extLst>
          </p:nvPr>
        </p:nvGraphicFramePr>
        <p:xfrm>
          <a:off x="1264298" y="3546475"/>
          <a:ext cx="4756150" cy="909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" name="Equation" r:id="rId5" imgW="2654280" imgH="507960" progId="Equation.3">
                  <p:embed/>
                </p:oleObj>
              </mc:Choice>
              <mc:Fallback>
                <p:oleObj name="Equation" r:id="rId5" imgW="2654280" imgH="507960" progId="Equation.3">
                  <p:embed/>
                  <p:pic>
                    <p:nvPicPr>
                      <p:cNvPr id="14439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4298" y="3546475"/>
                        <a:ext cx="4756150" cy="909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204857" y="2577812"/>
            <a:ext cx="27510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A </a:t>
            </a:r>
            <a:r>
              <a:rPr lang="th-TH" sz="3200" dirty="0"/>
              <a:t>ต้องเป็นเมตริซ์จตุรัส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888428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http://4.bp.blogspot.com/-kg8lo1kxJmU/UGj17jMlZ5I/AAAAAAAAAVg/TKEXPs1_pFc/s1600/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6723" y="632931"/>
            <a:ext cx="7342956" cy="5328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val 1"/>
          <p:cNvSpPr/>
          <p:nvPr/>
        </p:nvSpPr>
        <p:spPr>
          <a:xfrm>
            <a:off x="5670550" y="3549650"/>
            <a:ext cx="76200" cy="762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6038850" y="3473450"/>
            <a:ext cx="76200" cy="762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683250" y="3962400"/>
            <a:ext cx="76200" cy="762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038850" y="3905250"/>
            <a:ext cx="76200" cy="762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038850" y="3104118"/>
            <a:ext cx="907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Point </a:t>
            </a:r>
            <a:r>
              <a:rPr lang="th-TH" dirty="0">
                <a:solidFill>
                  <a:schemeClr val="accent2"/>
                </a:solidFill>
              </a:rPr>
              <a:t>จุด</a:t>
            </a:r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62431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http://4.bp.blogspot.com/-kg8lo1kxJmU/UGj17jMlZ5I/AAAAAAAAAVg/TKEXPs1_pFc/s1600/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6723" y="632931"/>
            <a:ext cx="7342956" cy="5328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286250" y="2832100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Line </a:t>
            </a:r>
            <a:r>
              <a:rPr lang="th-TH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เส้น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42909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http://4.bp.blogspot.com/-kg8lo1kxJmU/UGj17jMlZ5I/AAAAAAAAAVg/TKEXPs1_pFc/s1600/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6723" y="632931"/>
            <a:ext cx="7342956" cy="5328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374496" y="3643868"/>
            <a:ext cx="1315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Surface </a:t>
            </a:r>
            <a:r>
              <a:rPr lang="th-TH" dirty="0">
                <a:solidFill>
                  <a:schemeClr val="bg1">
                    <a:lumMod val="85000"/>
                  </a:schemeClr>
                </a:solidFill>
              </a:rPr>
              <a:t>พื้นผิว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" name="Freeform 6"/>
          <p:cNvSpPr/>
          <p:nvPr/>
        </p:nvSpPr>
        <p:spPr>
          <a:xfrm>
            <a:off x="5689600" y="3511550"/>
            <a:ext cx="387350" cy="501650"/>
          </a:xfrm>
          <a:custGeom>
            <a:avLst/>
            <a:gdLst>
              <a:gd name="connsiteX0" fmla="*/ 0 w 425450"/>
              <a:gd name="connsiteY0" fmla="*/ 76200 h 469900"/>
              <a:gd name="connsiteX1" fmla="*/ 50800 w 425450"/>
              <a:gd name="connsiteY1" fmla="*/ 469900 h 469900"/>
              <a:gd name="connsiteX2" fmla="*/ 425450 w 425450"/>
              <a:gd name="connsiteY2" fmla="*/ 393700 h 469900"/>
              <a:gd name="connsiteX3" fmla="*/ 387350 w 425450"/>
              <a:gd name="connsiteY3" fmla="*/ 0 h 469900"/>
              <a:gd name="connsiteX4" fmla="*/ 0 w 425450"/>
              <a:gd name="connsiteY4" fmla="*/ 76200 h 469900"/>
              <a:gd name="connsiteX0" fmla="*/ 0 w 425450"/>
              <a:gd name="connsiteY0" fmla="*/ 76200 h 488950"/>
              <a:gd name="connsiteX1" fmla="*/ 25400 w 425450"/>
              <a:gd name="connsiteY1" fmla="*/ 488950 h 488950"/>
              <a:gd name="connsiteX2" fmla="*/ 425450 w 425450"/>
              <a:gd name="connsiteY2" fmla="*/ 393700 h 488950"/>
              <a:gd name="connsiteX3" fmla="*/ 387350 w 425450"/>
              <a:gd name="connsiteY3" fmla="*/ 0 h 488950"/>
              <a:gd name="connsiteX4" fmla="*/ 0 w 425450"/>
              <a:gd name="connsiteY4" fmla="*/ 76200 h 488950"/>
              <a:gd name="connsiteX0" fmla="*/ 0 w 387350"/>
              <a:gd name="connsiteY0" fmla="*/ 76200 h 488950"/>
              <a:gd name="connsiteX1" fmla="*/ 25400 w 387350"/>
              <a:gd name="connsiteY1" fmla="*/ 488950 h 488950"/>
              <a:gd name="connsiteX2" fmla="*/ 374650 w 387350"/>
              <a:gd name="connsiteY2" fmla="*/ 463550 h 488950"/>
              <a:gd name="connsiteX3" fmla="*/ 387350 w 387350"/>
              <a:gd name="connsiteY3" fmla="*/ 0 h 488950"/>
              <a:gd name="connsiteX4" fmla="*/ 0 w 387350"/>
              <a:gd name="connsiteY4" fmla="*/ 76200 h 488950"/>
              <a:gd name="connsiteX0" fmla="*/ 0 w 387350"/>
              <a:gd name="connsiteY0" fmla="*/ 76200 h 501650"/>
              <a:gd name="connsiteX1" fmla="*/ 31750 w 387350"/>
              <a:gd name="connsiteY1" fmla="*/ 501650 h 501650"/>
              <a:gd name="connsiteX2" fmla="*/ 374650 w 387350"/>
              <a:gd name="connsiteY2" fmla="*/ 463550 h 501650"/>
              <a:gd name="connsiteX3" fmla="*/ 387350 w 387350"/>
              <a:gd name="connsiteY3" fmla="*/ 0 h 501650"/>
              <a:gd name="connsiteX4" fmla="*/ 0 w 387350"/>
              <a:gd name="connsiteY4" fmla="*/ 76200 h 501650"/>
              <a:gd name="connsiteX0" fmla="*/ 0 w 387350"/>
              <a:gd name="connsiteY0" fmla="*/ 76200 h 501650"/>
              <a:gd name="connsiteX1" fmla="*/ 31750 w 387350"/>
              <a:gd name="connsiteY1" fmla="*/ 501650 h 501650"/>
              <a:gd name="connsiteX2" fmla="*/ 374650 w 387350"/>
              <a:gd name="connsiteY2" fmla="*/ 431800 h 501650"/>
              <a:gd name="connsiteX3" fmla="*/ 387350 w 387350"/>
              <a:gd name="connsiteY3" fmla="*/ 0 h 501650"/>
              <a:gd name="connsiteX4" fmla="*/ 0 w 387350"/>
              <a:gd name="connsiteY4" fmla="*/ 76200 h 50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7350" h="501650">
                <a:moveTo>
                  <a:pt x="0" y="76200"/>
                </a:moveTo>
                <a:lnTo>
                  <a:pt x="31750" y="501650"/>
                </a:lnTo>
                <a:lnTo>
                  <a:pt x="374650" y="431800"/>
                </a:lnTo>
                <a:lnTo>
                  <a:pt x="387350" y="0"/>
                </a:lnTo>
                <a:lnTo>
                  <a:pt x="0" y="76200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4768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http://4.bp.blogspot.com/-kg8lo1kxJmU/UGj17jMlZ5I/AAAAAAAAAVg/TKEXPs1_pFc/s1600/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6723" y="632931"/>
            <a:ext cx="7342956" cy="5328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498850" y="3518455"/>
            <a:ext cx="1609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Normal </a:t>
            </a:r>
            <a:r>
              <a:rPr lang="th-TH" dirty="0">
                <a:solidFill>
                  <a:srgbClr val="FFC000"/>
                </a:solidFill>
              </a:rPr>
              <a:t>เส้นตั้งฉาก</a:t>
            </a:r>
            <a:endParaRPr lang="en-US" dirty="0">
              <a:solidFill>
                <a:srgbClr val="FFC00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5108586" y="3817937"/>
            <a:ext cx="174614" cy="69850"/>
          </a:xfrm>
          <a:prstGeom prst="straightConnector1">
            <a:avLst/>
          </a:prstGeom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5422900" y="3800475"/>
            <a:ext cx="152401" cy="104775"/>
          </a:xfrm>
          <a:prstGeom prst="straightConnector1">
            <a:avLst/>
          </a:prstGeom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5905500" y="3765550"/>
            <a:ext cx="165213" cy="87312"/>
          </a:xfrm>
          <a:prstGeom prst="straightConnector1">
            <a:avLst/>
          </a:prstGeom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90392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พีชคณิตเชิงเส้น </a:t>
            </a:r>
            <a:r>
              <a:rPr lang="en-US" dirty="0"/>
              <a:t>(Linear Algebra)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3327143"/>
          </a:xfrm>
        </p:spPr>
        <p:txBody>
          <a:bodyPr>
            <a:normAutofit/>
          </a:bodyPr>
          <a:lstStyle/>
          <a:p>
            <a:r>
              <a:rPr lang="th-TH" dirty="0"/>
              <a:t>เวกเตอร์ </a:t>
            </a:r>
            <a:r>
              <a:rPr lang="en-US" dirty="0"/>
              <a:t>(vector) </a:t>
            </a:r>
            <a:r>
              <a:rPr lang="th-TH" dirty="0"/>
              <a:t>และจุด </a:t>
            </a:r>
            <a:r>
              <a:rPr lang="en-US" dirty="0"/>
              <a:t>(point)</a:t>
            </a:r>
            <a:endParaRPr lang="th-TH" dirty="0"/>
          </a:p>
          <a:p>
            <a:r>
              <a:rPr lang="th-TH" dirty="0"/>
              <a:t>เมตริกซ์ </a:t>
            </a:r>
            <a:r>
              <a:rPr lang="en-US" dirty="0"/>
              <a:t>(matrix)</a:t>
            </a:r>
          </a:p>
          <a:p>
            <a:r>
              <a:rPr lang="th-TH" dirty="0"/>
              <a:t>การแปลง </a:t>
            </a:r>
            <a:r>
              <a:rPr lang="en-US" dirty="0"/>
              <a:t>(transformation)</a:t>
            </a:r>
          </a:p>
        </p:txBody>
      </p:sp>
    </p:spTree>
    <p:extLst>
      <p:ext uri="{BB962C8B-B14F-4D97-AF65-F5344CB8AC3E}">
        <p14:creationId xmlns:p14="http://schemas.microsoft.com/office/powerpoint/2010/main" val="32058199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เวกเตอร์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400386"/>
          </a:xfrm>
        </p:spPr>
        <p:txBody>
          <a:bodyPr>
            <a:normAutofit/>
          </a:bodyPr>
          <a:lstStyle/>
          <a:p>
            <a:r>
              <a:rPr lang="en-US" dirty="0"/>
              <a:t>V = (a, b, c, d, e, f) </a:t>
            </a:r>
            <a:r>
              <a:rPr lang="th-TH" dirty="0"/>
              <a:t>เมื่อ </a:t>
            </a:r>
            <a:r>
              <a:rPr lang="en-US" dirty="0"/>
              <a:t>a, b, c, d, e, f </a:t>
            </a:r>
            <a:r>
              <a:rPr lang="th-TH" dirty="0"/>
              <a:t>เป็นจำนวนจริง</a:t>
            </a:r>
          </a:p>
          <a:p>
            <a:r>
              <a:rPr lang="th-TH" dirty="0"/>
              <a:t>ในมุมมองของโปรแกรมเมอร์ </a:t>
            </a:r>
            <a:r>
              <a:rPr lang="en-US" dirty="0"/>
              <a:t>V[6] = {a, b, c, d, e, f} </a:t>
            </a:r>
            <a:endParaRPr lang="th-TH" dirty="0"/>
          </a:p>
          <a:p>
            <a:r>
              <a:rPr lang="th-TH" dirty="0"/>
              <a:t>จุด</a:t>
            </a:r>
            <a:r>
              <a:rPr lang="en-US" dirty="0"/>
              <a:t>, </a:t>
            </a:r>
            <a:r>
              <a:rPr lang="th-TH" dirty="0"/>
              <a:t>ทิศทาง ฯลฯ</a:t>
            </a:r>
            <a:endParaRPr lang="en-US" dirty="0"/>
          </a:p>
          <a:p>
            <a:pPr lvl="1"/>
            <a:r>
              <a:rPr lang="th-TH" dirty="0"/>
              <a:t>จุดใน </a:t>
            </a:r>
            <a:r>
              <a:rPr lang="en-US" dirty="0"/>
              <a:t>3D (x, y, z)</a:t>
            </a:r>
          </a:p>
          <a:p>
            <a:endParaRPr lang="en-US" dirty="0"/>
          </a:p>
        </p:txBody>
      </p:sp>
      <p:grpSp>
        <p:nvGrpSpPr>
          <p:cNvPr id="17" name="Group 16"/>
          <p:cNvGrpSpPr/>
          <p:nvPr/>
        </p:nvGrpSpPr>
        <p:grpSpPr>
          <a:xfrm>
            <a:off x="1791730" y="3731744"/>
            <a:ext cx="2780270" cy="2466669"/>
            <a:chOff x="1791730" y="3731744"/>
            <a:chExt cx="2780270" cy="2466669"/>
          </a:xfrm>
        </p:grpSpPr>
        <p:cxnSp>
          <p:nvCxnSpPr>
            <p:cNvPr id="5" name="Straight Arrow Connector 4"/>
            <p:cNvCxnSpPr/>
            <p:nvPr/>
          </p:nvCxnSpPr>
          <p:spPr>
            <a:xfrm flipH="1">
              <a:off x="1791730" y="5313409"/>
              <a:ext cx="1000897" cy="885004"/>
            </a:xfrm>
            <a:prstGeom prst="straightConnector1">
              <a:avLst/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 flipV="1">
              <a:off x="2792627" y="5313410"/>
              <a:ext cx="1779373" cy="1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flipV="1">
              <a:off x="2792627" y="3731744"/>
              <a:ext cx="0" cy="1581665"/>
            </a:xfrm>
            <a:prstGeom prst="straightConnector1">
              <a:avLst/>
            </a:prstGeom>
            <a:ln w="5715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Oval 14"/>
          <p:cNvSpPr/>
          <p:nvPr/>
        </p:nvSpPr>
        <p:spPr>
          <a:xfrm>
            <a:off x="3336324" y="4386649"/>
            <a:ext cx="172995" cy="1729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509319" y="4128528"/>
            <a:ext cx="825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(x, y, z)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5616506" y="3731744"/>
            <a:ext cx="2780270" cy="2466669"/>
            <a:chOff x="1791730" y="3731744"/>
            <a:chExt cx="2780270" cy="2466669"/>
          </a:xfrm>
        </p:grpSpPr>
        <p:cxnSp>
          <p:nvCxnSpPr>
            <p:cNvPr id="19" name="Straight Arrow Connector 18"/>
            <p:cNvCxnSpPr/>
            <p:nvPr/>
          </p:nvCxnSpPr>
          <p:spPr>
            <a:xfrm flipH="1">
              <a:off x="1791730" y="5313409"/>
              <a:ext cx="1000897" cy="885004"/>
            </a:xfrm>
            <a:prstGeom prst="straightConnector1">
              <a:avLst/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flipV="1">
              <a:off x="2792627" y="5313410"/>
              <a:ext cx="1779373" cy="1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V="1">
              <a:off x="2792627" y="3731744"/>
              <a:ext cx="0" cy="1581665"/>
            </a:xfrm>
            <a:prstGeom prst="straightConnector1">
              <a:avLst/>
            </a:prstGeom>
            <a:ln w="5715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" name="Straight Arrow Connector 22"/>
          <p:cNvCxnSpPr/>
          <p:nvPr/>
        </p:nvCxnSpPr>
        <p:spPr>
          <a:xfrm flipV="1">
            <a:off x="6617403" y="4313194"/>
            <a:ext cx="1068500" cy="1000215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594310" y="3975440"/>
            <a:ext cx="825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(x, y, z)</a:t>
            </a:r>
          </a:p>
        </p:txBody>
      </p:sp>
    </p:spTree>
    <p:extLst>
      <p:ext uri="{BB962C8B-B14F-4D97-AF65-F5344CB8AC3E}">
        <p14:creationId xmlns:p14="http://schemas.microsoft.com/office/powerpoint/2010/main" val="10355713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899</TotalTime>
  <Words>1046</Words>
  <Application>Microsoft Office PowerPoint</Application>
  <PresentationFormat>Widescreen</PresentationFormat>
  <Paragraphs>219</Paragraphs>
  <Slides>36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7" baseType="lpstr">
      <vt:lpstr>Angsana New</vt:lpstr>
      <vt:lpstr>Arial</vt:lpstr>
      <vt:lpstr>Calibri</vt:lpstr>
      <vt:lpstr>Calibri Light</vt:lpstr>
      <vt:lpstr>Cambria Math</vt:lpstr>
      <vt:lpstr>Comic Sans MS</vt:lpstr>
      <vt:lpstr>Cordia New</vt:lpstr>
      <vt:lpstr>Symbol</vt:lpstr>
      <vt:lpstr>Times New Roman</vt:lpstr>
      <vt:lpstr>Office Theme</vt:lpstr>
      <vt:lpstr>Microsoft Equation 3.0</vt:lpstr>
      <vt:lpstr>    รูปทรงเรขาคณิต Geometry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พีชคณิตเชิงเส้น (Linear Algebra)</vt:lpstr>
      <vt:lpstr>เวกเตอร์</vt:lpstr>
      <vt:lpstr>เวกเตอร์ตั้งฉาก (normal vector)</vt:lpstr>
      <vt:lpstr>ระบบพิกัด (Coordinate Systems)</vt:lpstr>
      <vt:lpstr>การเลือกระบบพิกัด</vt:lpstr>
      <vt:lpstr>การเลือกระบบพิกัด</vt:lpstr>
      <vt:lpstr>ระบบพิกัดใน 3D</vt:lpstr>
      <vt:lpstr>ระบบพิกัดมือขวา - มือซ้าย</vt:lpstr>
      <vt:lpstr>แกนขวา(ซ้าย) บนและชี้ออก (ชี้เข้า)</vt:lpstr>
      <vt:lpstr>พิกัดโลก (World Coordinate)</vt:lpstr>
      <vt:lpstr>การดำเนินการเวกเตอร์</vt:lpstr>
      <vt:lpstr>บวก ลบ</vt:lpstr>
      <vt:lpstr>ความยาวเวกเตอร์</vt:lpstr>
      <vt:lpstr>Normalization</vt:lpstr>
      <vt:lpstr>Dot product</vt:lpstr>
      <vt:lpstr>Cross product</vt:lpstr>
      <vt:lpstr>เส้น (line)</vt:lpstr>
      <vt:lpstr>ระนาบ (plane) และสามเหลี่ยม</vt:lpstr>
      <vt:lpstr>ผลรวมสัมพรรค (affine combination)</vt:lpstr>
      <vt:lpstr>เวกเตอร์ตั้งฉากของระนาบ</vt:lpstr>
      <vt:lpstr>สมการของระนาบ</vt:lpstr>
      <vt:lpstr>เวกเตอร์ตั้งฉากของสามเหลี่ยม</vt:lpstr>
      <vt:lpstr>เวกเตอร์ตั้งฉากของจุดบนร่างแหสามเหลี่ยม</vt:lpstr>
      <vt:lpstr>เมตริกซ์</vt:lpstr>
      <vt:lpstr>เมตริกซ์</vt:lpstr>
      <vt:lpstr>เมตริกซ์</vt:lpstr>
      <vt:lpstr>เมตริกซ์</vt:lpstr>
      <vt:lpstr>เมตริกซ์</vt:lpstr>
      <vt:lpstr>เมตริกซ์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Geometry รูปทรงเรขาคณิต</dc:title>
  <dc:creator>Thanathorn Phoka</dc:creator>
  <cp:lastModifiedBy>Thanathorn Phoka</cp:lastModifiedBy>
  <cp:revision>61</cp:revision>
  <dcterms:created xsi:type="dcterms:W3CDTF">2016-05-12T04:08:01Z</dcterms:created>
  <dcterms:modified xsi:type="dcterms:W3CDTF">2016-06-28T10:27:49Z</dcterms:modified>
</cp:coreProperties>
</file>