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FC80D-8684-4C46-909F-528302EF6DE1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C06AA-CD46-4EA8-AD8A-47F55E3FB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EFF86-90CE-4B67-B120-D0FE1AB6243E}" type="slidenum">
              <a:rPr lang="en-US"/>
              <a:pPr/>
              <a:t>8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Graphics Hardware</a:t>
            </a:r>
          </a:p>
          <a:p>
            <a:endParaRPr lang="en-US"/>
          </a:p>
          <a:p>
            <a:r>
              <a:rPr lang="en-US"/>
              <a:t>Vector/Raster Graphics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399E6-AEE7-4F04-801E-FE76A7D31680}" type="slidenum">
              <a:rPr lang="en-US"/>
              <a:pPr/>
              <a:t>21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Graphics Hardware</a:t>
            </a:r>
          </a:p>
          <a:p>
            <a:endParaRPr lang="en-US"/>
          </a:p>
          <a:p>
            <a:r>
              <a:rPr lang="en-US"/>
              <a:t>Vector/Raster Graphics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DBF624-B251-4331-85DA-BF06070BA481}" type="slidenum">
              <a:rPr lang="en-US"/>
              <a:pPr/>
              <a:t>11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Graphics Hardware</a:t>
            </a:r>
          </a:p>
          <a:p>
            <a:endParaRPr lang="en-US"/>
          </a:p>
          <a:p>
            <a:r>
              <a:rPr lang="en-US"/>
              <a:t>Vector/Raster Graphics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76E407-5B43-4F59-B66B-C40BC60DA287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Graphics Hardware</a:t>
            </a:r>
          </a:p>
          <a:p>
            <a:endParaRPr lang="en-US"/>
          </a:p>
          <a:p>
            <a:r>
              <a:rPr lang="en-US"/>
              <a:t>Vector/Raster Graphics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F6D4A4-D31C-4665-AAE6-667DDDBBF1A0}" type="slidenum">
              <a:rPr lang="en-US"/>
              <a:pPr/>
              <a:t>13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Graphics Hardware</a:t>
            </a:r>
          </a:p>
          <a:p>
            <a:endParaRPr lang="en-US"/>
          </a:p>
          <a:p>
            <a:r>
              <a:rPr lang="en-US"/>
              <a:t>Vector/Raster Graphics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F1815-78C0-4D6D-A0C6-869F54D52F9B}" type="slidenum">
              <a:rPr lang="en-US"/>
              <a:pPr/>
              <a:t>16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BF7CD-2AEF-4679-BC12-9FD2534F65C4}" type="slidenum">
              <a:rPr lang="en-US"/>
              <a:pPr/>
              <a:t>17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D9E044-ACD0-4877-85C9-3D2454996995}" type="slidenum">
              <a:rPr lang="en-US"/>
              <a:pPr/>
              <a:t>18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Graphics Hardware</a:t>
            </a:r>
          </a:p>
          <a:p>
            <a:endParaRPr lang="en-US"/>
          </a:p>
          <a:p>
            <a:r>
              <a:rPr lang="en-US"/>
              <a:t>Vector/Raster Graphics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D085E-B876-4FBF-AB06-51261DBD71A6}" type="slidenum">
              <a:rPr lang="en-US"/>
              <a:pPr/>
              <a:t>19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Graphics Hardware</a:t>
            </a:r>
          </a:p>
          <a:p>
            <a:endParaRPr lang="en-US"/>
          </a:p>
          <a:p>
            <a:r>
              <a:rPr lang="en-US"/>
              <a:t>Vector/Raster Graphics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8E59D-08E5-45F0-AE91-4748EC5E499D}" type="slidenum">
              <a:rPr lang="en-US"/>
              <a:pPr/>
              <a:t>20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Graphics Hardware</a:t>
            </a:r>
          </a:p>
          <a:p>
            <a:endParaRPr lang="en-US"/>
          </a:p>
          <a:p>
            <a:r>
              <a:rPr lang="en-US"/>
              <a:t>Vector/Raster Graphics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1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5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0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1955-17A7-472D-9A0B-456DD7007820}" type="datetimeFigureOut">
              <a:rPr lang="en-US" smtClean="0"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93A9-EEA2-47AE-9AD2-326B780FE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2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OpenGL</a:t>
            </a:r>
            <a:r>
              <a:rPr lang="th-TH" dirty="0"/>
              <a:t> และ </a:t>
            </a:r>
            <a:r>
              <a:rPr lang="en-US"/>
              <a:t>GLUT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9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 err="1"/>
              <a:t>glMatrixMode</a:t>
            </a:r>
            <a:r>
              <a:rPr lang="en-US" dirty="0"/>
              <a:t> (GL_PROJECTION);</a:t>
            </a:r>
          </a:p>
          <a:p>
            <a:pPr lvl="1"/>
            <a:r>
              <a:rPr lang="th-TH" dirty="0"/>
              <a:t>เข้า </a:t>
            </a:r>
            <a:r>
              <a:rPr lang="en-US" dirty="0"/>
              <a:t>mode </a:t>
            </a:r>
            <a:r>
              <a:rPr lang="th-TH" dirty="0"/>
              <a:t>การตั้งค่าการฉายด้วยเมตริกซ์</a:t>
            </a:r>
            <a:endParaRPr lang="en-US" dirty="0"/>
          </a:p>
          <a:p>
            <a:r>
              <a:rPr lang="en-US" dirty="0"/>
              <a:t>gluOrtho2D (0.0, </a:t>
            </a:r>
            <a:r>
              <a:rPr lang="en-US" dirty="0" err="1"/>
              <a:t>winWth</a:t>
            </a:r>
            <a:r>
              <a:rPr lang="en-US" dirty="0"/>
              <a:t>, 0.0,winHght);</a:t>
            </a:r>
          </a:p>
          <a:p>
            <a:pPr lvl="1"/>
            <a:r>
              <a:rPr lang="th-TH" dirty="0"/>
              <a:t>ตั้งค่าการฉายภาพแบบ </a:t>
            </a:r>
            <a:r>
              <a:rPr lang="en-US" dirty="0"/>
              <a:t>orthographic (</a:t>
            </a:r>
            <a:r>
              <a:rPr lang="th-TH" dirty="0"/>
              <a:t>อธิบายภายหลัง</a:t>
            </a:r>
            <a:r>
              <a:rPr lang="en-US" dirty="0"/>
              <a:t>)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การฉาย </a:t>
            </a:r>
            <a:r>
              <a:rPr lang="en-US" dirty="0"/>
              <a:t>(Projection)</a:t>
            </a:r>
          </a:p>
        </p:txBody>
      </p:sp>
    </p:spTree>
    <p:extLst>
      <p:ext uri="{BB962C8B-B14F-4D97-AF65-F5344CB8AC3E}">
        <p14:creationId xmlns:p14="http://schemas.microsoft.com/office/powerpoint/2010/main" val="288594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 dirty="0"/>
              <a:t>GLUT Callback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41148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i="1" dirty="0"/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glutDisplayFunc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(void (*</a:t>
            </a:r>
            <a:r>
              <a:rPr lang="en-US" sz="2000" dirty="0" err="1"/>
              <a:t>func</a:t>
            </a:r>
            <a:r>
              <a:rPr lang="en-US" sz="2000" dirty="0"/>
              <a:t>) (void))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b="1" i="1" dirty="0"/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glutReshapeFunc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(void (*</a:t>
            </a:r>
            <a:r>
              <a:rPr lang="en-US" sz="2000" dirty="0" err="1"/>
              <a:t>func</a:t>
            </a:r>
            <a:r>
              <a:rPr lang="en-US" sz="2000" dirty="0"/>
              <a:t>) (</a:t>
            </a:r>
            <a:r>
              <a:rPr lang="en-US" sz="2000" dirty="0" err="1"/>
              <a:t>int</a:t>
            </a:r>
            <a:r>
              <a:rPr lang="en-US" sz="2000" dirty="0"/>
              <a:t> width, </a:t>
            </a:r>
            <a:r>
              <a:rPr lang="en-US" sz="2000" dirty="0" err="1"/>
              <a:t>int</a:t>
            </a:r>
            <a:r>
              <a:rPr lang="en-US" sz="2000" dirty="0"/>
              <a:t> height))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b="1" i="1" dirty="0"/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glutKeyboardFunc</a:t>
            </a:r>
            <a:r>
              <a:rPr lang="en-US" sz="2000" dirty="0"/>
              <a:t>(void (*</a:t>
            </a:r>
            <a:r>
              <a:rPr lang="en-US" sz="2000" dirty="0" err="1"/>
              <a:t>func</a:t>
            </a:r>
            <a:r>
              <a:rPr lang="en-US" sz="2000" dirty="0"/>
              <a:t>) (unsigned char key, </a:t>
            </a:r>
            <a:r>
              <a:rPr lang="en-US" sz="2000" dirty="0" err="1"/>
              <a:t>int</a:t>
            </a:r>
            <a:r>
              <a:rPr lang="en-US" sz="2000" dirty="0"/>
              <a:t> x, </a:t>
            </a:r>
            <a:r>
              <a:rPr lang="en-US" sz="2000" dirty="0" err="1"/>
              <a:t>int</a:t>
            </a:r>
            <a:r>
              <a:rPr lang="en-US" sz="2000" dirty="0"/>
              <a:t> y))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ตำแหน่ง </a:t>
            </a:r>
            <a:r>
              <a:rPr lang="en-US" sz="2400" dirty="0"/>
              <a:t>mouse (x, y) </a:t>
            </a:r>
            <a:r>
              <a:rPr lang="th-TH" sz="2400" dirty="0"/>
              <a:t>เมื่อมีการกดปุ่มบน </a:t>
            </a:r>
            <a:r>
              <a:rPr lang="en-US" sz="2400" dirty="0"/>
              <a:t>keyboard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800" b="1" i="1" dirty="0"/>
              <a:t> </a:t>
            </a:r>
            <a:r>
              <a:rPr lang="en-US" sz="2800" b="1" i="1" dirty="0" err="1">
                <a:solidFill>
                  <a:schemeClr val="accent2"/>
                </a:solidFill>
              </a:rPr>
              <a:t>glutMouseFunc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(void (*</a:t>
            </a:r>
            <a:r>
              <a:rPr lang="en-US" sz="2000" dirty="0" err="1"/>
              <a:t>func</a:t>
            </a:r>
            <a:r>
              <a:rPr lang="en-US" sz="2000" dirty="0"/>
              <a:t>) (</a:t>
            </a:r>
            <a:r>
              <a:rPr lang="en-US" sz="2000" dirty="0" err="1"/>
              <a:t>int</a:t>
            </a:r>
            <a:r>
              <a:rPr lang="en-US" sz="2000" dirty="0"/>
              <a:t> button, </a:t>
            </a:r>
            <a:r>
              <a:rPr lang="en-US" sz="2000" dirty="0" err="1"/>
              <a:t>int</a:t>
            </a:r>
            <a:r>
              <a:rPr lang="en-US" sz="2000" dirty="0"/>
              <a:t> state, </a:t>
            </a:r>
            <a:r>
              <a:rPr lang="en-US" sz="2000" dirty="0" err="1"/>
              <a:t>int</a:t>
            </a:r>
            <a:r>
              <a:rPr lang="en-US" sz="2000" dirty="0"/>
              <a:t> x, </a:t>
            </a:r>
            <a:r>
              <a:rPr lang="en-US" sz="2000" dirty="0" err="1"/>
              <a:t>int</a:t>
            </a:r>
            <a:r>
              <a:rPr lang="en-US" sz="2000" dirty="0"/>
              <a:t> y))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ปุ่ม</a:t>
            </a:r>
            <a:r>
              <a:rPr lang="en-US" sz="2400" dirty="0"/>
              <a:t>: GLUT_LEFT_BUTTON, GLUT_MIDDLE_BUTTON, GLUT_RIGHT_BUTTON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สถานะ</a:t>
            </a:r>
            <a:r>
              <a:rPr lang="en-US" sz="2400" dirty="0"/>
              <a:t>: GLUT_UP , GLUT_DOWN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ตำแหน่ง</a:t>
            </a:r>
            <a:r>
              <a:rPr lang="en-US" sz="2400" dirty="0"/>
              <a:t> (x, y): </a:t>
            </a:r>
            <a:r>
              <a:rPr lang="th-TH" sz="2400" dirty="0"/>
              <a:t>อ้างอิงกับตำแหน่ง </a:t>
            </a:r>
            <a:r>
              <a:rPr lang="en-US" sz="2400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207198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 dirty="0"/>
              <a:t>GLUT Callback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41148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glutMotionFunc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(void (*</a:t>
            </a:r>
            <a:r>
              <a:rPr lang="en-US" sz="2800" dirty="0" err="1"/>
              <a:t>func</a:t>
            </a:r>
            <a:r>
              <a:rPr lang="en-US" sz="2800" dirty="0"/>
              <a:t>) 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y))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การเคลื่อนที่ของ </a:t>
            </a:r>
            <a:r>
              <a:rPr lang="en-US" sz="2400" dirty="0"/>
              <a:t>mouse </a:t>
            </a:r>
            <a:r>
              <a:rPr lang="th-TH" sz="2400" dirty="0"/>
              <a:t>เมื่อกดปุ่มไว้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glutPassiveMotionFunc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(void (*</a:t>
            </a:r>
            <a:r>
              <a:rPr lang="en-US" sz="2800" dirty="0" err="1"/>
              <a:t>func</a:t>
            </a:r>
            <a:r>
              <a:rPr lang="en-US" sz="2800" dirty="0"/>
              <a:t>) (</a:t>
            </a:r>
            <a:r>
              <a:rPr lang="en-US" sz="2800" dirty="0" err="1"/>
              <a:t>int</a:t>
            </a:r>
            <a:r>
              <a:rPr lang="en-US" sz="2800" dirty="0"/>
              <a:t> width, </a:t>
            </a:r>
            <a:r>
              <a:rPr lang="en-US" sz="2800" dirty="0" err="1"/>
              <a:t>int</a:t>
            </a:r>
            <a:r>
              <a:rPr lang="en-US" sz="2800" dirty="0"/>
              <a:t> height))</a:t>
            </a:r>
            <a:endParaRPr lang="th-TH" sz="2800" dirty="0"/>
          </a:p>
          <a:p>
            <a:pPr lvl="1">
              <a:lnSpc>
                <a:spcPct val="90000"/>
              </a:lnSpc>
            </a:pPr>
            <a:r>
              <a:rPr lang="th-TH" sz="2400" dirty="0"/>
              <a:t>การเคลื่อนที่ของ </a:t>
            </a:r>
            <a:r>
              <a:rPr lang="en-US" sz="2400" dirty="0"/>
              <a:t>mouse </a:t>
            </a:r>
            <a:r>
              <a:rPr lang="th-TH" sz="2400" dirty="0"/>
              <a:t>เมื่อไม่มีการกดปุ่ม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glutIdleFunc</a:t>
            </a:r>
            <a:r>
              <a:rPr lang="en-US" sz="2800" dirty="0"/>
              <a:t>(void (*</a:t>
            </a:r>
            <a:r>
              <a:rPr lang="en-US" sz="2800" dirty="0" err="1"/>
              <a:t>func</a:t>
            </a:r>
            <a:r>
              <a:rPr lang="en-US" sz="2800" dirty="0"/>
              <a:t>) (void))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เรียกเมื่อไม่มี </a:t>
            </a:r>
            <a:r>
              <a:rPr lang="en-US" sz="2400" dirty="0"/>
              <a:t>event </a:t>
            </a:r>
            <a:r>
              <a:rPr lang="th-TH" sz="2400" dirty="0"/>
              <a:t>เหลือให้ทำ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th-TH" sz="2400" dirty="0"/>
              <a:t>ส่งค่า </a:t>
            </a:r>
            <a:r>
              <a:rPr lang="en-US" sz="2400" dirty="0"/>
              <a:t>NULL </a:t>
            </a:r>
            <a:r>
              <a:rPr lang="th-TH" sz="2400" dirty="0"/>
              <a:t>ถ้าไม่ต้องการใช้</a:t>
            </a:r>
            <a:endParaRPr lang="en-US" sz="2400" b="1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glutTimerFunc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(unsigned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msecs</a:t>
            </a:r>
            <a:r>
              <a:rPr lang="en-US" sz="2800" dirty="0"/>
              <a:t>, void (*</a:t>
            </a:r>
            <a:r>
              <a:rPr lang="en-US" sz="2800" dirty="0" err="1"/>
              <a:t>func</a:t>
            </a:r>
            <a:r>
              <a:rPr lang="en-US" sz="2800" dirty="0"/>
              <a:t>) (</a:t>
            </a:r>
            <a:r>
              <a:rPr lang="en-US" sz="2800" dirty="0" err="1"/>
              <a:t>int</a:t>
            </a:r>
            <a:r>
              <a:rPr lang="en-US" sz="2800" dirty="0"/>
              <a:t> value), value))</a:t>
            </a:r>
          </a:p>
          <a:p>
            <a:pPr lvl="1">
              <a:lnSpc>
                <a:spcPct val="90000"/>
              </a:lnSpc>
            </a:pPr>
            <a:r>
              <a:rPr lang="th-TH" sz="2400" dirty="0"/>
              <a:t>เรียกทุกๆ</a:t>
            </a:r>
            <a:r>
              <a:rPr lang="en-US" sz="2400" dirty="0"/>
              <a:t> </a:t>
            </a:r>
            <a:r>
              <a:rPr lang="en-US" sz="2400" dirty="0" err="1"/>
              <a:t>msecs</a:t>
            </a:r>
            <a:r>
              <a:rPr lang="en-US" sz="2400" dirty="0"/>
              <a:t> </a:t>
            </a:r>
            <a:r>
              <a:rPr lang="th-TH" sz="2400" dirty="0"/>
              <a:t>มิลลิวินาที</a:t>
            </a:r>
            <a:endParaRPr lang="en-US" sz="2400" i="1" dirty="0"/>
          </a:p>
          <a:p>
            <a:pPr lvl="1">
              <a:lnSpc>
                <a:spcPct val="90000"/>
              </a:lnSpc>
            </a:pPr>
            <a:r>
              <a:rPr lang="th-TH" sz="2400" dirty="0"/>
              <a:t>เรียก</a:t>
            </a:r>
            <a:r>
              <a:rPr lang="en-US" sz="2400" dirty="0"/>
              <a:t> </a:t>
            </a:r>
            <a:r>
              <a:rPr lang="en-US" sz="2400" dirty="0" err="1"/>
              <a:t>func</a:t>
            </a:r>
            <a:r>
              <a:rPr lang="en-US" sz="2400" dirty="0"/>
              <a:t> </a:t>
            </a:r>
            <a:r>
              <a:rPr lang="th-TH" sz="2400" dirty="0"/>
              <a:t>ที่รับค่า</a:t>
            </a:r>
            <a:r>
              <a:rPr lang="en-US" sz="2400" dirty="0"/>
              <a:t> value </a:t>
            </a:r>
            <a:endParaRPr lang="th-TH" sz="2400" dirty="0"/>
          </a:p>
          <a:p>
            <a:pPr lvl="1">
              <a:lnSpc>
                <a:spcPct val="90000"/>
              </a:lnSpc>
            </a:pPr>
            <a:r>
              <a:rPr lang="th-TH" sz="2400" dirty="0"/>
              <a:t>ใช้ได้มากกว่า </a:t>
            </a:r>
            <a:r>
              <a:rPr lang="en-US" sz="2400" dirty="0"/>
              <a:t>1 timer</a:t>
            </a:r>
          </a:p>
        </p:txBody>
      </p:sp>
    </p:spTree>
    <p:extLst>
      <p:ext uri="{BB962C8B-B14F-4D97-AF65-F5344CB8AC3E}">
        <p14:creationId xmlns:p14="http://schemas.microsoft.com/office/powerpoint/2010/main" val="176647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 dirty="0"/>
              <a:t>GLUT </a:t>
            </a:r>
            <a:r>
              <a:rPr lang="th-TH" dirty="0"/>
              <a:t>วงวนหลัก</a:t>
            </a:r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3276600"/>
          </a:xfrm>
          <a:noFill/>
          <a:ln/>
        </p:spPr>
        <p:txBody>
          <a:bodyPr/>
          <a:lstStyle/>
          <a:p>
            <a:r>
              <a:rPr lang="en-US" b="1" i="1" dirty="0"/>
              <a:t> </a:t>
            </a:r>
            <a:r>
              <a:rPr lang="en-US" b="1" i="1" dirty="0" err="1">
                <a:solidFill>
                  <a:schemeClr val="accent2"/>
                </a:solidFill>
              </a:rPr>
              <a:t>glutMainLoop</a:t>
            </a:r>
            <a:r>
              <a:rPr lang="en-US" b="1" i="1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(void)</a:t>
            </a:r>
          </a:p>
          <a:p>
            <a:pPr lvl="1"/>
            <a:r>
              <a:rPr lang="th-TH" sz="2400" dirty="0"/>
              <a:t>เริ่มการทำงานของ </a:t>
            </a:r>
            <a:r>
              <a:rPr lang="en-US" sz="2400" dirty="0"/>
              <a:t>GLUT</a:t>
            </a:r>
          </a:p>
          <a:p>
            <a:pPr lvl="1"/>
            <a:r>
              <a:rPr lang="th-TH" sz="2400" dirty="0"/>
              <a:t>จัดการเรียก </a:t>
            </a:r>
            <a:r>
              <a:rPr lang="en-US" sz="2400" dirty="0"/>
              <a:t>callback </a:t>
            </a:r>
            <a:r>
              <a:rPr lang="th-TH" sz="2400" dirty="0"/>
              <a:t>ให้ตาม </a:t>
            </a:r>
            <a:r>
              <a:rPr lang="en-US" sz="2400" dirty="0"/>
              <a:t>event </a:t>
            </a:r>
            <a:r>
              <a:rPr lang="th-TH" sz="2400" dirty="0"/>
              <a:t>ที่เกิด</a:t>
            </a:r>
            <a:endParaRPr lang="en-US" sz="2400" dirty="0"/>
          </a:p>
          <a:p>
            <a:pPr lvl="1"/>
            <a:r>
              <a:rPr lang="th-TH" sz="2400" dirty="0"/>
              <a:t>เรียกครั้งเดียวพอ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GLUT </a:t>
            </a:r>
            <a:r>
              <a:rPr lang="th-TH" altLang="en-US" dirty="0"/>
              <a:t>พื้นฐาน</a:t>
            </a:r>
            <a:r>
              <a:rPr lang="en-US" altLang="en-US" dirty="0"/>
              <a:t>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32037"/>
            <a:ext cx="7772400" cy="3886200"/>
          </a:xfrm>
        </p:spPr>
        <p:txBody>
          <a:bodyPr/>
          <a:lstStyle/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th-TH" altLang="en-US" sz="2800" dirty="0"/>
              <a:t>ตั้งค่าและสร้าง </a:t>
            </a:r>
            <a:r>
              <a:rPr lang="en-US" altLang="en-US" sz="2800" dirty="0"/>
              <a:t>window (</a:t>
            </a:r>
            <a:r>
              <a:rPr lang="en-US" altLang="en-US" sz="2800" dirty="0">
                <a:solidFill>
                  <a:schemeClr val="tx2"/>
                </a:solidFill>
              </a:rPr>
              <a:t>GLUT</a:t>
            </a:r>
            <a:r>
              <a:rPr lang="en-US" altLang="en-US" sz="2800" dirty="0"/>
              <a:t>) </a:t>
            </a:r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th-TH" altLang="en-US" sz="2800" dirty="0"/>
              <a:t>ตั้งค่าเริ่มต้น</a:t>
            </a:r>
            <a:r>
              <a:rPr lang="en-US" altLang="en-US" sz="2800" dirty="0"/>
              <a:t> OpenGL (Optional)</a:t>
            </a:r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th-TH" altLang="en-US" sz="2800" dirty="0"/>
              <a:t>ลงทะเบียน</a:t>
            </a:r>
            <a:r>
              <a:rPr lang="en-US" altLang="en-US" sz="2800" dirty="0"/>
              <a:t> callback functions (</a:t>
            </a:r>
            <a:r>
              <a:rPr lang="en-US" altLang="en-US" sz="2800" dirty="0">
                <a:solidFill>
                  <a:schemeClr val="tx2"/>
                </a:solidFill>
              </a:rPr>
              <a:t>GLUT</a:t>
            </a:r>
            <a:r>
              <a:rPr lang="en-US" altLang="en-US" sz="2800" dirty="0"/>
              <a:t>) </a:t>
            </a:r>
          </a:p>
          <a:p>
            <a:pPr marL="990600" lvl="1" indent="-533400" eaLnBrk="1" hangingPunct="1">
              <a:buSzPct val="50000"/>
            </a:pPr>
            <a:r>
              <a:rPr lang="en-US" altLang="en-US" dirty="0"/>
              <a:t>Render</a:t>
            </a:r>
          </a:p>
          <a:p>
            <a:pPr marL="990600" lvl="1" indent="-533400" eaLnBrk="1" hangingPunct="1">
              <a:buSzPct val="50000"/>
            </a:pPr>
            <a:r>
              <a:rPr lang="en-US" altLang="en-US" dirty="0"/>
              <a:t>Resize </a:t>
            </a:r>
          </a:p>
          <a:p>
            <a:pPr marL="990600" lvl="1" indent="-533400" eaLnBrk="1" hangingPunct="1">
              <a:buSzPct val="50000"/>
            </a:pPr>
            <a:r>
              <a:rPr lang="en-US" altLang="en-US" dirty="0"/>
              <a:t>Input: keyboard, mouse, </a:t>
            </a:r>
            <a:r>
              <a:rPr lang="en-US" altLang="en-US" dirty="0" err="1"/>
              <a:t>etc</a:t>
            </a:r>
            <a:r>
              <a:rPr lang="en-US" altLang="en-US" dirty="0"/>
              <a:t> </a:t>
            </a:r>
          </a:p>
          <a:p>
            <a:pPr marL="609600" indent="-6096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th-TH" altLang="en-US" sz="2800" dirty="0"/>
              <a:t>เริ่มวงวนหลัก </a:t>
            </a:r>
            <a:r>
              <a:rPr lang="en-US" altLang="en-US" sz="2800" dirty="0"/>
              <a:t>(</a:t>
            </a:r>
            <a:r>
              <a:rPr lang="en-US" altLang="en-US" sz="2800" dirty="0">
                <a:solidFill>
                  <a:schemeClr val="tx2"/>
                </a:solidFill>
              </a:rPr>
              <a:t>GLUT</a:t>
            </a:r>
            <a:r>
              <a:rPr lang="en-US" altLang="en-US" sz="2800" dirty="0"/>
              <a:t>)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22325" y="1752600"/>
            <a:ext cx="229261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th-TH" altLang="en-US" sz="3200" dirty="0"/>
              <a:t>โครงสร้างโปรแกรม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05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th-TH" altLang="en-US" dirty="0"/>
              <a:t>ตัวอย่างโปรแกรม</a:t>
            </a:r>
            <a:endParaRPr lang="en-US" alt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371600" y="1660525"/>
            <a:ext cx="586250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#include &lt;GL/</a:t>
            </a:r>
            <a:r>
              <a:rPr lang="en-US" altLang="en-US" sz="2000" dirty="0" err="1"/>
              <a:t>glut.h</a:t>
            </a:r>
            <a:r>
              <a:rPr lang="en-US" altLang="en-US" sz="2000" dirty="0"/>
              <a:t>&gt;</a:t>
            </a:r>
          </a:p>
          <a:p>
            <a:pPr eaLnBrk="1" hangingPunct="1"/>
            <a:r>
              <a:rPr lang="en-US" altLang="en-US" sz="2000" dirty="0"/>
              <a:t>#include &lt;GL/</a:t>
            </a:r>
            <a:r>
              <a:rPr lang="en-US" altLang="en-US" sz="2000" dirty="0" err="1"/>
              <a:t>gl.h</a:t>
            </a:r>
            <a:r>
              <a:rPr lang="en-US" altLang="en-US" sz="2000" dirty="0"/>
              <a:t>&gt;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Void main(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argc</a:t>
            </a:r>
            <a:r>
              <a:rPr lang="en-US" altLang="en-US" sz="2000" dirty="0"/>
              <a:t>, char** </a:t>
            </a:r>
            <a:r>
              <a:rPr lang="en-US" altLang="en-US" sz="2000" dirty="0" err="1"/>
              <a:t>argv</a:t>
            </a:r>
            <a:r>
              <a:rPr lang="en-US" altLang="en-US" sz="2000" dirty="0"/>
              <a:t>) </a:t>
            </a:r>
          </a:p>
          <a:p>
            <a:pPr eaLnBrk="1" hangingPunct="1"/>
            <a:r>
              <a:rPr lang="en-US" altLang="en-US" sz="2000" dirty="0"/>
              <a:t>{</a:t>
            </a:r>
          </a:p>
          <a:p>
            <a:pPr eaLnBrk="1" hangingPunct="1"/>
            <a:r>
              <a:rPr lang="en-US" altLang="en-US" sz="2000" dirty="0"/>
              <a:t>    </a:t>
            </a:r>
            <a:r>
              <a:rPr lang="th-TH" altLang="en-US" sz="2000" dirty="0"/>
              <a:t>      </a:t>
            </a:r>
            <a:r>
              <a:rPr lang="en-US" altLang="en-US" sz="2000" dirty="0" err="1">
                <a:latin typeface="Andale Mono" pitchFamily="49" charset="0"/>
              </a:rPr>
              <a:t>int</a:t>
            </a:r>
            <a:r>
              <a:rPr lang="en-US" altLang="en-US" sz="2000" dirty="0">
                <a:latin typeface="Andale Mono" pitchFamily="49" charset="0"/>
              </a:rPr>
              <a:t> mode = GLUT_RGB|GLUT_SINGLE; </a:t>
            </a:r>
          </a:p>
          <a:p>
            <a:pPr eaLnBrk="1" hangingPunct="1"/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glutInitDisplayMode</a:t>
            </a:r>
            <a:r>
              <a:rPr lang="en-US" altLang="en-US" sz="2000" dirty="0">
                <a:latin typeface="Andale Mono" pitchFamily="49" charset="0"/>
              </a:rPr>
              <a:t>(mode);</a:t>
            </a:r>
          </a:p>
          <a:p>
            <a:pPr eaLnBrk="1" hangingPunct="1"/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glutInitWindowSize</a:t>
            </a:r>
            <a:r>
              <a:rPr lang="en-US" altLang="en-US" sz="2000" dirty="0">
                <a:latin typeface="Andale Mono" pitchFamily="49" charset="0"/>
              </a:rPr>
              <a:t>(500,500);  </a:t>
            </a:r>
          </a:p>
          <a:p>
            <a:pPr eaLnBrk="1" hangingPunct="1"/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glutCreateWindow</a:t>
            </a:r>
            <a:r>
              <a:rPr lang="en-US" altLang="en-US" sz="2000" dirty="0">
                <a:latin typeface="Andale Mono" pitchFamily="49" charset="0"/>
              </a:rPr>
              <a:t>(</a:t>
            </a:r>
            <a:r>
              <a:rPr lang="en-US" altLang="en-US" sz="2000" dirty="0" err="1">
                <a:latin typeface="Andale Mono" pitchFamily="49" charset="0"/>
              </a:rPr>
              <a:t>argv</a:t>
            </a:r>
            <a:r>
              <a:rPr lang="en-US" altLang="en-US" sz="2000" dirty="0">
                <a:latin typeface="Andale Mono" pitchFamily="49" charset="0"/>
              </a:rPr>
              <a:t>[0]); </a:t>
            </a:r>
          </a:p>
          <a:p>
            <a:pPr eaLnBrk="1" hangingPunct="1"/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init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/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glutDisplayFunc</a:t>
            </a:r>
            <a:r>
              <a:rPr lang="en-US" altLang="en-US" sz="2000" dirty="0">
                <a:latin typeface="Andale Mono" pitchFamily="49" charset="0"/>
              </a:rPr>
              <a:t>(</a:t>
            </a:r>
            <a:r>
              <a:rPr lang="en-US" altLang="en-US" sz="2000" i="1" dirty="0">
                <a:solidFill>
                  <a:schemeClr val="folHlink"/>
                </a:solidFill>
                <a:latin typeface="Andale Mono" pitchFamily="49" charset="0"/>
              </a:rPr>
              <a:t>display</a:t>
            </a:r>
            <a:r>
              <a:rPr lang="en-US" altLang="en-US" sz="2000" dirty="0">
                <a:latin typeface="Andale Mono" pitchFamily="49" charset="0"/>
              </a:rPr>
              <a:t>); </a:t>
            </a:r>
          </a:p>
          <a:p>
            <a:pPr eaLnBrk="1" hangingPunct="1"/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glutKeyboardFunc</a:t>
            </a:r>
            <a:r>
              <a:rPr lang="en-US" altLang="en-US" sz="2000" dirty="0">
                <a:latin typeface="Andale Mono" pitchFamily="49" charset="0"/>
              </a:rPr>
              <a:t>(</a:t>
            </a:r>
            <a:r>
              <a:rPr lang="en-US" altLang="en-US" sz="2000" i="1" dirty="0">
                <a:solidFill>
                  <a:schemeClr val="folHlink"/>
                </a:solidFill>
                <a:latin typeface="Andale Mono" pitchFamily="49" charset="0"/>
              </a:rPr>
              <a:t>key</a:t>
            </a:r>
            <a:r>
              <a:rPr lang="en-US" altLang="en-US" sz="2000" dirty="0">
                <a:latin typeface="Andale Mono" pitchFamily="49" charset="0"/>
              </a:rPr>
              <a:t>); </a:t>
            </a:r>
          </a:p>
          <a:p>
            <a:pPr eaLnBrk="1" hangingPunct="1"/>
            <a:r>
              <a:rPr lang="en-US" altLang="en-US" sz="2000" dirty="0">
                <a:latin typeface="Andale Mono" pitchFamily="49" charset="0"/>
              </a:rPr>
              <a:t>    </a:t>
            </a:r>
            <a:r>
              <a:rPr lang="en-US" altLang="en-US" sz="2000" dirty="0" err="1">
                <a:latin typeface="Andale Mono" pitchFamily="49" charset="0"/>
              </a:rPr>
              <a:t>glutMainLoop</a:t>
            </a:r>
            <a:r>
              <a:rPr lang="en-US" altLang="en-US" sz="2000" dirty="0">
                <a:latin typeface="Andale Mono" pitchFamily="49" charset="0"/>
              </a:rPr>
              <a:t>(); </a:t>
            </a:r>
          </a:p>
          <a:p>
            <a:pPr eaLnBrk="1" hangingPunct="1"/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616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th-TH" dirty="0"/>
              <a:t>จุดยอด </a:t>
            </a:r>
            <a:r>
              <a:rPr lang="en-US" dirty="0"/>
              <a:t>(Vertices)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6477000" cy="4114800"/>
          </a:xfrm>
        </p:spPr>
        <p:txBody>
          <a:bodyPr/>
          <a:lstStyle/>
          <a:p>
            <a:r>
              <a:rPr lang="en-US" sz="2400" b="1" i="1" dirty="0"/>
              <a:t> </a:t>
            </a:r>
            <a:r>
              <a:rPr lang="en-US" sz="2400" b="1" i="1" dirty="0">
                <a:solidFill>
                  <a:schemeClr val="accent2"/>
                </a:solidFill>
              </a:rPr>
              <a:t>glVertex2s</a:t>
            </a:r>
            <a:r>
              <a:rPr lang="en-US" sz="2400" b="1" i="1" dirty="0"/>
              <a:t> </a:t>
            </a:r>
            <a:r>
              <a:rPr lang="en-US" sz="2400" i="1" dirty="0"/>
              <a:t>(200, -150);</a:t>
            </a:r>
          </a:p>
          <a:p>
            <a:pPr lvl="1"/>
            <a:r>
              <a:rPr lang="th-TH" sz="2400" dirty="0"/>
              <a:t>จุดพิกัด </a:t>
            </a:r>
            <a:r>
              <a:rPr lang="en-US" sz="2400" dirty="0"/>
              <a:t>2D </a:t>
            </a:r>
            <a:r>
              <a:rPr lang="th-TH" sz="2400" dirty="0"/>
              <a:t>ประเภท </a:t>
            </a:r>
            <a:r>
              <a:rPr lang="en-US" sz="2400" dirty="0"/>
              <a:t>short</a:t>
            </a:r>
          </a:p>
          <a:p>
            <a:pPr>
              <a:lnSpc>
                <a:spcPct val="70000"/>
              </a:lnSpc>
            </a:pPr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b="1" i="1" dirty="0"/>
              <a:t> </a:t>
            </a:r>
            <a:r>
              <a:rPr lang="en-US" sz="2400" b="1" i="1" dirty="0">
                <a:solidFill>
                  <a:schemeClr val="accent2"/>
                </a:solidFill>
              </a:rPr>
              <a:t>glVertex3i</a:t>
            </a:r>
            <a:r>
              <a:rPr lang="en-US" sz="2400" dirty="0"/>
              <a:t> </a:t>
            </a:r>
            <a:r>
              <a:rPr lang="en-US" sz="2400" i="1" dirty="0"/>
              <a:t>(200, -150, 40);</a:t>
            </a:r>
          </a:p>
          <a:p>
            <a:pPr lvl="1"/>
            <a:r>
              <a:rPr lang="th-TH" sz="2400" dirty="0"/>
              <a:t>จุดพิกัด </a:t>
            </a:r>
            <a:r>
              <a:rPr lang="en-US" sz="2400" dirty="0"/>
              <a:t>2D </a:t>
            </a:r>
            <a:r>
              <a:rPr lang="th-TH" sz="2400" dirty="0"/>
              <a:t>ประเภท </a:t>
            </a:r>
            <a:r>
              <a:rPr lang="en-US" sz="2400" dirty="0"/>
              <a:t>integer</a:t>
            </a:r>
          </a:p>
          <a:p>
            <a:pPr lvl="1">
              <a:lnSpc>
                <a:spcPct val="70000"/>
              </a:lnSpc>
            </a:pPr>
            <a:endParaRPr lang="en-US" sz="2000" i="1" dirty="0"/>
          </a:p>
          <a:p>
            <a:pPr>
              <a:lnSpc>
                <a:spcPct val="70000"/>
              </a:lnSpc>
            </a:pPr>
            <a:r>
              <a:rPr lang="en-US" sz="2400" i="1" dirty="0"/>
              <a:t> </a:t>
            </a:r>
            <a:r>
              <a:rPr lang="en-US" sz="2400" b="1" i="1" dirty="0" err="1">
                <a:solidFill>
                  <a:schemeClr val="accent1"/>
                </a:solidFill>
              </a:rPr>
              <a:t>GLdouble</a:t>
            </a:r>
            <a:r>
              <a:rPr lang="en-US" sz="2400" i="1" dirty="0"/>
              <a:t> </a:t>
            </a:r>
            <a:r>
              <a:rPr lang="en-US" sz="2400" i="1" dirty="0" err="1"/>
              <a:t>dpoint</a:t>
            </a:r>
            <a:r>
              <a:rPr lang="en-US" sz="2400" i="1" dirty="0"/>
              <a:t>[3] = {200.0, -150.5, 40.0};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 dirty="0"/>
              <a:t>      </a:t>
            </a:r>
            <a:r>
              <a:rPr lang="en-US" sz="2400" b="1" i="1" dirty="0">
                <a:solidFill>
                  <a:schemeClr val="accent2"/>
                </a:solidFill>
              </a:rPr>
              <a:t>glVertex3dv</a:t>
            </a:r>
            <a:r>
              <a:rPr lang="en-US" sz="2400" i="1" dirty="0"/>
              <a:t> (</a:t>
            </a:r>
            <a:r>
              <a:rPr lang="en-US" sz="2400" i="1" dirty="0" err="1"/>
              <a:t>dpoint</a:t>
            </a:r>
            <a:r>
              <a:rPr lang="en-US" sz="2400" i="1" dirty="0"/>
              <a:t>);</a:t>
            </a:r>
          </a:p>
          <a:p>
            <a:pPr lvl="1"/>
            <a:r>
              <a:rPr lang="th-TH" sz="2400" dirty="0"/>
              <a:t>จุดพิกัด </a:t>
            </a:r>
            <a:r>
              <a:rPr lang="en-US" sz="2400" dirty="0"/>
              <a:t>3D </a:t>
            </a:r>
            <a:r>
              <a:rPr lang="th-TH" sz="2400" dirty="0"/>
              <a:t>ประเภท </a:t>
            </a:r>
            <a:r>
              <a:rPr lang="en-US" sz="2400" dirty="0"/>
              <a:t>double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400" i="1" dirty="0"/>
              <a:t>		</a:t>
            </a:r>
          </a:p>
          <a:p>
            <a:pPr>
              <a:lnSpc>
                <a:spcPct val="70000"/>
              </a:lnSpc>
            </a:pPr>
            <a:endParaRPr lang="en-US" sz="2400" i="1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lvl="1">
              <a:lnSpc>
                <a:spcPct val="4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235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th-TH" dirty="0"/>
              <a:t>จุด</a:t>
            </a:r>
            <a:r>
              <a:rPr lang="en-US" dirty="0"/>
              <a:t>, </a:t>
            </a:r>
            <a:r>
              <a:rPr lang="th-TH" dirty="0"/>
              <a:t>เส้น</a:t>
            </a:r>
            <a:r>
              <a:rPr lang="en-US" dirty="0"/>
              <a:t>, </a:t>
            </a:r>
            <a:r>
              <a:rPr lang="th-TH" dirty="0"/>
              <a:t>รูปหลายด้าน </a:t>
            </a:r>
            <a:r>
              <a:rPr lang="en-US" dirty="0"/>
              <a:t>(Polygons)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828800"/>
            <a:ext cx="6477000" cy="4114800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glBegin</a:t>
            </a:r>
            <a:r>
              <a:rPr lang="en-US" sz="2400" b="1" i="1" dirty="0"/>
              <a:t>(mode) </a:t>
            </a:r>
            <a:r>
              <a:rPr lang="th-TH" sz="2400" dirty="0"/>
              <a:t>และ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chemeClr val="accent2"/>
                </a:solidFill>
              </a:rPr>
              <a:t>glEnd</a:t>
            </a:r>
            <a:r>
              <a:rPr lang="en-US" sz="2400" b="1" i="1" dirty="0"/>
              <a:t>( )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th-TH" sz="2400" dirty="0"/>
              <a:t>ครอบการกำหนดจุดของสิ่งที่จะสร้าง</a:t>
            </a:r>
            <a:endParaRPr lang="en-US" sz="2400" dirty="0"/>
          </a:p>
          <a:p>
            <a:endParaRPr lang="en-US" sz="2400" dirty="0"/>
          </a:p>
          <a:p>
            <a:pPr>
              <a:lnSpc>
                <a:spcPct val="70000"/>
              </a:lnSpc>
            </a:pPr>
            <a:r>
              <a:rPr lang="en-US" sz="2400" b="1" i="1" dirty="0"/>
              <a:t> mode</a:t>
            </a:r>
            <a:r>
              <a:rPr lang="en-US" sz="2400" b="1" i="1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 </a:t>
            </a:r>
            <a:r>
              <a:rPr lang="th-TH" sz="2400" dirty="0"/>
              <a:t>มีดังนี้</a:t>
            </a:r>
            <a:r>
              <a:rPr lang="en-US" sz="2400" dirty="0"/>
              <a:t>:</a:t>
            </a:r>
            <a:endParaRPr lang="en-US" sz="2400" i="1" dirty="0"/>
          </a:p>
          <a:p>
            <a:pPr lvl="1">
              <a:lnSpc>
                <a:spcPct val="70000"/>
              </a:lnSpc>
            </a:pPr>
            <a:r>
              <a:rPr lang="en-US" sz="2000" dirty="0"/>
              <a:t>GL_POINTS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GL_LINES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GL_POLYGON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GL_LINE_STRIP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GL_TRIANGLE_STRIP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GL_TRIANGLES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GL_QUADS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GL_LINE_LOOP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GL_QUAD_STRIP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GL_TRIANGLE_FAN</a:t>
            </a:r>
            <a:endParaRPr lang="en-US" sz="2000" i="1" dirty="0"/>
          </a:p>
          <a:p>
            <a:pPr>
              <a:lnSpc>
                <a:spcPct val="70000"/>
              </a:lnSpc>
            </a:pPr>
            <a:endParaRPr lang="en-US" sz="2400" dirty="0"/>
          </a:p>
          <a:p>
            <a:pPr lvl="1">
              <a:lnSpc>
                <a:spcPct val="4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631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th-TH" dirty="0"/>
              <a:t>จุด</a:t>
            </a:r>
            <a:endParaRPr lang="en-US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6477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glBegin</a:t>
            </a:r>
            <a:r>
              <a:rPr lang="en-US" sz="2400" b="1" i="1"/>
              <a:t>(GL_POINTS);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0 );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1 );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0 );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1);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glEnd</a:t>
            </a:r>
            <a:r>
              <a:rPr lang="en-US" sz="2400" b="1" i="1"/>
              <a:t>( );</a:t>
            </a:r>
            <a:endParaRPr lang="en-US" sz="2400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4876800" y="4038600"/>
            <a:ext cx="762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 flipV="1">
            <a:off x="6553200" y="2438400"/>
            <a:ext cx="762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4876800" y="2438400"/>
            <a:ext cx="762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6553200" y="4038600"/>
            <a:ext cx="762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th-TH" dirty="0"/>
              <a:t>เส้นรอบรูปของรูปหลายเหลี่ยม</a:t>
            </a:r>
            <a:r>
              <a:rPr lang="en-US" dirty="0"/>
              <a:t> (Polyline)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6477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glBegin</a:t>
            </a:r>
            <a:r>
              <a:rPr lang="en-US" sz="2400" b="1" i="1"/>
              <a:t>(GL_LINE_LOOP);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0 );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1 );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1 );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0 );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glEnd</a:t>
            </a:r>
            <a:r>
              <a:rPr lang="en-US" sz="2400" b="1" i="1"/>
              <a:t>( );</a:t>
            </a:r>
            <a:endParaRPr lang="en-US" sz="240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16002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/>
              <a:t>การแสดงผลในคอมพิวเตอร์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จุดสี </a:t>
            </a:r>
            <a:r>
              <a:rPr lang="en-US" dirty="0"/>
              <a:t>(pixel)</a:t>
            </a:r>
          </a:p>
          <a:p>
            <a:pPr lvl="1"/>
            <a:r>
              <a:rPr lang="th-TH" dirty="0"/>
              <a:t>ตำแหน่งบนภาพ</a:t>
            </a:r>
          </a:p>
          <a:p>
            <a:r>
              <a:rPr lang="th-TH" dirty="0"/>
              <a:t>สี </a:t>
            </a:r>
            <a:r>
              <a:rPr lang="en-US" dirty="0"/>
              <a:t>(color)</a:t>
            </a:r>
          </a:p>
        </p:txBody>
      </p:sp>
      <p:sp>
        <p:nvSpPr>
          <p:cNvPr id="4" name="Oval 3"/>
          <p:cNvSpPr/>
          <p:nvPr/>
        </p:nvSpPr>
        <p:spPr>
          <a:xfrm>
            <a:off x="3117376" y="3741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30137" y="3741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26976" y="3741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31776" y="3741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44537" y="3741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41376" y="3741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17376" y="40466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30137" y="40466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26976" y="40466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1776" y="40466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44537" y="40466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41376" y="40466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11689" y="43537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24450" y="43537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1289" y="4353720"/>
            <a:ext cx="152400" cy="1524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26089" y="43537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38850" y="43537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35689" y="43537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11689" y="4658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24450" y="4658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721289" y="4658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26089" y="4658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38850" y="4658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35689" y="46585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873689" y="4506120"/>
            <a:ext cx="228600" cy="912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08059" y="5418245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/>
              <a:t>จุดสีที่ </a:t>
            </a:r>
            <a:r>
              <a:rPr lang="en-US" sz="2400" dirty="0"/>
              <a:t>(3, 3) </a:t>
            </a:r>
            <a:r>
              <a:rPr lang="th-TH" sz="2400" dirty="0"/>
              <a:t>มีสีแดง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54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th-TH" dirty="0"/>
              <a:t>รูปหลายเหลี่ยม</a:t>
            </a: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6477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i="1" dirty="0" err="1">
                <a:solidFill>
                  <a:schemeClr val="accent2"/>
                </a:solidFill>
              </a:rPr>
              <a:t>glBegin</a:t>
            </a:r>
            <a:r>
              <a:rPr lang="en-US" sz="2400" b="1" i="1" dirty="0"/>
              <a:t>(GL_POLYGON);</a:t>
            </a:r>
          </a:p>
          <a:p>
            <a:pPr>
              <a:buFontTx/>
              <a:buNone/>
            </a:pPr>
            <a:r>
              <a:rPr lang="en-US" sz="2400" b="1" i="1" dirty="0">
                <a:solidFill>
                  <a:schemeClr val="accent2"/>
                </a:solidFill>
              </a:rPr>
              <a:t>glVertex2i</a:t>
            </a:r>
            <a:r>
              <a:rPr lang="en-US" sz="2400" b="1" i="1" dirty="0"/>
              <a:t>( 0, 0 );</a:t>
            </a:r>
          </a:p>
          <a:p>
            <a:pPr>
              <a:buFontTx/>
              <a:buNone/>
            </a:pPr>
            <a:r>
              <a:rPr lang="en-US" sz="2400" b="1" i="1" dirty="0">
                <a:solidFill>
                  <a:schemeClr val="accent2"/>
                </a:solidFill>
              </a:rPr>
              <a:t>glVertex2i</a:t>
            </a:r>
            <a:r>
              <a:rPr lang="en-US" sz="2400" b="1" i="1" dirty="0"/>
              <a:t>( 0, 1 );</a:t>
            </a:r>
          </a:p>
          <a:p>
            <a:pPr>
              <a:buFontTx/>
              <a:buNone/>
            </a:pPr>
            <a:r>
              <a:rPr lang="en-US" sz="2400" b="1" i="1" dirty="0">
                <a:solidFill>
                  <a:schemeClr val="accent2"/>
                </a:solidFill>
              </a:rPr>
              <a:t>glVertex2i</a:t>
            </a:r>
            <a:r>
              <a:rPr lang="en-US" sz="2400" b="1" i="1" dirty="0"/>
              <a:t>( 1, 1 );</a:t>
            </a:r>
          </a:p>
          <a:p>
            <a:pPr>
              <a:buFontTx/>
              <a:buNone/>
            </a:pPr>
            <a:r>
              <a:rPr lang="en-US" sz="2400" b="1" i="1" dirty="0">
                <a:solidFill>
                  <a:schemeClr val="accent2"/>
                </a:solidFill>
              </a:rPr>
              <a:t>glVertex2i</a:t>
            </a:r>
            <a:r>
              <a:rPr lang="en-US" sz="2400" b="1" i="1" dirty="0"/>
              <a:t>( 1, 0 );</a:t>
            </a:r>
          </a:p>
          <a:p>
            <a:pPr>
              <a:buFontTx/>
              <a:buNone/>
            </a:pPr>
            <a:r>
              <a:rPr lang="en-US" sz="2400" b="1" i="1" dirty="0" err="1">
                <a:solidFill>
                  <a:schemeClr val="accent2"/>
                </a:solidFill>
              </a:rPr>
              <a:t>glEnd</a:t>
            </a:r>
            <a:r>
              <a:rPr lang="en-US" sz="2400" b="1" i="1" dirty="0"/>
              <a:t>( );</a:t>
            </a:r>
            <a:endParaRPr lang="en-US" sz="2400" dirty="0"/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1600200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34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th-TH" dirty="0"/>
              <a:t>สามเหลี่ยม</a:t>
            </a: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6477000" cy="4114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glBegin</a:t>
            </a:r>
            <a:r>
              <a:rPr lang="en-US" sz="2400" b="1" i="1"/>
              <a:t>(GL_TRIANGLES);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0 ); </a:t>
            </a:r>
            <a:r>
              <a:rPr lang="en-US" sz="2400" b="1" i="1">
                <a:solidFill>
                  <a:schemeClr val="accent1"/>
                </a:solidFill>
              </a:rPr>
              <a:t>// a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1 ); </a:t>
            </a:r>
            <a:r>
              <a:rPr lang="en-US" sz="2400" b="1" i="1">
                <a:solidFill>
                  <a:schemeClr val="accent1"/>
                </a:solidFill>
              </a:rPr>
              <a:t>// b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0 ); </a:t>
            </a:r>
            <a:r>
              <a:rPr lang="en-US" sz="2400" b="1" i="1">
                <a:solidFill>
                  <a:schemeClr val="accent1"/>
                </a:solidFill>
              </a:rPr>
              <a:t>// c</a:t>
            </a:r>
            <a:endParaRPr lang="en-US" sz="2400" b="1" i="1"/>
          </a:p>
          <a:p>
            <a:pPr>
              <a:lnSpc>
                <a:spcPct val="0"/>
              </a:lnSpc>
              <a:buFontTx/>
              <a:buNone/>
            </a:pP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1 ); </a:t>
            </a:r>
            <a:r>
              <a:rPr lang="en-US" sz="2400" b="1" i="1">
                <a:solidFill>
                  <a:schemeClr val="accent1"/>
                </a:solidFill>
              </a:rPr>
              <a:t>// b</a:t>
            </a:r>
            <a:r>
              <a:rPr lang="en-US" sz="2400" b="1" i="1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0 ); </a:t>
            </a:r>
            <a:r>
              <a:rPr lang="en-US" sz="2400" b="1" i="1">
                <a:solidFill>
                  <a:schemeClr val="accent1"/>
                </a:solidFill>
              </a:rPr>
              <a:t>// c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1 ); </a:t>
            </a:r>
            <a:r>
              <a:rPr lang="en-US" sz="2400" b="1" i="1">
                <a:solidFill>
                  <a:schemeClr val="accent1"/>
                </a:solidFill>
              </a:rPr>
              <a:t>// d</a:t>
            </a:r>
            <a:endParaRPr lang="en-US" sz="2400" b="1" i="1"/>
          </a:p>
          <a:p>
            <a:pPr>
              <a:lnSpc>
                <a:spcPct val="0"/>
              </a:lnSpc>
              <a:buFontTx/>
              <a:buNone/>
            </a:pP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0 ); </a:t>
            </a:r>
            <a:r>
              <a:rPr lang="en-US" sz="2400" b="1" i="1">
                <a:solidFill>
                  <a:schemeClr val="accent1"/>
                </a:solidFill>
              </a:rPr>
              <a:t>// c</a:t>
            </a:r>
            <a:endParaRPr lang="en-US" sz="2400" b="1" i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1 ); </a:t>
            </a:r>
            <a:r>
              <a:rPr lang="en-US" sz="2400" b="1" i="1">
                <a:solidFill>
                  <a:schemeClr val="accent1"/>
                </a:solidFill>
              </a:rPr>
              <a:t>// d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( 2, 0 ); </a:t>
            </a:r>
            <a:r>
              <a:rPr lang="en-US" sz="2400" b="1" i="1">
                <a:solidFill>
                  <a:schemeClr val="accent1"/>
                </a:solidFill>
              </a:rPr>
              <a:t>// e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glEnd</a:t>
            </a:r>
            <a:r>
              <a:rPr lang="en-US" sz="2400" b="1" i="1"/>
              <a:t>( );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1600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auto">
          <a:xfrm>
            <a:off x="6553200" y="2438400"/>
            <a:ext cx="1676400" cy="1600200"/>
          </a:xfrm>
          <a:prstGeom prst="rtTriangle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6553200" y="2438400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4876800" y="2438400"/>
            <a:ext cx="167640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Text Box 8"/>
          <p:cNvSpPr txBox="1">
            <a:spLocks noChangeArrowheads="1"/>
          </p:cNvSpPr>
          <p:nvPr/>
        </p:nvSpPr>
        <p:spPr bwMode="auto">
          <a:xfrm>
            <a:off x="4708525" y="3927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96617" name="Text Box 9"/>
          <p:cNvSpPr txBox="1">
            <a:spLocks noChangeArrowheads="1"/>
          </p:cNvSpPr>
          <p:nvPr/>
        </p:nvSpPr>
        <p:spPr bwMode="auto">
          <a:xfrm>
            <a:off x="640080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807720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e</a:t>
            </a:r>
          </a:p>
        </p:txBody>
      </p:sp>
      <p:sp>
        <p:nvSpPr>
          <p:cNvPr id="196619" name="Text Box 11"/>
          <p:cNvSpPr txBox="1">
            <a:spLocks noChangeArrowheads="1"/>
          </p:cNvSpPr>
          <p:nvPr/>
        </p:nvSpPr>
        <p:spPr bwMode="auto">
          <a:xfrm>
            <a:off x="4724400" y="2057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6324600" y="2057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7181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th-TH" dirty="0"/>
              <a:t>สามเหลี่ยมแบบจุดต่อเนื่อง </a:t>
            </a:r>
            <a:r>
              <a:rPr lang="en-US" dirty="0"/>
              <a:t>(triangle strip)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64770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glBegin</a:t>
            </a:r>
            <a:r>
              <a:rPr lang="en-US" sz="2400" b="1" i="1"/>
              <a:t>(GL_TRIANGLE_STRIP);</a:t>
            </a:r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0 ); </a:t>
            </a:r>
            <a:r>
              <a:rPr lang="en-US" sz="2400" b="1" i="1">
                <a:solidFill>
                  <a:schemeClr val="accent1"/>
                </a:solidFill>
              </a:rPr>
              <a:t>// a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( 0, 1 ); </a:t>
            </a:r>
            <a:r>
              <a:rPr lang="en-US" sz="2400" b="1" i="1">
                <a:solidFill>
                  <a:schemeClr val="accent1"/>
                </a:solidFill>
              </a:rPr>
              <a:t>// b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0 ); </a:t>
            </a:r>
            <a:r>
              <a:rPr lang="en-US" sz="2400" b="1" i="1">
                <a:solidFill>
                  <a:schemeClr val="accent1"/>
                </a:solidFill>
              </a:rPr>
              <a:t>// c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( 1, 1 ); </a:t>
            </a:r>
            <a:r>
              <a:rPr lang="en-US" sz="2400" b="1" i="1">
                <a:solidFill>
                  <a:schemeClr val="accent1"/>
                </a:solidFill>
              </a:rPr>
              <a:t>// d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glVertex2i</a:t>
            </a:r>
            <a:r>
              <a:rPr lang="en-US" sz="2400" b="1" i="1"/>
              <a:t>( 2, 0 ); </a:t>
            </a:r>
            <a:r>
              <a:rPr lang="en-US" sz="2400" b="1" i="1">
                <a:solidFill>
                  <a:schemeClr val="accent1"/>
                </a:solidFill>
              </a:rPr>
              <a:t>// e</a:t>
            </a:r>
            <a:endParaRPr lang="en-US" sz="2400" b="1" i="1"/>
          </a:p>
          <a:p>
            <a:pPr>
              <a:buFontTx/>
              <a:buNone/>
            </a:pPr>
            <a:r>
              <a:rPr lang="en-US" sz="2400" b="1" i="1">
                <a:solidFill>
                  <a:schemeClr val="accent2"/>
                </a:solidFill>
              </a:rPr>
              <a:t>glEnd</a:t>
            </a:r>
            <a:r>
              <a:rPr lang="en-US" sz="2400" b="1" i="1"/>
              <a:t>( );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876800" y="2438400"/>
            <a:ext cx="1676400" cy="16002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AutoShape 5"/>
          <p:cNvSpPr>
            <a:spLocks noChangeArrowheads="1"/>
          </p:cNvSpPr>
          <p:nvPr/>
        </p:nvSpPr>
        <p:spPr bwMode="auto">
          <a:xfrm>
            <a:off x="6553200" y="2438400"/>
            <a:ext cx="1676400" cy="1600200"/>
          </a:xfrm>
          <a:prstGeom prst="rtTriangle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6553200" y="2438400"/>
            <a:ext cx="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4876800" y="2438400"/>
            <a:ext cx="1676400" cy="1600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4" name="Text Box 8"/>
          <p:cNvSpPr txBox="1">
            <a:spLocks noChangeArrowheads="1"/>
          </p:cNvSpPr>
          <p:nvPr/>
        </p:nvSpPr>
        <p:spPr bwMode="auto">
          <a:xfrm>
            <a:off x="4708525" y="3927475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a</a:t>
            </a: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640080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c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8077200" y="3962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e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4724400" y="2057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b</a:t>
            </a:r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6324600" y="2057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>
                <a:latin typeface="Times New Roman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3537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th-TH" dirty="0"/>
              <a:t>คุณลักษณะ</a:t>
            </a:r>
            <a:endParaRPr lang="en-US" dirty="0"/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1965325" y="1412875"/>
            <a:ext cx="7477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lvl="1" eaLnBrk="0" hangingPunct="0">
              <a:spcBef>
                <a:spcPct val="20000"/>
              </a:spcBef>
              <a:buFontTx/>
              <a:buChar char="•"/>
            </a:pPr>
            <a:endParaRPr lang="en-US">
              <a:latin typeface="Times New Roman" pitchFamily="18" charset="0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1347716" y="1676400"/>
            <a:ext cx="6477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h-TH" sz="2800" dirty="0"/>
              <a:t>จุด</a:t>
            </a:r>
            <a:endParaRPr lang="en-US" sz="2800" b="1" i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h-TH" sz="2400" dirty="0"/>
              <a:t>ขนาด </a:t>
            </a:r>
            <a:r>
              <a:rPr lang="en-US" sz="2400" dirty="0"/>
              <a:t>:</a:t>
            </a:r>
            <a:r>
              <a:rPr lang="en-US" sz="2400" b="1" i="1" dirty="0"/>
              <a:t>  </a:t>
            </a:r>
            <a:r>
              <a:rPr lang="en-US" sz="2400" b="1" i="1" dirty="0" err="1">
                <a:solidFill>
                  <a:schemeClr val="accent2"/>
                </a:solidFill>
              </a:rPr>
              <a:t>glPointSize</a:t>
            </a:r>
            <a:r>
              <a:rPr lang="en-US" sz="2400" i="1" dirty="0"/>
              <a:t>(2.0);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h-TH" sz="2400" dirty="0"/>
              <a:t>สี </a:t>
            </a:r>
            <a:r>
              <a:rPr lang="en-US" sz="2400" dirty="0"/>
              <a:t>: </a:t>
            </a:r>
            <a:r>
              <a:rPr lang="en-US" sz="2400" b="1" i="1" dirty="0">
                <a:solidFill>
                  <a:schemeClr val="accent2"/>
                </a:solidFill>
              </a:rPr>
              <a:t>glColor3f </a:t>
            </a:r>
            <a:r>
              <a:rPr lang="en-US" sz="2400" i="1" dirty="0"/>
              <a:t>(0.0, 0.0, 1.0);</a:t>
            </a:r>
            <a:endParaRPr lang="en-US" sz="2800" dirty="0"/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/>
              <a:t> </a:t>
            </a:r>
            <a:r>
              <a:rPr lang="th-TH" sz="2800" dirty="0"/>
              <a:t>เส้น</a:t>
            </a:r>
            <a:endParaRPr lang="en-US" sz="2800" b="1" i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h-TH" sz="2400" dirty="0"/>
              <a:t>ความหนา </a:t>
            </a:r>
            <a:r>
              <a:rPr lang="en-US" sz="2400" dirty="0"/>
              <a:t>:</a:t>
            </a:r>
            <a:r>
              <a:rPr lang="en-US" sz="2400" b="1" i="1" dirty="0"/>
              <a:t>  </a:t>
            </a:r>
            <a:r>
              <a:rPr lang="en-US" sz="2400" b="1" i="1" dirty="0" err="1">
                <a:solidFill>
                  <a:schemeClr val="accent2"/>
                </a:solidFill>
              </a:rPr>
              <a:t>glLineWidth</a:t>
            </a:r>
            <a:r>
              <a:rPr lang="en-US" sz="2400" i="1" dirty="0"/>
              <a:t>(2.0);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h-TH" sz="2400" dirty="0"/>
              <a:t>สี </a:t>
            </a:r>
            <a:r>
              <a:rPr lang="en-US" sz="2400" dirty="0"/>
              <a:t>: </a:t>
            </a:r>
            <a:r>
              <a:rPr lang="en-US" sz="2400" b="1" i="1" dirty="0">
                <a:solidFill>
                  <a:schemeClr val="accent2"/>
                </a:solidFill>
              </a:rPr>
              <a:t>glColor3f </a:t>
            </a:r>
            <a:r>
              <a:rPr lang="en-US" sz="2400" i="1" dirty="0"/>
              <a:t>(0.0, 0.0, 1.0);</a:t>
            </a:r>
            <a:endParaRPr lang="en-US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h-TH" sz="2800" dirty="0"/>
              <a:t>พื้นผิว</a:t>
            </a:r>
            <a:endParaRPr lang="en-US" sz="2800" b="1" i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h-TH" sz="2400" dirty="0"/>
              <a:t>ให้สีด้านหน้าหรือด้านหลัง </a:t>
            </a:r>
            <a:r>
              <a:rPr lang="en-US" sz="2400" dirty="0"/>
              <a:t>:</a:t>
            </a:r>
            <a:r>
              <a:rPr lang="en-US" sz="2400" b="1" i="1" dirty="0"/>
              <a:t> GL_FRONT, GL_BACK, GL_FRONT_AND_BACK</a:t>
            </a:r>
            <a:endParaRPr lang="en-US" sz="2400" i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h-TH" sz="2400" dirty="0"/>
              <a:t>สี </a:t>
            </a:r>
            <a:r>
              <a:rPr lang="en-US" sz="2400" dirty="0"/>
              <a:t>: </a:t>
            </a:r>
            <a:r>
              <a:rPr lang="en-US" sz="2400" b="1" i="1" dirty="0">
                <a:solidFill>
                  <a:schemeClr val="accent2"/>
                </a:solidFill>
              </a:rPr>
              <a:t>glColor3f </a:t>
            </a:r>
            <a:r>
              <a:rPr lang="en-US" sz="2400" i="1" dirty="0"/>
              <a:t>(0.0, 0.0, 1.0);</a:t>
            </a:r>
            <a:endParaRPr lang="en-US" sz="2400" dirty="0"/>
          </a:p>
          <a:p>
            <a:pPr marL="742950" lvl="1" indent="-285750">
              <a:lnSpc>
                <a:spcPct val="40000"/>
              </a:lnSpc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327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แสดงผลด้วย </a:t>
            </a:r>
            <a:r>
              <a:rPr lang="en-US" dirty="0"/>
              <a:t>3 </a:t>
            </a:r>
            <a:r>
              <a:rPr lang="th-TH" dirty="0"/>
              <a:t>ค่า</a:t>
            </a:r>
            <a:endParaRPr lang="en-US" dirty="0"/>
          </a:p>
          <a:p>
            <a:r>
              <a:rPr lang="en-US" dirty="0"/>
              <a:t>RGB </a:t>
            </a:r>
            <a:r>
              <a:rPr lang="th-TH" dirty="0"/>
              <a:t>แดง เขียว น้ำเงิน</a:t>
            </a:r>
            <a:endParaRPr lang="en-US" dirty="0"/>
          </a:p>
          <a:p>
            <a:pPr lvl="1"/>
            <a:r>
              <a:rPr lang="th-TH" dirty="0"/>
              <a:t>แดง</a:t>
            </a:r>
            <a:r>
              <a:rPr lang="en-US" dirty="0"/>
              <a:t> (1,0,0); </a:t>
            </a:r>
            <a:r>
              <a:rPr lang="th-TH" dirty="0"/>
              <a:t>เขียว</a:t>
            </a:r>
            <a:r>
              <a:rPr lang="en-US" dirty="0"/>
              <a:t> (0,1,0); </a:t>
            </a:r>
            <a:r>
              <a:rPr lang="th-TH" dirty="0"/>
              <a:t>น้ำเงิน</a:t>
            </a:r>
            <a:r>
              <a:rPr lang="en-US" dirty="0"/>
              <a:t> (0,0,1)</a:t>
            </a:r>
          </a:p>
          <a:p>
            <a:pPr lvl="1"/>
            <a:r>
              <a:rPr lang="th-TH" dirty="0"/>
              <a:t>ขาว</a:t>
            </a:r>
            <a:r>
              <a:rPr lang="en-US" dirty="0"/>
              <a:t> (1,1,1); </a:t>
            </a:r>
            <a:r>
              <a:rPr lang="th-TH" dirty="0"/>
              <a:t>ดำ</a:t>
            </a:r>
            <a:r>
              <a:rPr lang="en-US" dirty="0"/>
              <a:t> (0,0,0)</a:t>
            </a:r>
          </a:p>
          <a:p>
            <a:pPr lvl="1"/>
            <a:r>
              <a:rPr lang="th-TH" dirty="0"/>
              <a:t>สีอื่นๆ 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State machine: </a:t>
            </a:r>
            <a:r>
              <a:rPr lang="th-TH" dirty="0"/>
              <a:t>เราเป็นคนบอก </a:t>
            </a:r>
            <a:r>
              <a:rPr lang="en-US" dirty="0"/>
              <a:t>OpenGL </a:t>
            </a:r>
            <a:r>
              <a:rPr lang="th-TH" dirty="0"/>
              <a:t>ว่ากำลังจะทำอะไร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th-TH" dirty="0"/>
              <a:t>ตั้งคุณสมบัติต่างๆ ของ </a:t>
            </a:r>
            <a:r>
              <a:rPr lang="en-US" dirty="0"/>
              <a:t>window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ตั้งค่าสีของสิ่งที่กำลังจะวาด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ตั้งคุณสมบัติอื่นๆ เช่น การฉายภาพ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h-TH" dirty="0"/>
              <a:t>โปรแกรมแบบตอบสนอง</a:t>
            </a:r>
            <a:r>
              <a:rPr lang="en-US" dirty="0"/>
              <a:t>: callbacks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คิดว่ามี </a:t>
            </a:r>
            <a:r>
              <a:rPr lang="en-US" dirty="0"/>
              <a:t>action </a:t>
            </a:r>
            <a:r>
              <a:rPr lang="th-TH" dirty="0"/>
              <a:t>อะไรบ้าง แล้วจะตอบสนองกับ </a:t>
            </a:r>
            <a:r>
              <a:rPr lang="en-US" dirty="0"/>
              <a:t>action </a:t>
            </a:r>
            <a:r>
              <a:rPr lang="th-TH" dirty="0"/>
              <a:t>นั้นอย่างไร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6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glutDisplayFunc</a:t>
            </a:r>
            <a:r>
              <a:rPr lang="en-US" dirty="0"/>
              <a:t> – </a:t>
            </a:r>
            <a:r>
              <a:rPr lang="th-TH" dirty="0"/>
              <a:t>ถูกเรียกเมื่อต้องการแสดงผล</a:t>
            </a:r>
            <a:endParaRPr lang="en-US" dirty="0"/>
          </a:p>
          <a:p>
            <a:r>
              <a:rPr lang="en-US" dirty="0" err="1"/>
              <a:t>glutMouseFunc</a:t>
            </a:r>
            <a:r>
              <a:rPr lang="en-US" dirty="0"/>
              <a:t> – </a:t>
            </a:r>
            <a:r>
              <a:rPr lang="th-TH" dirty="0"/>
              <a:t>ถูกเรียกเมื่อมีการกระทำกับ </a:t>
            </a:r>
            <a:r>
              <a:rPr lang="en-US" dirty="0"/>
              <a:t>mouse</a:t>
            </a:r>
          </a:p>
          <a:p>
            <a:r>
              <a:rPr lang="en-US" dirty="0" err="1"/>
              <a:t>glutKeyboardFunc</a:t>
            </a:r>
            <a:r>
              <a:rPr lang="en-US" dirty="0"/>
              <a:t> – </a:t>
            </a:r>
            <a:r>
              <a:rPr lang="th-TH" dirty="0"/>
              <a:t>ถูกเรียกเมื่อมีการกด </a:t>
            </a:r>
            <a:r>
              <a:rPr lang="en-US" dirty="0"/>
              <a:t>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6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รูปแบบการเขียนโปรแกรม</a:t>
            </a: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OpenGL function </a:t>
            </a:r>
            <a:r>
              <a:rPr lang="th-TH" dirty="0"/>
              <a:t>ขึ้นต้นด้วย</a:t>
            </a:r>
            <a:r>
              <a:rPr lang="en-US" dirty="0"/>
              <a:t> </a:t>
            </a:r>
            <a:r>
              <a:rPr lang="en-US" dirty="0" err="1"/>
              <a:t>gl</a:t>
            </a:r>
            <a:r>
              <a:rPr lang="en-US" dirty="0"/>
              <a:t>, </a:t>
            </a:r>
            <a:r>
              <a:rPr lang="th-TH" dirty="0"/>
              <a:t>ต่อด้วยตัวพิมพ์ใหญ่</a:t>
            </a:r>
            <a:r>
              <a:rPr lang="en-US" dirty="0"/>
              <a:t>: </a:t>
            </a:r>
            <a:r>
              <a:rPr lang="en-US" dirty="0" err="1"/>
              <a:t>glBegin</a:t>
            </a:r>
            <a:r>
              <a:rPr lang="en-US" dirty="0"/>
              <a:t>, </a:t>
            </a:r>
            <a:r>
              <a:rPr lang="en-US" dirty="0" err="1"/>
              <a:t>glPolygonMode</a:t>
            </a:r>
            <a:endParaRPr lang="en-US" dirty="0"/>
          </a:p>
          <a:p>
            <a:r>
              <a:rPr lang="th-TH" dirty="0"/>
              <a:t>ค่าคงที่</a:t>
            </a:r>
            <a:r>
              <a:rPr lang="en-US" dirty="0"/>
              <a:t>: GL_2D, GL_RGB, …</a:t>
            </a:r>
          </a:p>
          <a:p>
            <a:r>
              <a:rPr lang="th-TH" dirty="0"/>
              <a:t>ประเภทข้อมูล</a:t>
            </a:r>
            <a:r>
              <a:rPr lang="en-US" dirty="0"/>
              <a:t>: </a:t>
            </a:r>
            <a:r>
              <a:rPr lang="en-US" dirty="0" err="1"/>
              <a:t>GLbyte</a:t>
            </a:r>
            <a:r>
              <a:rPr lang="en-US" dirty="0"/>
              <a:t>, </a:t>
            </a:r>
            <a:r>
              <a:rPr lang="en-US" dirty="0" err="1"/>
              <a:t>GLfloat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9062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toolkit</a:t>
            </a:r>
          </a:p>
          <a:p>
            <a:pPr lvl="1"/>
            <a:r>
              <a:rPr lang="th-TH" dirty="0"/>
              <a:t>แสดงผล</a:t>
            </a:r>
            <a:endParaRPr lang="en-US" dirty="0"/>
          </a:p>
          <a:p>
            <a:pPr lvl="1"/>
            <a:r>
              <a:rPr lang="th-TH" dirty="0"/>
              <a:t>การติดต่อกับอุปกรณ์</a:t>
            </a:r>
            <a:endParaRPr lang="en-US" dirty="0"/>
          </a:p>
          <a:p>
            <a:pPr lvl="1"/>
            <a:r>
              <a:rPr lang="en-US" dirty="0"/>
              <a:t>GLUT functions: </a:t>
            </a:r>
            <a:r>
              <a:rPr lang="en-US" dirty="0" err="1"/>
              <a:t>glutInitWindowSize</a:t>
            </a:r>
            <a:r>
              <a:rPr lang="en-US" dirty="0"/>
              <a:t>, </a:t>
            </a:r>
            <a:r>
              <a:rPr lang="en-US" dirty="0" err="1"/>
              <a:t>glutIdleFunc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GLUT </a:t>
            </a:r>
            <a:r>
              <a:rPr lang="th-TH" dirty="0"/>
              <a:t>ค่าคงที่</a:t>
            </a:r>
            <a:r>
              <a:rPr lang="en-US" dirty="0"/>
              <a:t>: GLUT_RIGHT_BUTTON</a:t>
            </a:r>
          </a:p>
        </p:txBody>
      </p:sp>
    </p:spTree>
    <p:extLst>
      <p:ext uri="{BB962C8B-B14F-4D97-AF65-F5344CB8AC3E}">
        <p14:creationId xmlns:p14="http://schemas.microsoft.com/office/powerpoint/2010/main" val="119320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th-TH" dirty="0"/>
              <a:t>การเริ่มต้น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1148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accent2"/>
                </a:solidFill>
              </a:rPr>
              <a:t>#include &lt;GL/</a:t>
            </a:r>
            <a:r>
              <a:rPr lang="en-US" sz="2800" dirty="0" err="1">
                <a:solidFill>
                  <a:schemeClr val="accent2"/>
                </a:solidFill>
              </a:rPr>
              <a:t>glut.h</a:t>
            </a:r>
            <a:r>
              <a:rPr lang="en-US" sz="2800" dirty="0">
                <a:solidFill>
                  <a:schemeClr val="accent2"/>
                </a:solidFill>
              </a:rPr>
              <a:t>&gt;</a:t>
            </a:r>
          </a:p>
          <a:p>
            <a:pPr lvl="1">
              <a:lnSpc>
                <a:spcPct val="80000"/>
              </a:lnSpc>
            </a:pPr>
            <a:r>
              <a:rPr lang="th-TH" dirty="0"/>
              <a:t>นำเข้า </a:t>
            </a:r>
            <a:r>
              <a:rPr lang="en-US" dirty="0"/>
              <a:t>library </a:t>
            </a:r>
            <a:r>
              <a:rPr lang="th-TH" dirty="0"/>
              <a:t>ต่างๆ  ของ </a:t>
            </a:r>
            <a:r>
              <a:rPr lang="en-US" dirty="0"/>
              <a:t>windows </a:t>
            </a:r>
            <a:r>
              <a:rPr lang="th-TH" dirty="0"/>
              <a:t>และ </a:t>
            </a:r>
            <a:r>
              <a:rPr lang="en-US" dirty="0"/>
              <a:t>OpenGL </a:t>
            </a:r>
            <a:r>
              <a:rPr lang="en-US" b="1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glutInit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* </a:t>
            </a:r>
            <a:r>
              <a:rPr lang="en-US" sz="2800" dirty="0" err="1"/>
              <a:t>argcp</a:t>
            </a:r>
            <a:r>
              <a:rPr lang="en-US" sz="2800" dirty="0"/>
              <a:t>, char **</a:t>
            </a:r>
            <a:r>
              <a:rPr lang="en-US" sz="2800" dirty="0" err="1"/>
              <a:t>argv</a:t>
            </a:r>
            <a:r>
              <a:rPr lang="en-US" sz="2800" dirty="0"/>
              <a:t>)</a:t>
            </a:r>
          </a:p>
          <a:p>
            <a:pPr lvl="1">
              <a:lnSpc>
                <a:spcPct val="80000"/>
              </a:lnSpc>
            </a:pPr>
            <a:r>
              <a:rPr lang="th-TH" dirty="0"/>
              <a:t>เริ่มต้น</a:t>
            </a:r>
            <a:r>
              <a:rPr lang="en-US" dirty="0"/>
              <a:t> GLUT library</a:t>
            </a:r>
            <a:r>
              <a:rPr lang="th-TH" dirty="0"/>
              <a:t> ตาม </a:t>
            </a:r>
            <a:r>
              <a:rPr lang="en-US" dirty="0"/>
              <a:t>option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glutInitWindowSize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width, </a:t>
            </a:r>
            <a:r>
              <a:rPr lang="en-US" sz="2800" dirty="0" err="1"/>
              <a:t>int</a:t>
            </a:r>
            <a:r>
              <a:rPr lang="en-US" sz="2800" dirty="0"/>
              <a:t> height)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glutInitWindowPosition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glutInitDisplayMode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(unsigned </a:t>
            </a:r>
            <a:r>
              <a:rPr lang="en-US" sz="2800" dirty="0" err="1"/>
              <a:t>int</a:t>
            </a:r>
            <a:r>
              <a:rPr lang="en-US" sz="2800" dirty="0"/>
              <a:t> mode)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GLUT_RGBA | GLUT_DEPTH | GLUT_DOUBLE, etc… </a:t>
            </a:r>
          </a:p>
          <a:p>
            <a:pPr lvl="1">
              <a:lnSpc>
                <a:spcPct val="80000"/>
              </a:lnSpc>
            </a:pPr>
            <a:r>
              <a:rPr lang="th-TH" dirty="0"/>
              <a:t>ส่งค่าผ่าน </a:t>
            </a:r>
            <a:r>
              <a:rPr lang="en-US" dirty="0"/>
              <a:t>logic OR </a:t>
            </a:r>
            <a:r>
              <a:rPr lang="th-TH" dirty="0"/>
              <a:t>ของค่าคงที่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>
                <a:solidFill>
                  <a:schemeClr val="accent2"/>
                </a:solidFill>
              </a:rPr>
              <a:t>glutCreateWindow</a:t>
            </a:r>
            <a:r>
              <a:rPr lang="en-US" sz="2800" b="1" i="1" dirty="0">
                <a:solidFill>
                  <a:schemeClr val="accent2"/>
                </a:solidFill>
              </a:rPr>
              <a:t> </a:t>
            </a:r>
            <a:r>
              <a:rPr lang="en-US" sz="2800" dirty="0"/>
              <a:t>(char *</a:t>
            </a:r>
            <a:r>
              <a:rPr lang="en-US" sz="2800" dirty="0" err="1"/>
              <a:t>window_name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244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glutInitWindowPosition</a:t>
            </a:r>
            <a:r>
              <a:rPr lang="en-US" sz="2800" dirty="0"/>
              <a:t> (350, 100);</a:t>
            </a:r>
          </a:p>
          <a:p>
            <a:pPr lvl="1">
              <a:lnSpc>
                <a:spcPct val="80000"/>
              </a:lnSpc>
            </a:pPr>
            <a:r>
              <a:rPr lang="th-TH" sz="2400" dirty="0"/>
              <a:t>วางตำแหน่ง </a:t>
            </a:r>
            <a:r>
              <a:rPr lang="en-US" sz="2400" dirty="0"/>
              <a:t>window </a:t>
            </a:r>
            <a:r>
              <a:rPr lang="th-TH" sz="2400" dirty="0"/>
              <a:t>ตรงไหน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glutInitWindowSize</a:t>
            </a:r>
            <a:r>
              <a:rPr lang="en-US" sz="2800" dirty="0"/>
              <a:t> (</a:t>
            </a:r>
            <a:r>
              <a:rPr lang="en-US" sz="2800" dirty="0" err="1"/>
              <a:t>winWid</a:t>
            </a:r>
            <a:r>
              <a:rPr lang="en-US" sz="2800" dirty="0"/>
              <a:t>, </a:t>
            </a:r>
            <a:r>
              <a:rPr lang="en-US" sz="2800" dirty="0" err="1"/>
              <a:t>winHght</a:t>
            </a:r>
            <a:r>
              <a:rPr lang="en-US" sz="2800" dirty="0"/>
              <a:t>);</a:t>
            </a:r>
          </a:p>
          <a:p>
            <a:pPr lvl="1">
              <a:lnSpc>
                <a:spcPct val="80000"/>
              </a:lnSpc>
            </a:pPr>
            <a:r>
              <a:rPr lang="th-TH" sz="2400" dirty="0"/>
              <a:t>ขนาดของ </a:t>
            </a:r>
            <a:r>
              <a:rPr lang="en-US" sz="2400" dirty="0"/>
              <a:t>window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glutCreateWindow</a:t>
            </a:r>
            <a:r>
              <a:rPr lang="en-US" sz="2800" dirty="0"/>
              <a:t> (“Triangle Program");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glClearColor</a:t>
            </a:r>
            <a:r>
              <a:rPr lang="en-US" sz="2800" dirty="0"/>
              <a:t> (1.0, 1.0, 1.0, 0.0)</a:t>
            </a:r>
          </a:p>
          <a:p>
            <a:pPr lvl="1">
              <a:lnSpc>
                <a:spcPct val="80000"/>
              </a:lnSpc>
            </a:pPr>
            <a:r>
              <a:rPr lang="th-TH" sz="2400" dirty="0"/>
              <a:t>สีพื้นหลัง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th-TH" sz="2400" dirty="0"/>
              <a:t>สามตัวแรกคือค่า </a:t>
            </a:r>
            <a:r>
              <a:rPr lang="en-US" sz="2400" dirty="0"/>
              <a:t>RGB</a:t>
            </a:r>
          </a:p>
          <a:p>
            <a:pPr lvl="1">
              <a:lnSpc>
                <a:spcPct val="80000"/>
              </a:lnSpc>
            </a:pPr>
            <a:r>
              <a:rPr lang="th-TH" sz="2400" dirty="0"/>
              <a:t>ตัวที่สี่ใช้ร่วมกับการสร้างภาพที่มีค่าโปร่งแสง (ยังไม่ใช้)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เริ่มสร้าง </a:t>
            </a:r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33992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1117</Words>
  <Application>Microsoft Office PowerPoint</Application>
  <PresentationFormat>On-screen Show (4:3)</PresentationFormat>
  <Paragraphs>234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Andale Mono</vt:lpstr>
      <vt:lpstr>Angsana New</vt:lpstr>
      <vt:lpstr>Arial</vt:lpstr>
      <vt:lpstr>Calibri</vt:lpstr>
      <vt:lpstr>Cordia New</vt:lpstr>
      <vt:lpstr>Tahoma</vt:lpstr>
      <vt:lpstr>Times New Roman</vt:lpstr>
      <vt:lpstr>Wingdings</vt:lpstr>
      <vt:lpstr>Office Theme</vt:lpstr>
      <vt:lpstr>OpenGL และ GLUT</vt:lpstr>
      <vt:lpstr>การแสดงผลในคอมพิวเตอร์</vt:lpstr>
      <vt:lpstr>สี</vt:lpstr>
      <vt:lpstr>OpenGL</vt:lpstr>
      <vt:lpstr>Callback</vt:lpstr>
      <vt:lpstr>รูปแบบการเขียนโปรแกรม</vt:lpstr>
      <vt:lpstr>GLUT</vt:lpstr>
      <vt:lpstr>การเริ่มต้น</vt:lpstr>
      <vt:lpstr>เริ่มสร้าง window</vt:lpstr>
      <vt:lpstr>การฉาย (Projection)</vt:lpstr>
      <vt:lpstr>GLUT Callback</vt:lpstr>
      <vt:lpstr>GLUT Callback</vt:lpstr>
      <vt:lpstr>GLUT วงวนหลัก</vt:lpstr>
      <vt:lpstr>GLUT พื้นฐาน </vt:lpstr>
      <vt:lpstr>ตัวอย่างโปรแกรม</vt:lpstr>
      <vt:lpstr>จุดยอด (Vertices)</vt:lpstr>
      <vt:lpstr>จุด, เส้น, รูปหลายด้าน (Polygons)</vt:lpstr>
      <vt:lpstr>จุด</vt:lpstr>
      <vt:lpstr>เส้นรอบรูปของรูปหลายเหลี่ยม (Polyline)</vt:lpstr>
      <vt:lpstr>รูปหลายเหลี่ยม</vt:lpstr>
      <vt:lpstr>สามเหลี่ยม</vt:lpstr>
      <vt:lpstr>สามเหลี่ยมแบบจุดต่อเนื่อง (triangle strip)</vt:lpstr>
      <vt:lpstr>คุณลักษณะ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</dc:title>
  <dc:creator>isl2</dc:creator>
  <cp:lastModifiedBy>Thanathorn Phoka</cp:lastModifiedBy>
  <cp:revision>17</cp:revision>
  <dcterms:created xsi:type="dcterms:W3CDTF">2016-07-08T15:10:06Z</dcterms:created>
  <dcterms:modified xsi:type="dcterms:W3CDTF">2016-08-01T10:33:51Z</dcterms:modified>
</cp:coreProperties>
</file>