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3" r:id="rId25"/>
    <p:sldId id="288" r:id="rId26"/>
    <p:sldId id="289" r:id="rId27"/>
    <p:sldId id="290" r:id="rId28"/>
    <p:sldId id="291" r:id="rId29"/>
    <p:sldId id="292" r:id="rId30"/>
    <p:sldId id="294" r:id="rId31"/>
    <p:sldId id="295" r:id="rId32"/>
    <p:sldId id="320" r:id="rId33"/>
    <p:sldId id="296" r:id="rId34"/>
    <p:sldId id="298" r:id="rId35"/>
    <p:sldId id="321" r:id="rId36"/>
    <p:sldId id="322" r:id="rId37"/>
    <p:sldId id="323" r:id="rId38"/>
    <p:sldId id="301" r:id="rId39"/>
    <p:sldId id="324" r:id="rId40"/>
    <p:sldId id="325" r:id="rId41"/>
    <p:sldId id="326" r:id="rId42"/>
    <p:sldId id="303" r:id="rId43"/>
    <p:sldId id="327" r:id="rId44"/>
    <p:sldId id="304" r:id="rId45"/>
    <p:sldId id="305" r:id="rId46"/>
    <p:sldId id="306" r:id="rId47"/>
    <p:sldId id="307" r:id="rId48"/>
    <p:sldId id="328" r:id="rId49"/>
    <p:sldId id="308" r:id="rId50"/>
    <p:sldId id="313" r:id="rId51"/>
    <p:sldId id="314" r:id="rId52"/>
    <p:sldId id="316" r:id="rId53"/>
    <p:sldId id="31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C1C1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32D6-D005-4D25-8CF3-6CB2F31DEFBE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5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414-C2CA-47E0-B4C3-978943D5248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8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865C-51EF-4DE3-9F63-652E161273F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0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10BE-1C61-4135-B46E-6EC2B56866B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7F23-8695-4C5F-87D9-ADCF8F4CD3B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8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4A147-E5FE-4C65-9D36-6CCCF334E61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5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04F1-448B-40A3-8527-CB1AFE055DA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7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5535-E046-4481-A7DF-26D39A8B1AA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95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B934-5A6A-4C94-B5E4-CB5F9F34EC5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623C-4855-477E-9183-0AD9186AA4D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C017-5963-473C-B4F6-18AA612AD09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2BB82F-FFF9-4B95-ADB2-1768DA0BF3FB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1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/>
            </a:r>
            <a:br>
              <a:rPr lang="th-TH" dirty="0" smtClean="0"/>
            </a:br>
            <a:r>
              <a:rPr lang="th-TH" dirty="0"/>
              <a:t/>
            </a:r>
            <a:br>
              <a:rPr lang="th-TH" dirty="0"/>
            </a:br>
            <a:r>
              <a:rPr lang="th-TH" dirty="0" smtClean="0"/>
              <a:t/>
            </a:r>
            <a:br>
              <a:rPr lang="th-TH" dirty="0" smtClean="0"/>
            </a:br>
            <a:r>
              <a:rPr lang="th-TH" dirty="0"/>
              <a:t/>
            </a:r>
            <a:br>
              <a:rPr lang="th-TH" dirty="0"/>
            </a:br>
            <a:r>
              <a:rPr lang="en-US" dirty="0"/>
              <a:t/>
            </a:r>
            <a:br>
              <a:rPr lang="en-US" dirty="0"/>
            </a:br>
            <a:r>
              <a:rPr lang="th-TH" dirty="0" smtClean="0"/>
              <a:t>การแปลงใน </a:t>
            </a:r>
            <a:r>
              <a:rPr lang="en-US" dirty="0" smtClean="0"/>
              <a:t>2 </a:t>
            </a:r>
            <a:r>
              <a:rPr lang="th-TH" dirty="0" smtClean="0"/>
              <a:t>มิติ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2D transformation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318" name="Group 46"/>
          <p:cNvGrpSpPr>
            <a:grpSpLocks/>
          </p:cNvGrpSpPr>
          <p:nvPr/>
        </p:nvGrpSpPr>
        <p:grpSpPr bwMode="auto">
          <a:xfrm>
            <a:off x="1809750" y="3324225"/>
            <a:ext cx="2514600" cy="1752600"/>
            <a:chOff x="432" y="2400"/>
            <a:chExt cx="1584" cy="1104"/>
          </a:xfrm>
        </p:grpSpPr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432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278" name="Line 6"/>
            <p:cNvSpPr>
              <a:spLocks noChangeShapeType="1"/>
            </p:cNvSpPr>
            <p:nvPr/>
          </p:nvSpPr>
          <p:spPr bwMode="auto">
            <a:xfrm flipV="1">
              <a:off x="624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279" name="Rectangle 7"/>
            <p:cNvSpPr>
              <a:spLocks noChangeArrowheads="1"/>
            </p:cNvSpPr>
            <p:nvPr/>
          </p:nvSpPr>
          <p:spPr bwMode="auto">
            <a:xfrm>
              <a:off x="1440" y="2496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1392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1920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1392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Oval 11"/>
            <p:cNvSpPr>
              <a:spLocks noChangeArrowheads="1"/>
            </p:cNvSpPr>
            <p:nvPr/>
          </p:nvSpPr>
          <p:spPr bwMode="auto">
            <a:xfrm>
              <a:off x="1920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284" name="Group 12"/>
          <p:cNvGrpSpPr>
            <a:grpSpLocks/>
          </p:cNvGrpSpPr>
          <p:nvPr/>
        </p:nvGrpSpPr>
        <p:grpSpPr bwMode="auto">
          <a:xfrm>
            <a:off x="5162550" y="3683001"/>
            <a:ext cx="1463675" cy="787400"/>
            <a:chOff x="2438" y="2784"/>
            <a:chExt cx="922" cy="496"/>
          </a:xfrm>
        </p:grpSpPr>
        <p:sp>
          <p:nvSpPr>
            <p:cNvPr id="182285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9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h-TH" sz="2000" dirty="0" smtClean="0"/>
                <a:t>หมุนจุดยอดทุกจุด</a:t>
              </a:r>
              <a:endParaRPr lang="en-US" sz="2000" dirty="0"/>
            </a:p>
          </p:txBody>
        </p:sp>
      </p:grpSp>
      <p:grpSp>
        <p:nvGrpSpPr>
          <p:cNvPr id="182319" name="Group 47"/>
          <p:cNvGrpSpPr>
            <a:grpSpLocks/>
          </p:cNvGrpSpPr>
          <p:nvPr/>
        </p:nvGrpSpPr>
        <p:grpSpPr bwMode="auto">
          <a:xfrm>
            <a:off x="7296150" y="2257425"/>
            <a:ext cx="2971800" cy="2895600"/>
            <a:chOff x="3648" y="1680"/>
            <a:chExt cx="1872" cy="1824"/>
          </a:xfrm>
        </p:grpSpPr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>
              <a:off x="3648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82304" name="Group 32"/>
            <p:cNvGrpSpPr>
              <a:grpSpLocks/>
            </p:cNvGrpSpPr>
            <p:nvPr/>
          </p:nvGrpSpPr>
          <p:grpSpPr bwMode="auto">
            <a:xfrm>
              <a:off x="4896" y="2592"/>
              <a:ext cx="624" cy="528"/>
              <a:chOff x="4176" y="2592"/>
              <a:chExt cx="624" cy="528"/>
            </a:xfrm>
          </p:grpSpPr>
          <p:sp>
            <p:nvSpPr>
              <p:cNvPr id="182296" name="Rectangle 24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7" name="Oval 25"/>
              <p:cNvSpPr>
                <a:spLocks noChangeArrowheads="1"/>
              </p:cNvSpPr>
              <p:nvPr/>
            </p:nvSpPr>
            <p:spPr bwMode="auto">
              <a:xfrm>
                <a:off x="4176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8" name="Oval 26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9" name="Oval 27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00" name="Oval 28"/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2313" name="Group 41"/>
            <p:cNvGrpSpPr>
              <a:grpSpLocks/>
            </p:cNvGrpSpPr>
            <p:nvPr/>
          </p:nvGrpSpPr>
          <p:grpSpPr bwMode="auto">
            <a:xfrm>
              <a:off x="4128" y="1680"/>
              <a:ext cx="768" cy="720"/>
              <a:chOff x="4128" y="1680"/>
              <a:chExt cx="768" cy="720"/>
            </a:xfrm>
          </p:grpSpPr>
          <p:sp>
            <p:nvSpPr>
              <p:cNvPr id="182305" name="Line 33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306" name="Line 34"/>
              <p:cNvSpPr>
                <a:spLocks noChangeShapeType="1"/>
              </p:cNvSpPr>
              <p:nvPr/>
            </p:nvSpPr>
            <p:spPr bwMode="auto">
              <a:xfrm flipV="1">
                <a:off x="4512" y="2064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307" name="Line 35"/>
              <p:cNvSpPr>
                <a:spLocks noChangeShapeType="1"/>
              </p:cNvSpPr>
              <p:nvPr/>
            </p:nvSpPr>
            <p:spPr bwMode="auto">
              <a:xfrm flipH="1" flipV="1">
                <a:off x="4512" y="172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308" name="Line 36"/>
              <p:cNvSpPr>
                <a:spLocks noChangeShapeType="1"/>
              </p:cNvSpPr>
              <p:nvPr/>
            </p:nvSpPr>
            <p:spPr bwMode="auto">
              <a:xfrm flipV="1">
                <a:off x="4176" y="1728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309" name="Oval 37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0" name="Oval 38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1" name="Oval 39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2" name="Oval 40"/>
              <p:cNvSpPr>
                <a:spLocks noChangeArrowheads="1"/>
              </p:cNvSpPr>
              <p:nvPr/>
            </p:nvSpPr>
            <p:spPr bwMode="auto">
              <a:xfrm>
                <a:off x="4800" y="201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314" name="Line 42"/>
            <p:cNvSpPr>
              <a:spLocks noChangeShapeType="1"/>
            </p:cNvSpPr>
            <p:nvPr/>
          </p:nvSpPr>
          <p:spPr bwMode="auto">
            <a:xfrm flipV="1">
              <a:off x="3840" y="3072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315" name="Line 43"/>
            <p:cNvSpPr>
              <a:spLocks noChangeShapeType="1"/>
            </p:cNvSpPr>
            <p:nvPr/>
          </p:nvSpPr>
          <p:spPr bwMode="auto">
            <a:xfrm flipV="1">
              <a:off x="3840" y="2352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316" name="Freeform 44"/>
            <p:cNvSpPr>
              <a:spLocks/>
            </p:cNvSpPr>
            <p:nvPr/>
          </p:nvSpPr>
          <p:spPr bwMode="auto">
            <a:xfrm>
              <a:off x="4080" y="2928"/>
              <a:ext cx="280" cy="288"/>
            </a:xfrm>
            <a:custGeom>
              <a:avLst/>
              <a:gdLst>
                <a:gd name="T0" fmla="*/ 240 w 280"/>
                <a:gd name="T1" fmla="*/ 288 h 288"/>
                <a:gd name="T2" fmla="*/ 240 w 280"/>
                <a:gd name="T3" fmla="*/ 96 h 288"/>
                <a:gd name="T4" fmla="*/ 0 w 280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288">
                  <a:moveTo>
                    <a:pt x="240" y="288"/>
                  </a:moveTo>
                  <a:cubicBezTo>
                    <a:pt x="260" y="216"/>
                    <a:pt x="280" y="144"/>
                    <a:pt x="240" y="96"/>
                  </a:cubicBezTo>
                  <a:cubicBezTo>
                    <a:pt x="200" y="48"/>
                    <a:pt x="40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317" name="Text Box 45"/>
            <p:cNvSpPr txBox="1">
              <a:spLocks noChangeArrowheads="1"/>
            </p:cNvSpPr>
            <p:nvPr/>
          </p:nvSpPr>
          <p:spPr bwMode="auto">
            <a:xfrm>
              <a:off x="4310" y="2741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Symbol" panose="05050102010706020507" pitchFamily="18" charset="2"/>
                </a:rPr>
                <a:t>q</a:t>
              </a:r>
            </a:p>
          </p:txBody>
        </p: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การหมุนวัตถุ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1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การย่อขยายใน </a:t>
            </a:r>
            <a:r>
              <a:rPr lang="en-US" dirty="0" smtClean="0"/>
              <a:t>2 </a:t>
            </a:r>
            <a:r>
              <a:rPr lang="th-TH" dirty="0" smtClean="0"/>
              <a:t>มิติ </a:t>
            </a:r>
            <a:r>
              <a:rPr lang="en-US" dirty="0" smtClean="0"/>
              <a:t>(2D scaling)</a:t>
            </a:r>
            <a:endParaRPr lang="en-US" dirty="0"/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2193926" y="2395539"/>
            <a:ext cx="50812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/>
              <a:t>การย่อขยาย </a:t>
            </a:r>
            <a:r>
              <a:rPr lang="en-US" sz="2400" dirty="0" smtClean="0"/>
              <a:t>:</a:t>
            </a:r>
            <a:r>
              <a:rPr lang="en-US" sz="1600" dirty="0" smtClean="0"/>
              <a:t> </a:t>
            </a:r>
            <a:r>
              <a:rPr lang="en-US" sz="2400" dirty="0" smtClean="0"/>
              <a:t> </a:t>
            </a:r>
            <a:r>
              <a:rPr lang="th-TH" sz="2400" dirty="0" smtClean="0"/>
              <a:t>เปลี่ยนขนาดของวัตถุด้วยตัวคูณ </a:t>
            </a:r>
            <a:r>
              <a:rPr lang="en-US" sz="2400" dirty="0" smtClean="0"/>
              <a:t>(</a:t>
            </a:r>
            <a:r>
              <a:rPr lang="en-US" sz="2400" dirty="0" err="1" smtClean="0"/>
              <a:t>Sx</a:t>
            </a:r>
            <a:r>
              <a:rPr lang="en-US" sz="2400" dirty="0" smtClean="0"/>
              <a:t>, </a:t>
            </a:r>
            <a:r>
              <a:rPr lang="en-US" sz="2400" dirty="0" err="1"/>
              <a:t>Sy</a:t>
            </a:r>
            <a:r>
              <a:rPr lang="en-US" sz="2400" dirty="0" smtClean="0"/>
              <a:t>)</a:t>
            </a:r>
            <a:endParaRPr lang="th-TH" sz="2400" dirty="0" smtClean="0"/>
          </a:p>
          <a:p>
            <a:r>
              <a:rPr lang="th-TH" sz="2400" dirty="0"/>
              <a:t>	</a:t>
            </a:r>
            <a:r>
              <a:rPr lang="th-TH" sz="2400" dirty="0" smtClean="0"/>
              <a:t>       ค่าตัวคูณ </a:t>
            </a:r>
            <a:r>
              <a:rPr lang="en-US" sz="2400" dirty="0" smtClean="0"/>
              <a:t>&gt; 1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th-TH" sz="2400" dirty="0" smtClean="0">
                <a:sym typeface="Wingdings" panose="05000000000000000000" pitchFamily="2" charset="2"/>
              </a:rPr>
              <a:t>ขยาย</a:t>
            </a:r>
          </a:p>
          <a:p>
            <a:r>
              <a:rPr lang="th-TH" sz="2400" dirty="0">
                <a:sym typeface="Wingdings" panose="05000000000000000000" pitchFamily="2" charset="2"/>
              </a:rPr>
              <a:t> </a:t>
            </a:r>
            <a:r>
              <a:rPr lang="th-TH" sz="2400" dirty="0" smtClean="0">
                <a:sym typeface="Wingdings" panose="05000000000000000000" pitchFamily="2" charset="2"/>
              </a:rPr>
              <a:t>                       </a:t>
            </a:r>
            <a:r>
              <a:rPr lang="en-US" sz="2400" dirty="0" smtClean="0">
                <a:sym typeface="Wingdings" panose="05000000000000000000" pitchFamily="2" charset="2"/>
              </a:rPr>
              <a:t>0 &lt; </a:t>
            </a:r>
            <a:r>
              <a:rPr lang="th-TH" sz="2400" dirty="0" smtClean="0">
                <a:sym typeface="Wingdings" panose="05000000000000000000" pitchFamily="2" charset="2"/>
              </a:rPr>
              <a:t>ค่าตัวคูณ </a:t>
            </a:r>
            <a:r>
              <a:rPr lang="en-US" sz="2400" dirty="0" smtClean="0">
                <a:sym typeface="Wingdings" panose="05000000000000000000" pitchFamily="2" charset="2"/>
              </a:rPr>
              <a:t>&lt; 1  </a:t>
            </a:r>
            <a:r>
              <a:rPr lang="th-TH" sz="2400" dirty="0" smtClean="0">
                <a:sym typeface="Wingdings" panose="05000000000000000000" pitchFamily="2" charset="2"/>
              </a:rPr>
              <a:t>ย่อ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590801" y="3657602"/>
            <a:ext cx="1401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x’ = x . Sx </a:t>
            </a:r>
          </a:p>
          <a:p>
            <a:r>
              <a:rPr lang="en-US" sz="2400"/>
              <a:t>y’ = y . Sy </a:t>
            </a:r>
          </a:p>
        </p:txBody>
      </p:sp>
      <p:grpSp>
        <p:nvGrpSpPr>
          <p:cNvPr id="173073" name="Group 17"/>
          <p:cNvGrpSpPr>
            <a:grpSpLocks/>
          </p:cNvGrpSpPr>
          <p:nvPr/>
        </p:nvGrpSpPr>
        <p:grpSpPr bwMode="auto">
          <a:xfrm>
            <a:off x="4724400" y="3614741"/>
            <a:ext cx="3556000" cy="830263"/>
            <a:chOff x="2016" y="2277"/>
            <a:chExt cx="2240" cy="523"/>
          </a:xfrm>
        </p:grpSpPr>
        <p:sp>
          <p:nvSpPr>
            <p:cNvPr id="173062" name="AutoShape 6"/>
            <p:cNvSpPr>
              <a:spLocks noChangeArrowheads="1"/>
            </p:cNvSpPr>
            <p:nvPr/>
          </p:nvSpPr>
          <p:spPr bwMode="auto">
            <a:xfrm>
              <a:off x="2016" y="2496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072" name="Group 16"/>
            <p:cNvGrpSpPr>
              <a:grpSpLocks/>
            </p:cNvGrpSpPr>
            <p:nvPr/>
          </p:nvGrpSpPr>
          <p:grpSpPr bwMode="auto">
            <a:xfrm>
              <a:off x="2640" y="2277"/>
              <a:ext cx="1616" cy="523"/>
              <a:chOff x="2640" y="2277"/>
              <a:chExt cx="1616" cy="523"/>
            </a:xfrm>
          </p:grpSpPr>
          <p:sp>
            <p:nvSpPr>
              <p:cNvPr id="173064" name="Text Box 8"/>
              <p:cNvSpPr txBox="1">
                <a:spLocks noChangeArrowheads="1"/>
              </p:cNvSpPr>
              <p:nvPr/>
            </p:nvSpPr>
            <p:spPr bwMode="auto">
              <a:xfrm>
                <a:off x="2726" y="2277"/>
                <a:ext cx="153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x’          Sx   0        x</a:t>
                </a:r>
              </a:p>
              <a:p>
                <a:r>
                  <a:rPr lang="en-US" sz="2400"/>
                  <a:t>y’          0    Sy       y</a:t>
                </a:r>
              </a:p>
            </p:txBody>
          </p:sp>
          <p:sp>
            <p:nvSpPr>
              <p:cNvPr id="173065" name="Line 9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6" name="Line 10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7" name="Line 11"/>
              <p:cNvSpPr>
                <a:spLocks noChangeShapeType="1"/>
              </p:cNvSpPr>
              <p:nvPr/>
            </p:nvSpPr>
            <p:spPr bwMode="auto">
              <a:xfrm>
                <a:off x="3323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8" name="Line 12"/>
              <p:cNvSpPr>
                <a:spLocks noChangeShapeType="1"/>
              </p:cNvSpPr>
              <p:nvPr/>
            </p:nvSpPr>
            <p:spPr bwMode="auto">
              <a:xfrm>
                <a:off x="3804" y="239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9" name="Line 13"/>
              <p:cNvSpPr>
                <a:spLocks noChangeShapeType="1"/>
              </p:cNvSpPr>
              <p:nvPr/>
            </p:nvSpPr>
            <p:spPr bwMode="auto">
              <a:xfrm>
                <a:off x="3978" y="237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0" name="Line 14"/>
              <p:cNvSpPr>
                <a:spLocks noChangeShapeType="1"/>
              </p:cNvSpPr>
              <p:nvPr/>
            </p:nvSpPr>
            <p:spPr bwMode="auto">
              <a:xfrm>
                <a:off x="4256" y="237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1" name="Text Box 15"/>
              <p:cNvSpPr txBox="1">
                <a:spLocks noChangeArrowheads="1"/>
              </p:cNvSpPr>
              <p:nvPr/>
            </p:nvSpPr>
            <p:spPr bwMode="auto">
              <a:xfrm>
                <a:off x="3110" y="240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=</a:t>
                </a:r>
              </a:p>
            </p:txBody>
          </p:sp>
        </p:grpSp>
      </p:grpSp>
      <p:grpSp>
        <p:nvGrpSpPr>
          <p:cNvPr id="173079" name="Group 23"/>
          <p:cNvGrpSpPr>
            <a:grpSpLocks/>
          </p:cNvGrpSpPr>
          <p:nvPr/>
        </p:nvGrpSpPr>
        <p:grpSpPr bwMode="auto">
          <a:xfrm>
            <a:off x="2438400" y="5181600"/>
            <a:ext cx="2154238" cy="1219200"/>
            <a:chOff x="576" y="3264"/>
            <a:chExt cx="1357" cy="768"/>
          </a:xfrm>
        </p:grpSpPr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>
              <a:off x="576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1152" y="34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77" name="Text Box 21"/>
            <p:cNvSpPr txBox="1">
              <a:spLocks noChangeArrowheads="1"/>
            </p:cNvSpPr>
            <p:nvPr/>
          </p:nvSpPr>
          <p:spPr bwMode="auto">
            <a:xfrm>
              <a:off x="902" y="3731"/>
              <a:ext cx="3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(1,1)</a:t>
              </a:r>
            </a:p>
          </p:txBody>
        </p:sp>
        <p:sp>
          <p:nvSpPr>
            <p:cNvPr id="173078" name="Text Box 22"/>
            <p:cNvSpPr txBox="1">
              <a:spLocks noChangeArrowheads="1"/>
            </p:cNvSpPr>
            <p:nvPr/>
          </p:nvSpPr>
          <p:spPr bwMode="auto">
            <a:xfrm>
              <a:off x="1574" y="3299"/>
              <a:ext cx="3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(2,2)</a:t>
              </a:r>
            </a:p>
          </p:txBody>
        </p:sp>
      </p:grpSp>
      <p:grpSp>
        <p:nvGrpSpPr>
          <p:cNvPr id="173082" name="Group 26"/>
          <p:cNvGrpSpPr>
            <a:grpSpLocks/>
          </p:cNvGrpSpPr>
          <p:nvPr/>
        </p:nvGrpSpPr>
        <p:grpSpPr bwMode="auto">
          <a:xfrm>
            <a:off x="4953000" y="5160964"/>
            <a:ext cx="1371600" cy="630237"/>
            <a:chOff x="2160" y="3251"/>
            <a:chExt cx="864" cy="397"/>
          </a:xfrm>
        </p:grpSpPr>
        <p:sp>
          <p:nvSpPr>
            <p:cNvPr id="173080" name="AutoShape 24"/>
            <p:cNvSpPr>
              <a:spLocks noChangeArrowheads="1"/>
            </p:cNvSpPr>
            <p:nvPr/>
          </p:nvSpPr>
          <p:spPr bwMode="auto">
            <a:xfrm>
              <a:off x="2304" y="355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81" name="Text Box 25"/>
            <p:cNvSpPr txBox="1">
              <a:spLocks noChangeArrowheads="1"/>
            </p:cNvSpPr>
            <p:nvPr/>
          </p:nvSpPr>
          <p:spPr bwMode="auto">
            <a:xfrm>
              <a:off x="2160" y="3251"/>
              <a:ext cx="8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Sx = 2, Sy = 2  </a:t>
              </a:r>
            </a:p>
          </p:txBody>
        </p:sp>
      </p:grpSp>
      <p:grpSp>
        <p:nvGrpSpPr>
          <p:cNvPr id="173089" name="Group 33"/>
          <p:cNvGrpSpPr>
            <a:grpSpLocks/>
          </p:cNvGrpSpPr>
          <p:nvPr/>
        </p:nvGrpSpPr>
        <p:grpSpPr bwMode="auto">
          <a:xfrm>
            <a:off x="7011988" y="4724400"/>
            <a:ext cx="2755900" cy="1676400"/>
            <a:chOff x="3457" y="2976"/>
            <a:chExt cx="1736" cy="1056"/>
          </a:xfrm>
        </p:grpSpPr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 flipV="1">
              <a:off x="3601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85" name="Line 29"/>
            <p:cNvSpPr>
              <a:spLocks noChangeShapeType="1"/>
            </p:cNvSpPr>
            <p:nvPr/>
          </p:nvSpPr>
          <p:spPr bwMode="auto">
            <a:xfrm>
              <a:off x="3457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3086" name="Rectangle 30"/>
            <p:cNvSpPr>
              <a:spLocks noChangeArrowheads="1"/>
            </p:cNvSpPr>
            <p:nvPr/>
          </p:nvSpPr>
          <p:spPr bwMode="auto">
            <a:xfrm>
              <a:off x="4128" y="3120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3792" y="3600"/>
              <a:ext cx="3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(2,2)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4800" y="2976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(4,4)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4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Scaling </a:t>
            </a:r>
          </a:p>
        </p:txBody>
      </p:sp>
      <p:grpSp>
        <p:nvGrpSpPr>
          <p:cNvPr id="174083" name="Group 3"/>
          <p:cNvGrpSpPr>
            <a:grpSpLocks/>
          </p:cNvGrpSpPr>
          <p:nvPr/>
        </p:nvGrpSpPr>
        <p:grpSpPr bwMode="auto">
          <a:xfrm>
            <a:off x="2500314" y="2819400"/>
            <a:ext cx="2154237" cy="1219200"/>
            <a:chOff x="576" y="3264"/>
            <a:chExt cx="1357" cy="768"/>
          </a:xfrm>
        </p:grpSpPr>
        <p:sp>
          <p:nvSpPr>
            <p:cNvPr id="174084" name="Line 4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576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086" name="Rectangle 6"/>
            <p:cNvSpPr>
              <a:spLocks noChangeArrowheads="1"/>
            </p:cNvSpPr>
            <p:nvPr/>
          </p:nvSpPr>
          <p:spPr bwMode="auto">
            <a:xfrm>
              <a:off x="1152" y="34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87" name="Text Box 7"/>
            <p:cNvSpPr txBox="1">
              <a:spLocks noChangeArrowheads="1"/>
            </p:cNvSpPr>
            <p:nvPr/>
          </p:nvSpPr>
          <p:spPr bwMode="auto">
            <a:xfrm>
              <a:off x="902" y="3731"/>
              <a:ext cx="3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(1,1)</a:t>
              </a:r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1574" y="3299"/>
              <a:ext cx="3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(2,2)</a:t>
              </a:r>
            </a:p>
          </p:txBody>
        </p:sp>
      </p:grpSp>
      <p:grpSp>
        <p:nvGrpSpPr>
          <p:cNvPr id="174089" name="Group 9"/>
          <p:cNvGrpSpPr>
            <a:grpSpLocks/>
          </p:cNvGrpSpPr>
          <p:nvPr/>
        </p:nvGrpSpPr>
        <p:grpSpPr bwMode="auto">
          <a:xfrm>
            <a:off x="5014913" y="2798764"/>
            <a:ext cx="1371600" cy="630237"/>
            <a:chOff x="2160" y="3251"/>
            <a:chExt cx="864" cy="397"/>
          </a:xfrm>
        </p:grpSpPr>
        <p:sp>
          <p:nvSpPr>
            <p:cNvPr id="174090" name="AutoShape 10"/>
            <p:cNvSpPr>
              <a:spLocks noChangeArrowheads="1"/>
            </p:cNvSpPr>
            <p:nvPr/>
          </p:nvSpPr>
          <p:spPr bwMode="auto">
            <a:xfrm>
              <a:off x="2304" y="355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1" name="Text Box 11"/>
            <p:cNvSpPr txBox="1">
              <a:spLocks noChangeArrowheads="1"/>
            </p:cNvSpPr>
            <p:nvPr/>
          </p:nvSpPr>
          <p:spPr bwMode="auto">
            <a:xfrm>
              <a:off x="2160" y="3251"/>
              <a:ext cx="8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Sx = 2, Sy = 2  </a:t>
              </a:r>
            </a:p>
          </p:txBody>
        </p:sp>
      </p:grpSp>
      <p:grpSp>
        <p:nvGrpSpPr>
          <p:cNvPr id="174092" name="Group 12"/>
          <p:cNvGrpSpPr>
            <a:grpSpLocks/>
          </p:cNvGrpSpPr>
          <p:nvPr/>
        </p:nvGrpSpPr>
        <p:grpSpPr bwMode="auto">
          <a:xfrm>
            <a:off x="7073900" y="2362200"/>
            <a:ext cx="2755900" cy="1676400"/>
            <a:chOff x="3457" y="2976"/>
            <a:chExt cx="1736" cy="1056"/>
          </a:xfrm>
        </p:grpSpPr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V="1">
              <a:off x="3601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3457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095" name="Rectangle 15"/>
            <p:cNvSpPr>
              <a:spLocks noChangeArrowheads="1"/>
            </p:cNvSpPr>
            <p:nvPr/>
          </p:nvSpPr>
          <p:spPr bwMode="auto">
            <a:xfrm>
              <a:off x="4128" y="3120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6" name="Text Box 16"/>
            <p:cNvSpPr txBox="1">
              <a:spLocks noChangeArrowheads="1"/>
            </p:cNvSpPr>
            <p:nvPr/>
          </p:nvSpPr>
          <p:spPr bwMode="auto">
            <a:xfrm>
              <a:off x="3792" y="3600"/>
              <a:ext cx="35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(2,2)</a:t>
              </a:r>
            </a:p>
          </p:txBody>
        </p:sp>
        <p:sp>
          <p:nvSpPr>
            <p:cNvPr id="174097" name="Text Box 17"/>
            <p:cNvSpPr txBox="1">
              <a:spLocks noChangeArrowheads="1"/>
            </p:cNvSpPr>
            <p:nvPr/>
          </p:nvSpPr>
          <p:spPr bwMode="auto">
            <a:xfrm>
              <a:off x="4800" y="2976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(4,4)</a:t>
              </a:r>
            </a:p>
          </p:txBody>
        </p:sp>
      </p:grpSp>
      <p:sp>
        <p:nvSpPr>
          <p:cNvPr id="174098" name="Text Box 18"/>
          <p:cNvSpPr txBox="1">
            <a:spLocks noChangeArrowheads="1"/>
          </p:cNvSpPr>
          <p:nvPr/>
        </p:nvSpPr>
        <p:spPr bwMode="auto">
          <a:xfrm>
            <a:off x="2346325" y="4452939"/>
            <a:ext cx="3834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th-TH" sz="2400" dirty="0" smtClean="0"/>
              <a:t>ขนาดเปลี่ยนแต่ตำแหน่งเปลี่ยนตามด้วย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1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การย่อขยายใน </a:t>
            </a:r>
            <a:r>
              <a:rPr lang="en-US" dirty="0" smtClean="0"/>
              <a:t>2 </a:t>
            </a:r>
            <a:r>
              <a:rPr lang="th-TH" dirty="0" smtClean="0"/>
              <a:t>มิติในรูปเมตริกซ์ </a:t>
            </a:r>
            <a:r>
              <a:rPr lang="en-US" dirty="0" smtClean="0"/>
              <a:t>3x3</a:t>
            </a:r>
            <a:endParaRPr lang="en-US" dirty="0"/>
          </a:p>
        </p:txBody>
      </p:sp>
      <p:grpSp>
        <p:nvGrpSpPr>
          <p:cNvPr id="177157" name="Group 5"/>
          <p:cNvGrpSpPr>
            <a:grpSpLocks/>
          </p:cNvGrpSpPr>
          <p:nvPr/>
        </p:nvGrpSpPr>
        <p:grpSpPr bwMode="auto">
          <a:xfrm>
            <a:off x="4038600" y="2301878"/>
            <a:ext cx="2565400" cy="830263"/>
            <a:chOff x="2640" y="2277"/>
            <a:chExt cx="1616" cy="523"/>
          </a:xfrm>
        </p:grpSpPr>
        <p:sp>
          <p:nvSpPr>
            <p:cNvPr id="177158" name="Text Box 6"/>
            <p:cNvSpPr txBox="1">
              <a:spLocks noChangeArrowheads="1"/>
            </p:cNvSpPr>
            <p:nvPr/>
          </p:nvSpPr>
          <p:spPr bwMode="auto">
            <a:xfrm>
              <a:off x="2726" y="2277"/>
              <a:ext cx="153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x’          Sx   0        x</a:t>
              </a:r>
            </a:p>
            <a:p>
              <a:r>
                <a:rPr lang="en-US" sz="2400"/>
                <a:t>y’          0    Sy       y</a:t>
              </a:r>
            </a:p>
          </p:txBody>
        </p:sp>
        <p:sp>
          <p:nvSpPr>
            <p:cNvPr id="177159" name="Line 7"/>
            <p:cNvSpPr>
              <a:spLocks noChangeShapeType="1"/>
            </p:cNvSpPr>
            <p:nvPr/>
          </p:nvSpPr>
          <p:spPr bwMode="auto">
            <a:xfrm>
              <a:off x="2640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0" name="Line 8"/>
            <p:cNvSpPr>
              <a:spLocks noChangeShapeType="1"/>
            </p:cNvSpPr>
            <p:nvPr/>
          </p:nvSpPr>
          <p:spPr bwMode="auto">
            <a:xfrm>
              <a:off x="3024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1" name="Line 9"/>
            <p:cNvSpPr>
              <a:spLocks noChangeShapeType="1"/>
            </p:cNvSpPr>
            <p:nvPr/>
          </p:nvSpPr>
          <p:spPr bwMode="auto">
            <a:xfrm>
              <a:off x="3312" y="23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2" name="Line 10"/>
            <p:cNvSpPr>
              <a:spLocks noChangeShapeType="1"/>
            </p:cNvSpPr>
            <p:nvPr/>
          </p:nvSpPr>
          <p:spPr bwMode="auto">
            <a:xfrm>
              <a:off x="3840" y="23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3" name="Line 11"/>
            <p:cNvSpPr>
              <a:spLocks noChangeShapeType="1"/>
            </p:cNvSpPr>
            <p:nvPr/>
          </p:nvSpPr>
          <p:spPr bwMode="auto">
            <a:xfrm>
              <a:off x="3990" y="237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>
              <a:off x="4256" y="237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5" name="Text Box 13"/>
            <p:cNvSpPr txBox="1">
              <a:spLocks noChangeArrowheads="1"/>
            </p:cNvSpPr>
            <p:nvPr/>
          </p:nvSpPr>
          <p:spPr bwMode="auto">
            <a:xfrm>
              <a:off x="3110" y="2400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=</a:t>
              </a:r>
            </a:p>
          </p:txBody>
        </p:sp>
      </p:grpSp>
      <p:sp>
        <p:nvSpPr>
          <p:cNvPr id="177166" name="AutoShape 14"/>
          <p:cNvSpPr>
            <a:spLocks noChangeArrowheads="1"/>
          </p:cNvSpPr>
          <p:nvPr/>
        </p:nvSpPr>
        <p:spPr bwMode="auto">
          <a:xfrm>
            <a:off x="5638800" y="33528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75" name="Group 23"/>
          <p:cNvGrpSpPr>
            <a:grpSpLocks/>
          </p:cNvGrpSpPr>
          <p:nvPr/>
        </p:nvGrpSpPr>
        <p:grpSpPr bwMode="auto">
          <a:xfrm>
            <a:off x="3733800" y="4267200"/>
            <a:ext cx="3462338" cy="1200150"/>
            <a:chOff x="1152" y="2841"/>
            <a:chExt cx="2181" cy="756"/>
          </a:xfrm>
        </p:grpSpPr>
        <p:sp>
          <p:nvSpPr>
            <p:cNvPr id="177167" name="Text Box 15"/>
            <p:cNvSpPr txBox="1">
              <a:spLocks noChangeArrowheads="1"/>
            </p:cNvSpPr>
            <p:nvPr/>
          </p:nvSpPr>
          <p:spPr bwMode="auto">
            <a:xfrm>
              <a:off x="1238" y="2841"/>
              <a:ext cx="209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x’            </a:t>
              </a:r>
              <a:r>
                <a:rPr lang="en-US" sz="2400" dirty="0" err="1"/>
                <a:t>Sx</a:t>
              </a:r>
              <a:r>
                <a:rPr lang="en-US" sz="2400" dirty="0"/>
                <a:t>     0      0        x </a:t>
              </a:r>
            </a:p>
            <a:p>
              <a:r>
                <a:rPr lang="en-US" sz="2400" dirty="0"/>
                <a:t>y’     =     0      </a:t>
              </a:r>
              <a:r>
                <a:rPr lang="en-US" sz="2400" dirty="0" err="1"/>
                <a:t>Sy</a:t>
              </a:r>
              <a:r>
                <a:rPr lang="en-US" sz="2400" dirty="0"/>
                <a:t>    0    *   y</a:t>
              </a:r>
            </a:p>
            <a:p>
              <a:r>
                <a:rPr lang="en-US" sz="2400" dirty="0"/>
                <a:t>1             0       0     1        </a:t>
              </a:r>
              <a:r>
                <a:rPr lang="th-TH" sz="2400" dirty="0" smtClean="0"/>
                <a:t> 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>
              <a:off x="1152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69" name="Line 17"/>
            <p:cNvSpPr>
              <a:spLocks noChangeShapeType="1"/>
            </p:cNvSpPr>
            <p:nvPr/>
          </p:nvSpPr>
          <p:spPr bwMode="auto">
            <a:xfrm>
              <a:off x="1536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70" name="Line 18"/>
            <p:cNvSpPr>
              <a:spLocks noChangeShapeType="1"/>
            </p:cNvSpPr>
            <p:nvPr/>
          </p:nvSpPr>
          <p:spPr bwMode="auto">
            <a:xfrm>
              <a:off x="1915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71" name="Line 19"/>
            <p:cNvSpPr>
              <a:spLocks noChangeShapeType="1"/>
            </p:cNvSpPr>
            <p:nvPr/>
          </p:nvSpPr>
          <p:spPr bwMode="auto">
            <a:xfrm>
              <a:off x="3060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72" name="Line 20"/>
            <p:cNvSpPr>
              <a:spLocks noChangeShapeType="1"/>
            </p:cNvSpPr>
            <p:nvPr/>
          </p:nvSpPr>
          <p:spPr bwMode="auto">
            <a:xfrm>
              <a:off x="2844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7173" name="Line 21"/>
            <p:cNvSpPr>
              <a:spLocks noChangeShapeType="1"/>
            </p:cNvSpPr>
            <p:nvPr/>
          </p:nvSpPr>
          <p:spPr bwMode="auto">
            <a:xfrm>
              <a:off x="3333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4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400" dirty="0" smtClean="0"/>
              <a:t>การเลื่อน</a:t>
            </a:r>
            <a:r>
              <a:rPr lang="en-US" sz="2400" dirty="0" smtClean="0"/>
              <a:t>:   </a:t>
            </a:r>
            <a:r>
              <a:rPr lang="th-TH" sz="2400" dirty="0" smtClean="0"/>
              <a:t>	</a:t>
            </a:r>
            <a:r>
              <a:rPr lang="en-US" sz="2400" dirty="0" smtClean="0"/>
              <a:t>x</a:t>
            </a:r>
            <a:r>
              <a:rPr lang="en-US" sz="2400" dirty="0"/>
              <a:t>’        x         </a:t>
            </a:r>
            <a:r>
              <a:rPr lang="en-US" sz="2400" dirty="0" err="1"/>
              <a:t>tx</a:t>
            </a:r>
            <a:r>
              <a:rPr lang="en-US" sz="2400" dirty="0"/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                       </a:t>
            </a:r>
            <a:r>
              <a:rPr lang="th-TH" sz="2400" dirty="0" smtClean="0"/>
              <a:t>     </a:t>
            </a:r>
            <a:r>
              <a:rPr lang="en-US" sz="2400" dirty="0" smtClean="0"/>
              <a:t>y</a:t>
            </a:r>
            <a:r>
              <a:rPr lang="en-US" sz="2400" dirty="0"/>
              <a:t>’        y         </a:t>
            </a:r>
            <a:r>
              <a:rPr lang="en-US" sz="2400" dirty="0" err="1"/>
              <a:t>ty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</a:pPr>
            <a:endParaRPr lang="en-US" sz="2400" dirty="0"/>
          </a:p>
          <a:p>
            <a:r>
              <a:rPr lang="th-TH" sz="2400" dirty="0" smtClean="0"/>
              <a:t>การหมุน</a:t>
            </a:r>
            <a:r>
              <a:rPr lang="en-US" sz="2400" dirty="0" smtClean="0"/>
              <a:t>:      </a:t>
            </a:r>
            <a:r>
              <a:rPr lang="th-TH" sz="2400" dirty="0" smtClean="0"/>
              <a:t>	</a:t>
            </a:r>
            <a:r>
              <a:rPr lang="en-US" sz="2400" dirty="0" smtClean="0"/>
              <a:t>x</a:t>
            </a:r>
            <a:r>
              <a:rPr lang="en-US" sz="2400" dirty="0"/>
              <a:t>’      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)   -sin(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)      </a:t>
            </a:r>
            <a:r>
              <a:rPr lang="th-TH" sz="2400" dirty="0" smtClean="0"/>
              <a:t> </a:t>
            </a:r>
            <a:r>
              <a:rPr lang="en-US" sz="2400" dirty="0" smtClean="0"/>
              <a:t>x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                      </a:t>
            </a:r>
            <a:r>
              <a:rPr lang="th-TH" sz="2400" dirty="0" smtClean="0"/>
              <a:t>     	</a:t>
            </a:r>
            <a:r>
              <a:rPr lang="en-US" sz="2400" dirty="0" smtClean="0"/>
              <a:t>y</a:t>
            </a:r>
            <a:r>
              <a:rPr lang="en-US" sz="2400" dirty="0"/>
              <a:t>’        sin(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)   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)      y 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/>
          </a:p>
          <a:p>
            <a:r>
              <a:rPr lang="th-TH" sz="2400" dirty="0" smtClean="0"/>
              <a:t>การย่อขยาย</a:t>
            </a:r>
            <a:r>
              <a:rPr lang="en-US" sz="2400" dirty="0" smtClean="0"/>
              <a:t>:</a:t>
            </a:r>
            <a:r>
              <a:rPr lang="th-TH" sz="2400" dirty="0" smtClean="0"/>
              <a:t>	</a:t>
            </a:r>
            <a:r>
              <a:rPr lang="en-US" sz="2400" dirty="0" smtClean="0"/>
              <a:t>x’           </a:t>
            </a:r>
            <a:r>
              <a:rPr lang="en-US" sz="2400" dirty="0" err="1"/>
              <a:t>Sx</a:t>
            </a:r>
            <a:r>
              <a:rPr lang="en-US" sz="2400" dirty="0"/>
              <a:t>        0           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                     </a:t>
            </a:r>
            <a:r>
              <a:rPr lang="th-TH" sz="2400" dirty="0" smtClean="0"/>
              <a:t>   </a:t>
            </a:r>
            <a:r>
              <a:rPr lang="en-US" sz="2400" dirty="0" smtClean="0"/>
              <a:t> </a:t>
            </a:r>
            <a:r>
              <a:rPr lang="th-TH" sz="2400" dirty="0" smtClean="0"/>
              <a:t> 	</a:t>
            </a:r>
            <a:r>
              <a:rPr lang="en-US" sz="2400" dirty="0" smtClean="0"/>
              <a:t>y</a:t>
            </a:r>
            <a:r>
              <a:rPr lang="en-US" sz="2400" dirty="0"/>
              <a:t>’           0         </a:t>
            </a:r>
            <a:r>
              <a:rPr lang="en-US" sz="2400" dirty="0" err="1"/>
              <a:t>Sy</a:t>
            </a:r>
            <a:r>
              <a:rPr lang="en-US" sz="2400" dirty="0"/>
              <a:t>          y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3096573" y="2076390"/>
            <a:ext cx="10182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          +</a:t>
            </a:r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>
            <a:off x="2609850" y="18954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3087048" y="18954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3419475" y="18954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3800475" y="18954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4125273" y="18954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4648200" y="18954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2609850" y="3294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5257800" y="3294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>
            <a:off x="3087048" y="3294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3419475" y="3294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>
            <a:off x="5566436" y="3294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5924550" y="3294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3103902" y="3436908"/>
            <a:ext cx="24625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=                               </a:t>
            </a:r>
            <a:r>
              <a:rPr lang="th-TH" sz="2000" dirty="0" smtClean="0"/>
              <a:t>     </a:t>
            </a:r>
            <a:r>
              <a:rPr lang="en-US" sz="2000" dirty="0" smtClean="0"/>
              <a:t>*</a:t>
            </a:r>
            <a:endParaRPr lang="en-US" sz="2000" dirty="0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4800600" y="4660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48" name="Line 20"/>
          <p:cNvSpPr>
            <a:spLocks noChangeShapeType="1"/>
          </p:cNvSpPr>
          <p:nvPr/>
        </p:nvSpPr>
        <p:spPr bwMode="auto">
          <a:xfrm>
            <a:off x="5276850" y="4660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>
            <a:off x="5724525" y="4660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50" name="Line 22"/>
          <p:cNvSpPr>
            <a:spLocks noChangeShapeType="1"/>
          </p:cNvSpPr>
          <p:nvPr/>
        </p:nvSpPr>
        <p:spPr bwMode="auto">
          <a:xfrm>
            <a:off x="2581275" y="4660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067998" y="465140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52" name="Line 24"/>
          <p:cNvSpPr>
            <a:spLocks noChangeShapeType="1"/>
          </p:cNvSpPr>
          <p:nvPr/>
        </p:nvSpPr>
        <p:spPr bwMode="auto">
          <a:xfrm>
            <a:off x="3615211" y="465140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53" name="Text Box 25"/>
          <p:cNvSpPr txBox="1">
            <a:spLocks noChangeArrowheads="1"/>
          </p:cNvSpPr>
          <p:nvPr/>
        </p:nvSpPr>
        <p:spPr bwMode="auto">
          <a:xfrm>
            <a:off x="3125641" y="4765645"/>
            <a:ext cx="20457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=                           </a:t>
            </a:r>
            <a:r>
              <a:rPr lang="th-TH" sz="2000" dirty="0" smtClean="0"/>
              <a:t> </a:t>
            </a:r>
            <a:r>
              <a:rPr lang="en-US" sz="2000" dirty="0" smtClean="0"/>
              <a:t>*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75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/>
              <a:t>การแปลงด้วยเมตริกซ์ </a:t>
            </a:r>
            <a:r>
              <a:rPr lang="en-US" sz="4000" dirty="0" smtClean="0"/>
              <a:t>3x3</a:t>
            </a:r>
            <a:endParaRPr lang="en-US" sz="4000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400" dirty="0" smtClean="0"/>
              <a:t>การเลื่อน</a:t>
            </a:r>
            <a:r>
              <a:rPr lang="en-US" sz="2400" dirty="0" smtClean="0"/>
              <a:t>: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th-TH" sz="2400" dirty="0" smtClean="0"/>
              <a:t>การหมุน</a:t>
            </a:r>
            <a:r>
              <a:rPr lang="en-US" sz="2400" dirty="0" smtClean="0"/>
              <a:t>: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th-TH" sz="2400" dirty="0" smtClean="0"/>
              <a:t>การย่อขยาย</a:t>
            </a:r>
            <a:r>
              <a:rPr lang="en-US" sz="2400" dirty="0" smtClean="0"/>
              <a:t>: 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79204" name="Group 4"/>
          <p:cNvGrpSpPr>
            <a:grpSpLocks/>
          </p:cNvGrpSpPr>
          <p:nvPr/>
        </p:nvGrpSpPr>
        <p:grpSpPr bwMode="auto">
          <a:xfrm>
            <a:off x="5092701" y="2057400"/>
            <a:ext cx="3294063" cy="1016000"/>
            <a:chOff x="1493" y="2945"/>
            <a:chExt cx="2075" cy="640"/>
          </a:xfrm>
        </p:grpSpPr>
        <p:sp>
          <p:nvSpPr>
            <p:cNvPr id="179205" name="Text Box 5"/>
            <p:cNvSpPr txBox="1">
              <a:spLocks noChangeArrowheads="1"/>
            </p:cNvSpPr>
            <p:nvPr/>
          </p:nvSpPr>
          <p:spPr bwMode="auto">
            <a:xfrm>
              <a:off x="1526" y="2945"/>
              <a:ext cx="204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x’                  1     0     </a:t>
              </a:r>
              <a:r>
                <a:rPr lang="en-US" sz="2000" dirty="0" err="1"/>
                <a:t>tx</a:t>
              </a:r>
              <a:r>
                <a:rPr lang="en-US" sz="2000" dirty="0"/>
                <a:t>           x </a:t>
              </a:r>
            </a:p>
            <a:p>
              <a:r>
                <a:rPr lang="en-US" sz="2000" dirty="0"/>
                <a:t>y’     =          </a:t>
              </a:r>
              <a:r>
                <a:rPr lang="th-TH" sz="2000" dirty="0" smtClean="0"/>
                <a:t> </a:t>
              </a:r>
              <a:r>
                <a:rPr lang="en-US" sz="2000" dirty="0" smtClean="0"/>
                <a:t>0      </a:t>
              </a:r>
              <a:r>
                <a:rPr lang="en-US" sz="2000" dirty="0"/>
                <a:t>1    </a:t>
              </a:r>
              <a:r>
                <a:rPr lang="en-US" sz="2000" dirty="0" err="1" smtClean="0"/>
                <a:t>ty</a:t>
              </a:r>
              <a:r>
                <a:rPr lang="en-US" sz="2000" dirty="0" smtClean="0"/>
                <a:t>    </a:t>
              </a:r>
              <a:r>
                <a:rPr lang="en-US" sz="2000" dirty="0"/>
                <a:t>*    </a:t>
              </a:r>
              <a:r>
                <a:rPr lang="th-TH" sz="2000" dirty="0" smtClean="0"/>
                <a:t> </a:t>
              </a:r>
              <a:r>
                <a:rPr lang="en-US" sz="2000" dirty="0" smtClean="0"/>
                <a:t>y</a:t>
              </a:r>
              <a:endParaRPr lang="en-US" sz="2000" dirty="0"/>
            </a:p>
            <a:p>
              <a:r>
                <a:rPr lang="en-US" sz="2000" dirty="0"/>
                <a:t>1                  </a:t>
              </a:r>
              <a:r>
                <a:rPr lang="th-TH" sz="2000" dirty="0" smtClean="0"/>
                <a:t> </a:t>
              </a:r>
              <a:r>
                <a:rPr lang="en-US" sz="2000" dirty="0" smtClean="0"/>
                <a:t>0      </a:t>
              </a:r>
              <a:r>
                <a:rPr lang="en-US" sz="2000" dirty="0"/>
                <a:t>0     1           1</a:t>
              </a:r>
            </a:p>
          </p:txBody>
        </p:sp>
        <p:sp>
          <p:nvSpPr>
            <p:cNvPr id="179206" name="Line 6"/>
            <p:cNvSpPr>
              <a:spLocks noChangeShapeType="1"/>
            </p:cNvSpPr>
            <p:nvPr/>
          </p:nvSpPr>
          <p:spPr bwMode="auto">
            <a:xfrm>
              <a:off x="1493" y="304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07" name="Line 7"/>
            <p:cNvSpPr>
              <a:spLocks noChangeShapeType="1"/>
            </p:cNvSpPr>
            <p:nvPr/>
          </p:nvSpPr>
          <p:spPr bwMode="auto">
            <a:xfrm>
              <a:off x="172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>
              <a:off x="223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09" name="Line 9"/>
            <p:cNvSpPr>
              <a:spLocks noChangeShapeType="1"/>
            </p:cNvSpPr>
            <p:nvPr/>
          </p:nvSpPr>
          <p:spPr bwMode="auto">
            <a:xfrm>
              <a:off x="3042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10" name="Line 10"/>
            <p:cNvSpPr>
              <a:spLocks noChangeShapeType="1"/>
            </p:cNvSpPr>
            <p:nvPr/>
          </p:nvSpPr>
          <p:spPr bwMode="auto">
            <a:xfrm>
              <a:off x="3343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>
              <a:off x="3519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5103814" y="3325814"/>
            <a:ext cx="362259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x’         </a:t>
            </a:r>
            <a:r>
              <a:rPr lang="th-TH" sz="2000" dirty="0" smtClean="0"/>
              <a:t> </a:t>
            </a:r>
            <a:r>
              <a:rPr lang="en-US" sz="2000" dirty="0" smtClean="0"/>
              <a:t> </a:t>
            </a:r>
            <a:r>
              <a:rPr lang="en-US" sz="2000" dirty="0" err="1"/>
              <a:t>cos</a:t>
            </a:r>
            <a:r>
              <a:rPr lang="en-US" sz="2000" dirty="0"/>
              <a:t>(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)     -sin(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)     0        x </a:t>
            </a:r>
          </a:p>
          <a:p>
            <a:r>
              <a:rPr lang="en-US" sz="2000" dirty="0"/>
              <a:t>y’          </a:t>
            </a:r>
            <a:r>
              <a:rPr lang="th-TH" sz="2000" dirty="0" smtClean="0"/>
              <a:t> </a:t>
            </a:r>
            <a:r>
              <a:rPr lang="en-US" sz="2000" dirty="0" smtClean="0"/>
              <a:t>sin(</a:t>
            </a:r>
            <a:r>
              <a:rPr lang="en-US" sz="2000" dirty="0" smtClean="0">
                <a:latin typeface="Symbol" panose="05050102010706020507" pitchFamily="18" charset="2"/>
              </a:rPr>
              <a:t>q</a:t>
            </a:r>
            <a:r>
              <a:rPr lang="en-US" sz="2000" dirty="0"/>
              <a:t>)      </a:t>
            </a:r>
            <a:r>
              <a:rPr lang="en-US" sz="2000" dirty="0" err="1"/>
              <a:t>cos</a:t>
            </a:r>
            <a:r>
              <a:rPr lang="en-US" sz="2000" dirty="0"/>
              <a:t>(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)     0   *   y</a:t>
            </a:r>
          </a:p>
          <a:p>
            <a:r>
              <a:rPr lang="en-US" sz="2000" dirty="0"/>
              <a:t>1             0             0         </a:t>
            </a:r>
            <a:r>
              <a:rPr lang="th-TH" sz="2000" dirty="0" smtClean="0"/>
              <a:t>      </a:t>
            </a:r>
            <a:r>
              <a:rPr lang="en-US" sz="2000" dirty="0" smtClean="0"/>
              <a:t>1        </a:t>
            </a:r>
            <a:r>
              <a:rPr lang="en-US" sz="2000" dirty="0"/>
              <a:t>1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19381" y="3637340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179215" name="Line 15"/>
          <p:cNvSpPr>
            <a:spLocks noChangeShapeType="1"/>
          </p:cNvSpPr>
          <p:nvPr/>
        </p:nvSpPr>
        <p:spPr bwMode="auto">
          <a:xfrm>
            <a:off x="5089525" y="348594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16" name="Line 16"/>
          <p:cNvSpPr>
            <a:spLocks noChangeShapeType="1"/>
          </p:cNvSpPr>
          <p:nvPr/>
        </p:nvSpPr>
        <p:spPr bwMode="auto">
          <a:xfrm>
            <a:off x="5465764" y="341454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17" name="Line 17"/>
          <p:cNvSpPr>
            <a:spLocks noChangeShapeType="1"/>
          </p:cNvSpPr>
          <p:nvPr/>
        </p:nvSpPr>
        <p:spPr bwMode="auto">
          <a:xfrm>
            <a:off x="5916164" y="34893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18" name="Line 18"/>
          <p:cNvSpPr>
            <a:spLocks noChangeShapeType="1"/>
          </p:cNvSpPr>
          <p:nvPr/>
        </p:nvSpPr>
        <p:spPr bwMode="auto">
          <a:xfrm>
            <a:off x="8686800" y="338751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19" name="Line 19"/>
          <p:cNvSpPr>
            <a:spLocks noChangeShapeType="1"/>
          </p:cNvSpPr>
          <p:nvPr/>
        </p:nvSpPr>
        <p:spPr bwMode="auto">
          <a:xfrm>
            <a:off x="8029575" y="338751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20" name="Line 20"/>
          <p:cNvSpPr>
            <a:spLocks noChangeShapeType="1"/>
          </p:cNvSpPr>
          <p:nvPr/>
        </p:nvSpPr>
        <p:spPr bwMode="auto">
          <a:xfrm>
            <a:off x="8375651" y="338751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5089525" y="4424364"/>
            <a:ext cx="28119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x’            </a:t>
            </a:r>
            <a:r>
              <a:rPr lang="en-US" sz="2000" dirty="0" err="1"/>
              <a:t>Sx</a:t>
            </a:r>
            <a:r>
              <a:rPr lang="en-US" sz="2000" dirty="0"/>
              <a:t>     0      0        x </a:t>
            </a:r>
          </a:p>
          <a:p>
            <a:r>
              <a:rPr lang="en-US" sz="2000" dirty="0"/>
              <a:t>y’     =     0      </a:t>
            </a:r>
            <a:r>
              <a:rPr lang="en-US" sz="2000" dirty="0" err="1"/>
              <a:t>Sy</a:t>
            </a:r>
            <a:r>
              <a:rPr lang="en-US" sz="2000" dirty="0"/>
              <a:t>    0    *   y</a:t>
            </a:r>
          </a:p>
          <a:p>
            <a:r>
              <a:rPr lang="en-US" sz="2000" dirty="0"/>
              <a:t>1             0       0     1        </a:t>
            </a:r>
            <a:r>
              <a:rPr lang="th-TH" sz="2000" dirty="0" smtClean="0"/>
              <a:t>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79223" name="Line 23"/>
          <p:cNvSpPr>
            <a:spLocks noChangeShapeType="1"/>
          </p:cNvSpPr>
          <p:nvPr/>
        </p:nvSpPr>
        <p:spPr bwMode="auto">
          <a:xfrm>
            <a:off x="5089525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24" name="Line 24"/>
          <p:cNvSpPr>
            <a:spLocks noChangeShapeType="1"/>
          </p:cNvSpPr>
          <p:nvPr/>
        </p:nvSpPr>
        <p:spPr bwMode="auto">
          <a:xfrm>
            <a:off x="5465764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25" name="Line 25"/>
          <p:cNvSpPr>
            <a:spLocks noChangeShapeType="1"/>
          </p:cNvSpPr>
          <p:nvPr/>
        </p:nvSpPr>
        <p:spPr bwMode="auto">
          <a:xfrm>
            <a:off x="5935214" y="4572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26" name="Line 26"/>
          <p:cNvSpPr>
            <a:spLocks noChangeShapeType="1"/>
          </p:cNvSpPr>
          <p:nvPr/>
        </p:nvSpPr>
        <p:spPr bwMode="auto">
          <a:xfrm>
            <a:off x="78486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27" name="Line 27"/>
          <p:cNvSpPr>
            <a:spLocks noChangeShapeType="1"/>
          </p:cNvSpPr>
          <p:nvPr/>
        </p:nvSpPr>
        <p:spPr bwMode="auto">
          <a:xfrm>
            <a:off x="7210425" y="45418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9228" name="Line 28"/>
          <p:cNvSpPr>
            <a:spLocks noChangeShapeType="1"/>
          </p:cNvSpPr>
          <p:nvPr/>
        </p:nvSpPr>
        <p:spPr bwMode="auto">
          <a:xfrm>
            <a:off x="7542214" y="451309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ทำไมถึงใช้เมตริกซ์ </a:t>
            </a:r>
            <a:r>
              <a:rPr lang="en-US" dirty="0" smtClean="0"/>
              <a:t>3x3</a:t>
            </a:r>
            <a:endParaRPr 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133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h-TH" dirty="0" smtClean="0"/>
              <a:t>สามารถคำนวณการแปลงทุกชนิดได้ด้วยการคูณเมตริกซ์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th-TH" dirty="0" smtClean="0"/>
              <a:t>สามารถคูณเมตริกซ์การแปลงทั้งหมดก่อนคูณเวกเตอร์จุด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th-TH" dirty="0" smtClean="0"/>
              <a:t>จุด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th-TH" dirty="0" smtClean="0"/>
              <a:t>ต้องเพิ่ม</a:t>
            </a:r>
            <a:r>
              <a:rPr lang="en-US" dirty="0" smtClean="0"/>
              <a:t> 1</a:t>
            </a:r>
            <a:r>
              <a:rPr lang="th-TH" dirty="0" smtClean="0"/>
              <a:t> เข้ามาอีกแถว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(x,y,1) </a:t>
            </a:r>
          </a:p>
          <a:p>
            <a:pPr lvl="1"/>
            <a:r>
              <a:rPr lang="th-TH" dirty="0" smtClean="0"/>
              <a:t>พิกัดเอกพันธ์ </a:t>
            </a:r>
            <a:r>
              <a:rPr lang="en-US" dirty="0" smtClean="0"/>
              <a:t>(Homogeneous coordinates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0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2098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sz="3200" dirty="0" smtClean="0">
                <a:latin typeface="Tahoma" panose="020B0604030504040204" pitchFamily="34" charset="0"/>
              </a:rPr>
              <a:t>หมุนรอบจุดกำเนิด</a:t>
            </a:r>
            <a:r>
              <a:rPr lang="en-US" sz="3200" dirty="0" smtClean="0">
                <a:latin typeface="Tahoma" panose="020B0604030504040204" pitchFamily="34" charset="0"/>
              </a:rPr>
              <a:t> </a:t>
            </a:r>
            <a:r>
              <a:rPr lang="en-US" sz="3200" dirty="0">
                <a:latin typeface="Tahoma" panose="020B0604030504040204" pitchFamily="34" charset="0"/>
              </a:rPr>
              <a:t>(0,0) 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438401" y="3505200"/>
            <a:ext cx="245560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   </a:t>
            </a:r>
            <a:r>
              <a:rPr lang="en-US" sz="2000" dirty="0" err="1"/>
              <a:t>cos</a:t>
            </a:r>
            <a:r>
              <a:rPr lang="en-US" sz="2000" dirty="0"/>
              <a:t>(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)     -sin(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)     0 </a:t>
            </a:r>
          </a:p>
          <a:p>
            <a:r>
              <a:rPr lang="en-US" sz="2000" dirty="0"/>
              <a:t>   sin(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)       </a:t>
            </a:r>
            <a:r>
              <a:rPr lang="en-US" sz="2000" dirty="0" err="1"/>
              <a:t>cos</a:t>
            </a:r>
            <a:r>
              <a:rPr lang="en-US" sz="2000" dirty="0"/>
              <a:t>(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)     0 </a:t>
            </a:r>
          </a:p>
          <a:p>
            <a:r>
              <a:rPr lang="en-US" sz="2000" dirty="0"/>
              <a:t>      0             0        </a:t>
            </a:r>
            <a:r>
              <a:rPr lang="th-TH" sz="2000" dirty="0" smtClean="0"/>
              <a:t>    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</a:p>
        </p:txBody>
      </p:sp>
      <p:grpSp>
        <p:nvGrpSpPr>
          <p:cNvPr id="210950" name="Group 6"/>
          <p:cNvGrpSpPr>
            <a:grpSpLocks/>
          </p:cNvGrpSpPr>
          <p:nvPr/>
        </p:nvGrpSpPr>
        <p:grpSpPr bwMode="auto">
          <a:xfrm>
            <a:off x="6400800" y="3124200"/>
            <a:ext cx="3352800" cy="1828800"/>
            <a:chOff x="3072" y="1968"/>
            <a:chExt cx="2112" cy="1152"/>
          </a:xfrm>
        </p:grpSpPr>
        <p:sp>
          <p:nvSpPr>
            <p:cNvPr id="210951" name="Line 7"/>
            <p:cNvSpPr>
              <a:spLocks noChangeShapeType="1"/>
            </p:cNvSpPr>
            <p:nvPr/>
          </p:nvSpPr>
          <p:spPr bwMode="auto">
            <a:xfrm flipV="1">
              <a:off x="3999" y="196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952" name="Line 8"/>
            <p:cNvSpPr>
              <a:spLocks noChangeShapeType="1"/>
            </p:cNvSpPr>
            <p:nvPr/>
          </p:nvSpPr>
          <p:spPr bwMode="auto">
            <a:xfrm>
              <a:off x="3888" y="3005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957" name="Line 13"/>
            <p:cNvSpPr>
              <a:spLocks noChangeShapeType="1"/>
            </p:cNvSpPr>
            <p:nvPr/>
          </p:nvSpPr>
          <p:spPr bwMode="auto">
            <a:xfrm flipV="1">
              <a:off x="3999" y="2813"/>
              <a:ext cx="63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0958" name="Group 14"/>
            <p:cNvGrpSpPr>
              <a:grpSpLocks/>
            </p:cNvGrpSpPr>
            <p:nvPr/>
          </p:nvGrpSpPr>
          <p:grpSpPr bwMode="auto">
            <a:xfrm>
              <a:off x="3999" y="2508"/>
              <a:ext cx="296" cy="500"/>
              <a:chOff x="3216" y="2976"/>
              <a:chExt cx="384" cy="624"/>
            </a:xfrm>
          </p:grpSpPr>
          <p:sp>
            <p:nvSpPr>
              <p:cNvPr id="210963" name="Line 19"/>
              <p:cNvSpPr>
                <a:spLocks noChangeShapeType="1"/>
              </p:cNvSpPr>
              <p:nvPr/>
            </p:nvSpPr>
            <p:spPr bwMode="auto">
              <a:xfrm flipV="1">
                <a:off x="3216" y="2976"/>
                <a:ext cx="38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0964" name="Freeform 20"/>
              <p:cNvSpPr>
                <a:spLocks/>
              </p:cNvSpPr>
              <p:nvPr/>
            </p:nvSpPr>
            <p:spPr bwMode="auto">
              <a:xfrm>
                <a:off x="3411" y="3348"/>
                <a:ext cx="144" cy="144"/>
              </a:xfrm>
              <a:custGeom>
                <a:avLst/>
                <a:gdLst>
                  <a:gd name="T0" fmla="*/ 144 w 144"/>
                  <a:gd name="T1" fmla="*/ 144 h 144"/>
                  <a:gd name="T2" fmla="*/ 126 w 144"/>
                  <a:gd name="T3" fmla="*/ 90 h 144"/>
                  <a:gd name="T4" fmla="*/ 117 w 144"/>
                  <a:gd name="T5" fmla="*/ 45 h 144"/>
                  <a:gd name="T6" fmla="*/ 0 w 144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44">
                    <a:moveTo>
                      <a:pt x="144" y="144"/>
                    </a:moveTo>
                    <a:cubicBezTo>
                      <a:pt x="138" y="126"/>
                      <a:pt x="132" y="108"/>
                      <a:pt x="126" y="90"/>
                    </a:cubicBezTo>
                    <a:cubicBezTo>
                      <a:pt x="121" y="75"/>
                      <a:pt x="126" y="57"/>
                      <a:pt x="117" y="45"/>
                    </a:cubicBezTo>
                    <a:cubicBezTo>
                      <a:pt x="89" y="9"/>
                      <a:pt x="42" y="0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0965" name="AutoShape 21"/>
            <p:cNvSpPr>
              <a:spLocks noChangeArrowheads="1"/>
            </p:cNvSpPr>
            <p:nvPr/>
          </p:nvSpPr>
          <p:spPr bwMode="auto">
            <a:xfrm>
              <a:off x="3072" y="249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67" name="Rectangle 23"/>
          <p:cNvSpPr>
            <a:spLocks noChangeArrowheads="1"/>
          </p:cNvSpPr>
          <p:nvPr/>
        </p:nvSpPr>
        <p:spPr bwMode="auto">
          <a:xfrm>
            <a:off x="2286000" y="4876800"/>
            <a:ext cx="8001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sz="3200" dirty="0" smtClean="0">
                <a:latin typeface="Tahoma" panose="020B0604030504040204" pitchFamily="34" charset="0"/>
              </a:rPr>
              <a:t>ถ้าจะหมุนรอบจุดอื่นทำอย่างไร?</a:t>
            </a:r>
            <a:endParaRPr lang="en-US" sz="3200" dirty="0">
              <a:latin typeface="Tahoma" panose="020B0604030504040204" pitchFamily="34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การหมุนใน </a:t>
            </a:r>
            <a:r>
              <a:rPr lang="en-US" dirty="0" smtClean="0"/>
              <a:t>2 </a:t>
            </a:r>
            <a:r>
              <a:rPr lang="th-TH" dirty="0" smtClean="0"/>
              <a:t>มิติ</a:t>
            </a:r>
            <a:endParaRPr lang="en-US" dirty="0" smtClean="0"/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2600325" y="370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894010" y="37052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8968282" y="4075907"/>
            <a:ext cx="581323" cy="50323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9275818">
            <a:off x="8316763" y="3526633"/>
            <a:ext cx="581323" cy="50323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63457" y="479503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การหมุนรอบจุดใดๆ 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133600"/>
            <a:ext cx="7772400" cy="4114800"/>
          </a:xfrm>
        </p:spPr>
        <p:txBody>
          <a:bodyPr/>
          <a:lstStyle/>
          <a:p>
            <a:r>
              <a:rPr lang="th-TH" dirty="0" smtClean="0"/>
              <a:t>หมุนรอบจุด </a:t>
            </a:r>
            <a:r>
              <a:rPr lang="en-US" dirty="0" smtClean="0"/>
              <a:t>P </a:t>
            </a:r>
            <a:r>
              <a:rPr lang="en-US" dirty="0"/>
              <a:t>(</a:t>
            </a:r>
            <a:r>
              <a:rPr lang="en-US" dirty="0" err="1"/>
              <a:t>px,py</a:t>
            </a:r>
            <a:r>
              <a:rPr lang="en-US" dirty="0"/>
              <a:t>) </a:t>
            </a:r>
            <a:r>
              <a:rPr lang="th-TH" dirty="0" smtClean="0"/>
              <a:t>ด้วยมุม</a:t>
            </a:r>
            <a:r>
              <a:rPr lang="en-US" dirty="0" smtClean="0"/>
              <a:t>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:</a:t>
            </a:r>
            <a:r>
              <a:rPr lang="en-US" sz="2400" dirty="0"/>
              <a:t> </a:t>
            </a:r>
          </a:p>
          <a:p>
            <a:pPr lvl="1"/>
            <a:r>
              <a:rPr lang="th-TH" dirty="0" smtClean="0"/>
              <a:t>เลื่อน </a:t>
            </a:r>
            <a:r>
              <a:rPr lang="en-US" dirty="0" smtClean="0"/>
              <a:t>P </a:t>
            </a:r>
            <a:r>
              <a:rPr lang="th-TH" dirty="0" smtClean="0"/>
              <a:t>ไปที่จุดกำเนิด นั่นคือเลื่อนวัตถุไปด้วย </a:t>
            </a:r>
            <a:r>
              <a:rPr lang="en-US" dirty="0" smtClean="0"/>
              <a:t>:  </a:t>
            </a:r>
            <a:r>
              <a:rPr lang="en-US" dirty="0">
                <a:solidFill>
                  <a:schemeClr val="tx2"/>
                </a:solidFill>
              </a:rPr>
              <a:t>T(-</a:t>
            </a:r>
            <a:r>
              <a:rPr lang="en-US" dirty="0" err="1">
                <a:solidFill>
                  <a:schemeClr val="tx2"/>
                </a:solidFill>
              </a:rPr>
              <a:t>px</a:t>
            </a:r>
            <a:r>
              <a:rPr lang="en-US" dirty="0">
                <a:solidFill>
                  <a:schemeClr val="tx2"/>
                </a:solidFill>
              </a:rPr>
              <a:t>, -</a:t>
            </a:r>
            <a:r>
              <a:rPr lang="en-US" dirty="0" err="1">
                <a:solidFill>
                  <a:schemeClr val="tx2"/>
                </a:solidFill>
              </a:rPr>
              <a:t>py</a:t>
            </a:r>
            <a:r>
              <a:rPr lang="en-US" dirty="0">
                <a:solidFill>
                  <a:schemeClr val="tx2"/>
                </a:solidFill>
              </a:rPr>
              <a:t>) </a:t>
            </a:r>
          </a:p>
          <a:p>
            <a:pPr lvl="1"/>
            <a:r>
              <a:rPr lang="th-TH" dirty="0" smtClean="0"/>
              <a:t>หมุนวัตถุรอบจุดกำเนิดด้วยมุม </a:t>
            </a:r>
            <a:r>
              <a:rPr lang="en-US" dirty="0" smtClean="0">
                <a:latin typeface="Symbol" panose="05050102010706020507" pitchFamily="18" charset="2"/>
              </a:rPr>
              <a:t>q</a:t>
            </a:r>
            <a:r>
              <a:rPr lang="th-TH" dirty="0" smtClean="0"/>
              <a:t> </a:t>
            </a:r>
            <a:r>
              <a:rPr lang="en-US" dirty="0" smtClean="0"/>
              <a:t>: </a:t>
            </a:r>
            <a:r>
              <a:rPr lang="en-US" dirty="0">
                <a:solidFill>
                  <a:schemeClr val="tx2"/>
                </a:solidFill>
              </a:rPr>
              <a:t>R(</a:t>
            </a:r>
            <a:r>
              <a:rPr lang="en-US" dirty="0">
                <a:solidFill>
                  <a:schemeClr val="tx2"/>
                </a:solidFill>
                <a:latin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th-TH" dirty="0" smtClean="0"/>
              <a:t>เลื่อน </a:t>
            </a:r>
            <a:r>
              <a:rPr lang="en-US" dirty="0" smtClean="0"/>
              <a:t>P </a:t>
            </a:r>
            <a:r>
              <a:rPr lang="th-TH" dirty="0" smtClean="0"/>
              <a:t>และวัตถุกลับไปที่เดิม </a:t>
            </a:r>
            <a:r>
              <a:rPr lang="en-US" dirty="0" smtClean="0"/>
              <a:t>:   </a:t>
            </a:r>
            <a:r>
              <a:rPr lang="en-US" dirty="0" smtClean="0">
                <a:solidFill>
                  <a:schemeClr val="tx2"/>
                </a:solidFill>
              </a:rPr>
              <a:t>T(</a:t>
            </a:r>
            <a:r>
              <a:rPr lang="en-US" dirty="0" err="1" smtClean="0">
                <a:solidFill>
                  <a:schemeClr val="tx2"/>
                </a:solidFill>
              </a:rPr>
              <a:t>px,py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11972" name="Group 4"/>
          <p:cNvGrpSpPr>
            <a:grpSpLocks/>
          </p:cNvGrpSpPr>
          <p:nvPr/>
        </p:nvGrpSpPr>
        <p:grpSpPr bwMode="auto">
          <a:xfrm>
            <a:off x="4648200" y="4467225"/>
            <a:ext cx="1752600" cy="1143000"/>
            <a:chOff x="1968" y="3360"/>
            <a:chExt cx="1104" cy="720"/>
          </a:xfrm>
        </p:grpSpPr>
        <p:grpSp>
          <p:nvGrpSpPr>
            <p:cNvPr id="211973" name="Group 5"/>
            <p:cNvGrpSpPr>
              <a:grpSpLocks/>
            </p:cNvGrpSpPr>
            <p:nvPr/>
          </p:nvGrpSpPr>
          <p:grpSpPr bwMode="auto">
            <a:xfrm>
              <a:off x="1968" y="3360"/>
              <a:ext cx="1104" cy="720"/>
              <a:chOff x="480" y="3360"/>
              <a:chExt cx="1104" cy="720"/>
            </a:xfrm>
          </p:grpSpPr>
          <p:sp>
            <p:nvSpPr>
              <p:cNvPr id="211974" name="Line 6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975" name="Line 7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1982" name="Rectangle 14"/>
            <p:cNvSpPr>
              <a:spLocks noChangeArrowheads="1"/>
            </p:cNvSpPr>
            <p:nvPr/>
          </p:nvSpPr>
          <p:spPr bwMode="auto">
            <a:xfrm>
              <a:off x="2064" y="3984"/>
              <a:ext cx="9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983" name="Group 15"/>
          <p:cNvGrpSpPr>
            <a:grpSpLocks/>
          </p:cNvGrpSpPr>
          <p:nvPr/>
        </p:nvGrpSpPr>
        <p:grpSpPr bwMode="auto">
          <a:xfrm>
            <a:off x="6629400" y="4467225"/>
            <a:ext cx="1752600" cy="1143000"/>
            <a:chOff x="3216" y="3360"/>
            <a:chExt cx="1104" cy="720"/>
          </a:xfrm>
        </p:grpSpPr>
        <p:grpSp>
          <p:nvGrpSpPr>
            <p:cNvPr id="211984" name="Group 16"/>
            <p:cNvGrpSpPr>
              <a:grpSpLocks/>
            </p:cNvGrpSpPr>
            <p:nvPr/>
          </p:nvGrpSpPr>
          <p:grpSpPr bwMode="auto">
            <a:xfrm>
              <a:off x="3216" y="3360"/>
              <a:ext cx="1104" cy="720"/>
              <a:chOff x="480" y="3360"/>
              <a:chExt cx="1104" cy="720"/>
            </a:xfrm>
          </p:grpSpPr>
          <p:sp>
            <p:nvSpPr>
              <p:cNvPr id="211985" name="Line 17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986" name="Line 18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1988" name="Rectangle 20"/>
            <p:cNvSpPr>
              <a:spLocks noChangeArrowheads="1"/>
            </p:cNvSpPr>
            <p:nvPr/>
          </p:nvSpPr>
          <p:spPr bwMode="auto">
            <a:xfrm>
              <a:off x="3312" y="3984"/>
              <a:ext cx="9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994" name="Group 26"/>
          <p:cNvGrpSpPr>
            <a:grpSpLocks/>
          </p:cNvGrpSpPr>
          <p:nvPr/>
        </p:nvGrpSpPr>
        <p:grpSpPr bwMode="auto">
          <a:xfrm>
            <a:off x="2286000" y="4422775"/>
            <a:ext cx="1752600" cy="1187450"/>
            <a:chOff x="480" y="3332"/>
            <a:chExt cx="1104" cy="748"/>
          </a:xfrm>
        </p:grpSpPr>
        <p:grpSp>
          <p:nvGrpSpPr>
            <p:cNvPr id="211995" name="Group 27"/>
            <p:cNvGrpSpPr>
              <a:grpSpLocks/>
            </p:cNvGrpSpPr>
            <p:nvPr/>
          </p:nvGrpSpPr>
          <p:grpSpPr bwMode="auto">
            <a:xfrm>
              <a:off x="480" y="3360"/>
              <a:ext cx="1104" cy="720"/>
              <a:chOff x="480" y="3360"/>
              <a:chExt cx="1104" cy="720"/>
            </a:xfrm>
          </p:grpSpPr>
          <p:sp>
            <p:nvSpPr>
              <p:cNvPr id="211996" name="Line 28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1997" name="Line 29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2004" name="Rectangle 36"/>
            <p:cNvSpPr>
              <a:spLocks noChangeArrowheads="1"/>
            </p:cNvSpPr>
            <p:nvPr/>
          </p:nvSpPr>
          <p:spPr bwMode="auto">
            <a:xfrm>
              <a:off x="864" y="3600"/>
              <a:ext cx="9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05" name="Text Box 37"/>
            <p:cNvSpPr txBox="1">
              <a:spLocks noChangeArrowheads="1"/>
            </p:cNvSpPr>
            <p:nvPr/>
          </p:nvSpPr>
          <p:spPr bwMode="auto">
            <a:xfrm>
              <a:off x="624" y="3332"/>
              <a:ext cx="5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(px,py)</a:t>
              </a:r>
            </a:p>
          </p:txBody>
        </p:sp>
        <p:sp>
          <p:nvSpPr>
            <p:cNvPr id="212006" name="Line 38"/>
            <p:cNvSpPr>
              <a:spLocks noChangeShapeType="1"/>
            </p:cNvSpPr>
            <p:nvPr/>
          </p:nvSpPr>
          <p:spPr bwMode="auto">
            <a:xfrm flipH="1">
              <a:off x="624" y="364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2007" name="Group 39"/>
          <p:cNvGrpSpPr>
            <a:grpSpLocks/>
          </p:cNvGrpSpPr>
          <p:nvPr/>
        </p:nvGrpSpPr>
        <p:grpSpPr bwMode="auto">
          <a:xfrm>
            <a:off x="8686800" y="4467225"/>
            <a:ext cx="1752600" cy="1143000"/>
            <a:chOff x="4512" y="3360"/>
            <a:chExt cx="1104" cy="720"/>
          </a:xfrm>
        </p:grpSpPr>
        <p:grpSp>
          <p:nvGrpSpPr>
            <p:cNvPr id="212008" name="Group 40"/>
            <p:cNvGrpSpPr>
              <a:grpSpLocks/>
            </p:cNvGrpSpPr>
            <p:nvPr/>
          </p:nvGrpSpPr>
          <p:grpSpPr bwMode="auto">
            <a:xfrm>
              <a:off x="4512" y="3360"/>
              <a:ext cx="1104" cy="720"/>
              <a:chOff x="480" y="3360"/>
              <a:chExt cx="1104" cy="720"/>
            </a:xfrm>
          </p:grpSpPr>
          <p:sp>
            <p:nvSpPr>
              <p:cNvPr id="212009" name="Line 41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2010" name="Line 42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2012" name="Rectangle 44"/>
            <p:cNvSpPr>
              <a:spLocks noChangeArrowheads="1"/>
            </p:cNvSpPr>
            <p:nvPr/>
          </p:nvSpPr>
          <p:spPr bwMode="auto">
            <a:xfrm>
              <a:off x="4944" y="3648"/>
              <a:ext cx="9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018" name="Line 50"/>
            <p:cNvSpPr>
              <a:spLocks noChangeShapeType="1"/>
            </p:cNvSpPr>
            <p:nvPr/>
          </p:nvSpPr>
          <p:spPr bwMode="auto">
            <a:xfrm flipV="1">
              <a:off x="4656" y="374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2" name="Freeform 51"/>
          <p:cNvSpPr/>
          <p:nvPr/>
        </p:nvSpPr>
        <p:spPr>
          <a:xfrm>
            <a:off x="3361582" y="4712493"/>
            <a:ext cx="415363" cy="359570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359964" y="5266134"/>
            <a:ext cx="415363" cy="359570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9232515">
            <a:off x="7239000" y="4906564"/>
            <a:ext cx="415363" cy="359570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rot="19232515">
            <a:off x="9766613" y="4364975"/>
            <a:ext cx="415363" cy="359570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22860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h-TH" dirty="0" smtClean="0"/>
              <a:t>เลื่อน </a:t>
            </a:r>
            <a:r>
              <a:rPr lang="en-US" dirty="0"/>
              <a:t>P </a:t>
            </a:r>
            <a:r>
              <a:rPr lang="th-TH" dirty="0"/>
              <a:t>ไปที่จุดกำเนิด นั่นคือเลื่อนวัตถุไปด้วย </a:t>
            </a:r>
            <a:r>
              <a:rPr lang="en-US" dirty="0" smtClean="0"/>
              <a:t>:</a:t>
            </a:r>
            <a:r>
              <a:rPr lang="th-TH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(-</a:t>
            </a:r>
            <a:r>
              <a:rPr lang="en-US" dirty="0" err="1">
                <a:solidFill>
                  <a:schemeClr val="tx2"/>
                </a:solidFill>
              </a:rPr>
              <a:t>px</a:t>
            </a:r>
            <a:r>
              <a:rPr lang="en-US" dirty="0">
                <a:solidFill>
                  <a:schemeClr val="tx2"/>
                </a:solidFill>
              </a:rPr>
              <a:t>, -</a:t>
            </a:r>
            <a:r>
              <a:rPr lang="en-US" dirty="0" err="1">
                <a:solidFill>
                  <a:schemeClr val="tx2"/>
                </a:solidFill>
              </a:rPr>
              <a:t>py</a:t>
            </a:r>
            <a:r>
              <a:rPr lang="en-US" dirty="0">
                <a:solidFill>
                  <a:schemeClr val="tx2"/>
                </a:solidFill>
              </a:rPr>
              <a:t>) </a:t>
            </a:r>
          </a:p>
          <a:p>
            <a:r>
              <a:rPr lang="th-TH" dirty="0"/>
              <a:t>หมุนวัตถุรอบจุดกำเนิดด้วยมุม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th-TH" dirty="0"/>
              <a:t> </a:t>
            </a:r>
            <a:r>
              <a:rPr lang="en-US" dirty="0"/>
              <a:t>: </a:t>
            </a:r>
            <a:r>
              <a:rPr lang="en-US" dirty="0" smtClean="0">
                <a:solidFill>
                  <a:schemeClr val="tx2"/>
                </a:solidFill>
              </a:rPr>
              <a:t>R(</a:t>
            </a:r>
            <a:r>
              <a:rPr lang="en-US" dirty="0" smtClean="0">
                <a:solidFill>
                  <a:schemeClr val="tx2"/>
                </a:solidFill>
                <a:latin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th-TH" dirty="0"/>
              <a:t>เลื่อน </a:t>
            </a:r>
            <a:r>
              <a:rPr lang="en-US" dirty="0"/>
              <a:t>P </a:t>
            </a:r>
            <a:r>
              <a:rPr lang="th-TH" dirty="0"/>
              <a:t>และวัตถุกลับไปที่เดิม </a:t>
            </a:r>
            <a:r>
              <a:rPr lang="en-US" dirty="0" smtClean="0"/>
              <a:t>:</a:t>
            </a:r>
            <a:r>
              <a:rPr lang="th-TH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T(</a:t>
            </a:r>
            <a:r>
              <a:rPr lang="en-US" dirty="0" err="1" smtClean="0">
                <a:solidFill>
                  <a:schemeClr val="tx2"/>
                </a:solidFill>
              </a:rPr>
              <a:t>px,py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sz="2800" dirty="0" smtClean="0">
                <a:latin typeface="Tahoma" panose="020B0604030504040204" pitchFamily="34" charset="0"/>
              </a:rPr>
              <a:t>จัดอยู่ในรูปการคูณเมตริกซ์ </a:t>
            </a:r>
            <a:r>
              <a:rPr lang="en-US" sz="2800" dirty="0" smtClean="0">
                <a:latin typeface="Tahoma" panose="020B0604030504040204" pitchFamily="34" charset="0"/>
              </a:rPr>
              <a:t>:   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T(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px,py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) R(</a:t>
            </a:r>
            <a:r>
              <a:rPr lang="en-US" sz="2000" dirty="0">
                <a:solidFill>
                  <a:schemeClr val="tx2"/>
                </a:solidFill>
                <a:latin typeface="Symbol" panose="05050102010706020507" pitchFamily="18" charset="2"/>
              </a:rPr>
              <a:t>q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) T(-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px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, -</a:t>
            </a:r>
            <a:r>
              <a:rPr lang="en-US" sz="2000" dirty="0" err="1">
                <a:solidFill>
                  <a:schemeClr val="tx2"/>
                </a:solidFill>
                <a:latin typeface="Tahoma" panose="020B0604030504040204" pitchFamily="34" charset="0"/>
              </a:rPr>
              <a:t>py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r>
              <a:rPr lang="en-US" sz="2800" dirty="0">
                <a:latin typeface="Tahoma" panose="020B0604030504040204" pitchFamily="34" charset="0"/>
              </a:rPr>
              <a:t> * P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12996" name="Group 4"/>
          <p:cNvGrpSpPr>
            <a:grpSpLocks/>
          </p:cNvGrpSpPr>
          <p:nvPr/>
        </p:nvGrpSpPr>
        <p:grpSpPr bwMode="auto">
          <a:xfrm>
            <a:off x="2659062" y="4548189"/>
            <a:ext cx="6873875" cy="1006475"/>
            <a:chOff x="1008" y="3025"/>
            <a:chExt cx="4330" cy="634"/>
          </a:xfrm>
        </p:grpSpPr>
        <p:sp>
          <p:nvSpPr>
            <p:cNvPr id="212997" name="Text Box 5"/>
            <p:cNvSpPr txBox="1">
              <a:spLocks noChangeArrowheads="1"/>
            </p:cNvSpPr>
            <p:nvPr/>
          </p:nvSpPr>
          <p:spPr bwMode="auto">
            <a:xfrm>
              <a:off x="1056" y="3025"/>
              <a:ext cx="428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000" dirty="0">
                  <a:latin typeface="Tahoma" panose="020B0604030504040204" pitchFamily="34" charset="0"/>
                </a:rPr>
                <a:t>x’         1 0  </a:t>
              </a:r>
              <a:r>
                <a:rPr lang="en-US" sz="2000" dirty="0" err="1">
                  <a:latin typeface="Tahoma" panose="020B0604030504040204" pitchFamily="34" charset="0"/>
                </a:rPr>
                <a:t>px</a:t>
              </a:r>
              <a:r>
                <a:rPr lang="en-US" sz="2000" dirty="0">
                  <a:latin typeface="Tahoma" panose="020B0604030504040204" pitchFamily="34" charset="0"/>
                </a:rPr>
                <a:t>        </a:t>
              </a:r>
              <a:r>
                <a:rPr lang="en-US" sz="2000" dirty="0" err="1">
                  <a:latin typeface="Tahoma" panose="020B0604030504040204" pitchFamily="34" charset="0"/>
                </a:rPr>
                <a:t>cos</a:t>
              </a:r>
              <a:r>
                <a:rPr lang="en-US" sz="2000" dirty="0">
                  <a:latin typeface="Tahoma" panose="020B0604030504040204" pitchFamily="34" charset="0"/>
                </a:rPr>
                <a:t>(</a:t>
              </a:r>
              <a:r>
                <a:rPr lang="en-US" sz="2000" dirty="0">
                  <a:latin typeface="Symbol" panose="05050102010706020507" pitchFamily="18" charset="2"/>
                </a:rPr>
                <a:t>q</a:t>
              </a:r>
              <a:r>
                <a:rPr lang="en-US" sz="2000" dirty="0">
                  <a:latin typeface="Tahoma" panose="020B0604030504040204" pitchFamily="34" charset="0"/>
                </a:rPr>
                <a:t>)   -sin(</a:t>
              </a:r>
              <a:r>
                <a:rPr lang="en-US" sz="2000" dirty="0">
                  <a:latin typeface="Symbol" panose="05050102010706020507" pitchFamily="18" charset="2"/>
                </a:rPr>
                <a:t>q</a:t>
              </a:r>
              <a:r>
                <a:rPr lang="en-US" sz="2000" dirty="0">
                  <a:latin typeface="Tahoma" panose="020B0604030504040204" pitchFamily="34" charset="0"/>
                </a:rPr>
                <a:t>)   0       1  0  -</a:t>
              </a:r>
              <a:r>
                <a:rPr lang="en-US" sz="2000" dirty="0" err="1">
                  <a:latin typeface="Tahoma" panose="020B0604030504040204" pitchFamily="34" charset="0"/>
                </a:rPr>
                <a:t>px</a:t>
              </a:r>
              <a:r>
                <a:rPr lang="en-US" sz="2000" dirty="0">
                  <a:latin typeface="Tahoma" panose="020B0604030504040204" pitchFamily="34" charset="0"/>
                </a:rPr>
                <a:t>      x  </a:t>
              </a:r>
            </a:p>
            <a:p>
              <a:r>
                <a:rPr lang="en-US" sz="2000" dirty="0">
                  <a:latin typeface="Tahoma" panose="020B0604030504040204" pitchFamily="34" charset="0"/>
                </a:rPr>
                <a:t>y’   =    0 1  </a:t>
              </a:r>
              <a:r>
                <a:rPr lang="en-US" sz="2000" dirty="0" err="1">
                  <a:latin typeface="Tahoma" panose="020B0604030504040204" pitchFamily="34" charset="0"/>
                </a:rPr>
                <a:t>py</a:t>
              </a:r>
              <a:r>
                <a:rPr lang="en-US" sz="2000" dirty="0">
                  <a:latin typeface="Tahoma" panose="020B0604030504040204" pitchFamily="34" charset="0"/>
                </a:rPr>
                <a:t>        sin(</a:t>
              </a:r>
              <a:r>
                <a:rPr lang="en-US" sz="2000" dirty="0">
                  <a:latin typeface="Symbol" panose="05050102010706020507" pitchFamily="18" charset="2"/>
                </a:rPr>
                <a:t>q</a:t>
              </a:r>
              <a:r>
                <a:rPr lang="en-US" sz="2000" dirty="0">
                  <a:latin typeface="Tahoma" panose="020B0604030504040204" pitchFamily="34" charset="0"/>
                </a:rPr>
                <a:t>)     </a:t>
              </a:r>
              <a:r>
                <a:rPr lang="en-US" sz="2000" dirty="0" err="1">
                  <a:latin typeface="Tahoma" panose="020B0604030504040204" pitchFamily="34" charset="0"/>
                </a:rPr>
                <a:t>cos</a:t>
              </a:r>
              <a:r>
                <a:rPr lang="en-US" sz="2000" dirty="0">
                  <a:latin typeface="Tahoma" panose="020B0604030504040204" pitchFamily="34" charset="0"/>
                </a:rPr>
                <a:t>(</a:t>
              </a:r>
              <a:r>
                <a:rPr lang="en-US" sz="2000" dirty="0">
                  <a:latin typeface="Symbol" panose="05050102010706020507" pitchFamily="18" charset="2"/>
                </a:rPr>
                <a:t>q</a:t>
              </a:r>
              <a:r>
                <a:rPr lang="en-US" sz="2000" dirty="0">
                  <a:latin typeface="Tahoma" panose="020B0604030504040204" pitchFamily="34" charset="0"/>
                </a:rPr>
                <a:t>)  0       0  1  -</a:t>
              </a:r>
              <a:r>
                <a:rPr lang="en-US" sz="2000" dirty="0" err="1">
                  <a:latin typeface="Tahoma" panose="020B0604030504040204" pitchFamily="34" charset="0"/>
                </a:rPr>
                <a:t>py</a:t>
              </a:r>
              <a:r>
                <a:rPr lang="en-US" sz="2000" dirty="0">
                  <a:latin typeface="Tahoma" panose="020B0604030504040204" pitchFamily="34" charset="0"/>
                </a:rPr>
                <a:t>      y</a:t>
              </a:r>
            </a:p>
            <a:p>
              <a:r>
                <a:rPr lang="en-US" sz="2000" dirty="0">
                  <a:latin typeface="Tahoma" panose="020B0604030504040204" pitchFamily="34" charset="0"/>
                </a:rPr>
                <a:t>1          0 0   1           0            0      1       0  0    1      1</a:t>
              </a:r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>
              <a:off x="1632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2999" name="Line 7"/>
            <p:cNvSpPr>
              <a:spLocks noChangeShapeType="1"/>
            </p:cNvSpPr>
            <p:nvPr/>
          </p:nvSpPr>
          <p:spPr bwMode="auto">
            <a:xfrm>
              <a:off x="225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000" name="Line 8"/>
            <p:cNvSpPr>
              <a:spLocks noChangeShapeType="1"/>
            </p:cNvSpPr>
            <p:nvPr/>
          </p:nvSpPr>
          <p:spPr bwMode="auto">
            <a:xfrm>
              <a:off x="249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001" name="Line 9"/>
            <p:cNvSpPr>
              <a:spLocks noChangeShapeType="1"/>
            </p:cNvSpPr>
            <p:nvPr/>
          </p:nvSpPr>
          <p:spPr bwMode="auto">
            <a:xfrm>
              <a:off x="393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002" name="Line 10"/>
            <p:cNvSpPr>
              <a:spLocks noChangeShapeType="1"/>
            </p:cNvSpPr>
            <p:nvPr/>
          </p:nvSpPr>
          <p:spPr bwMode="auto">
            <a:xfrm>
              <a:off x="412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003" name="Line 11"/>
            <p:cNvSpPr>
              <a:spLocks noChangeShapeType="1"/>
            </p:cNvSpPr>
            <p:nvPr/>
          </p:nvSpPr>
          <p:spPr bwMode="auto">
            <a:xfrm>
              <a:off x="48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004" name="Line 12"/>
            <p:cNvSpPr>
              <a:spLocks noChangeShapeType="1"/>
            </p:cNvSpPr>
            <p:nvPr/>
          </p:nvSpPr>
          <p:spPr bwMode="auto">
            <a:xfrm>
              <a:off x="5040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005" name="Line 13"/>
            <p:cNvSpPr>
              <a:spLocks noChangeShapeType="1"/>
            </p:cNvSpPr>
            <p:nvPr/>
          </p:nvSpPr>
          <p:spPr bwMode="auto">
            <a:xfrm>
              <a:off x="5280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006" name="Line 14"/>
            <p:cNvSpPr>
              <a:spLocks noChangeShapeType="1"/>
            </p:cNvSpPr>
            <p:nvPr/>
          </p:nvSpPr>
          <p:spPr bwMode="auto">
            <a:xfrm>
              <a:off x="100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3007" name="Line 15"/>
            <p:cNvSpPr>
              <a:spLocks noChangeShapeType="1"/>
            </p:cNvSpPr>
            <p:nvPr/>
          </p:nvSpPr>
          <p:spPr bwMode="auto">
            <a:xfrm>
              <a:off x="12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การหมุนรอบจุดใดๆ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64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การแปลงใน </a:t>
            </a:r>
            <a:r>
              <a:rPr lang="en-US" dirty="0" smtClean="0"/>
              <a:t>2 </a:t>
            </a:r>
            <a:r>
              <a:rPr lang="th-TH" dirty="0" smtClean="0"/>
              <a:t>มิติ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การแปลงของวัตถุใน </a:t>
            </a:r>
            <a:r>
              <a:rPr lang="en-US" dirty="0" smtClean="0"/>
              <a:t>2 </a:t>
            </a:r>
            <a:r>
              <a:rPr lang="th-TH" dirty="0" smtClean="0"/>
              <a:t>มิติคือ</a:t>
            </a:r>
          </a:p>
          <a:p>
            <a:pPr lvl="1"/>
            <a:r>
              <a:rPr lang="th-TH" dirty="0" smtClean="0"/>
              <a:t>การเปลี่ยนตำแหน่ง (การเลื่อน)</a:t>
            </a:r>
          </a:p>
          <a:p>
            <a:pPr lvl="1"/>
            <a:r>
              <a:rPr lang="th-TH" dirty="0" smtClean="0"/>
              <a:t>การเปลี่ยนขนาด (การย่อขยาย)</a:t>
            </a:r>
          </a:p>
          <a:p>
            <a:pPr lvl="1"/>
            <a:r>
              <a:rPr lang="th-TH" dirty="0" smtClean="0"/>
              <a:t>การเปลี่ยนมุม (การหมุน)</a:t>
            </a:r>
          </a:p>
          <a:p>
            <a:pPr lvl="1"/>
            <a:r>
              <a:rPr lang="th-TH" dirty="0" smtClean="0"/>
              <a:t>การเปลี่ยนรูปร่าง (การเฉือน)</a:t>
            </a:r>
          </a:p>
          <a:p>
            <a:r>
              <a:rPr lang="th-TH" dirty="0" smtClean="0"/>
              <a:t>คำนวณได้จากการคูณเมตริกซ์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22098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sz="3200" dirty="0" smtClean="0">
                <a:latin typeface="Tahoma" panose="020B0604030504040204" pitchFamily="34" charset="0"/>
              </a:rPr>
              <a:t>การย่อขยายปกติมีหมุด </a:t>
            </a:r>
            <a:r>
              <a:rPr lang="en-US" sz="3200" dirty="0" smtClean="0">
                <a:latin typeface="Tahoma" panose="020B0604030504040204" pitchFamily="34" charset="0"/>
              </a:rPr>
              <a:t>(pivot) </a:t>
            </a:r>
            <a:r>
              <a:rPr lang="th-TH" sz="3200" dirty="0" smtClean="0">
                <a:latin typeface="Tahoma" panose="020B0604030504040204" pitchFamily="34" charset="0"/>
              </a:rPr>
              <a:t>อยู่ที่จุดกำเนิด </a:t>
            </a:r>
            <a:r>
              <a:rPr lang="en-US" sz="3200" dirty="0" smtClean="0">
                <a:latin typeface="Tahoma" panose="020B0604030504040204" pitchFamily="34" charset="0"/>
              </a:rPr>
              <a:t>(0,0) </a:t>
            </a:r>
            <a:endParaRPr lang="en-US" sz="3200" dirty="0">
              <a:latin typeface="Tahoma" panose="020B0604030504040204" pitchFamily="34" charset="0"/>
            </a:endParaRP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3657600" y="3347591"/>
            <a:ext cx="16706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  </a:t>
            </a:r>
            <a:r>
              <a:rPr lang="en-US" sz="2000"/>
              <a:t> Sx     0      0 </a:t>
            </a:r>
          </a:p>
          <a:p>
            <a:r>
              <a:rPr lang="en-US" sz="2000"/>
              <a:t>      0     Sy     0 </a:t>
            </a:r>
          </a:p>
          <a:p>
            <a:r>
              <a:rPr lang="en-US" sz="2000"/>
              <a:t>      0     0       1 </a:t>
            </a:r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 flipV="1">
            <a:off x="7948613" y="3124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7772400" y="477043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4029" name="AutoShape 13"/>
          <p:cNvSpPr>
            <a:spLocks noChangeArrowheads="1"/>
          </p:cNvSpPr>
          <p:nvPr/>
        </p:nvSpPr>
        <p:spPr bwMode="auto">
          <a:xfrm>
            <a:off x="6331598" y="3886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2286000" y="4876800"/>
            <a:ext cx="8001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sz="3200" dirty="0" smtClean="0">
                <a:latin typeface="Tahoma" panose="020B0604030504040204" pitchFamily="34" charset="0"/>
              </a:rPr>
              <a:t>ถ้าจะย่อยขยายเทียบหมุดอื่นทำอย่างไร</a:t>
            </a:r>
            <a:r>
              <a:rPr lang="en-US" sz="3200" dirty="0" smtClean="0">
                <a:latin typeface="Tahoma" panose="020B0604030504040204" pitchFamily="34" charset="0"/>
              </a:rPr>
              <a:t>? </a:t>
            </a:r>
            <a:endParaRPr lang="en-US" sz="3200" dirty="0">
              <a:latin typeface="Tahoma" panose="020B0604030504040204" pitchFamily="34" charset="0"/>
            </a:endParaRPr>
          </a:p>
        </p:txBody>
      </p:sp>
      <p:sp>
        <p:nvSpPr>
          <p:cNvPr id="214042" name="Line 26"/>
          <p:cNvSpPr>
            <a:spLocks noChangeShapeType="1"/>
          </p:cNvSpPr>
          <p:nvPr/>
        </p:nvSpPr>
        <p:spPr bwMode="auto">
          <a:xfrm flipV="1">
            <a:off x="8763000" y="3886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3868737" y="351889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5328250" y="350634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การย่อขยายรอบจุดใดๆ </a:t>
            </a:r>
            <a:endParaRPr lang="en-US" dirty="0" smtClean="0"/>
          </a:p>
        </p:txBody>
      </p:sp>
      <p:sp>
        <p:nvSpPr>
          <p:cNvPr id="30" name="Freeform 29"/>
          <p:cNvSpPr/>
          <p:nvPr/>
        </p:nvSpPr>
        <p:spPr>
          <a:xfrm>
            <a:off x="8266162" y="4223544"/>
            <a:ext cx="415363" cy="359570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9218662" y="3195464"/>
            <a:ext cx="849263" cy="735187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22860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sz="2800" dirty="0" smtClean="0">
                <a:latin typeface="Tahoma" panose="020B0604030504040204" pitchFamily="34" charset="0"/>
              </a:rPr>
              <a:t>การย่อขยายเทียบหมุด</a:t>
            </a:r>
            <a:r>
              <a:rPr lang="en-US" sz="2800" dirty="0" smtClean="0">
                <a:latin typeface="Tahoma" panose="020B0604030504040204" pitchFamily="34" charset="0"/>
              </a:rPr>
              <a:t> </a:t>
            </a:r>
            <a:r>
              <a:rPr lang="en-US" sz="2800" dirty="0">
                <a:latin typeface="Tahoma" panose="020B0604030504040204" pitchFamily="34" charset="0"/>
              </a:rPr>
              <a:t>P (</a:t>
            </a:r>
            <a:r>
              <a:rPr lang="en-US" sz="2800" dirty="0" err="1">
                <a:latin typeface="Tahoma" panose="020B0604030504040204" pitchFamily="34" charset="0"/>
              </a:rPr>
              <a:t>px,py</a:t>
            </a:r>
            <a:r>
              <a:rPr lang="en-US" sz="2800" dirty="0">
                <a:latin typeface="Tahoma" panose="020B0604030504040204" pitchFamily="34" charset="0"/>
              </a:rPr>
              <a:t>):</a:t>
            </a:r>
            <a:r>
              <a:rPr lang="en-US" dirty="0">
                <a:latin typeface="Tahoma" panose="020B0604030504040204" pitchFamily="34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th-TH" dirty="0" smtClean="0"/>
              <a:t>เลื่อน </a:t>
            </a:r>
            <a:r>
              <a:rPr lang="en-US" dirty="0"/>
              <a:t>P </a:t>
            </a:r>
            <a:r>
              <a:rPr lang="th-TH" dirty="0"/>
              <a:t>ไปที่จุดกำเนิด นั่นคือเลื่อนวัตถุไปด้วย </a:t>
            </a:r>
            <a:r>
              <a:rPr lang="en-US" dirty="0"/>
              <a:t>:  </a:t>
            </a:r>
            <a:r>
              <a:rPr lang="en-US" dirty="0">
                <a:solidFill>
                  <a:schemeClr val="tx2"/>
                </a:solidFill>
              </a:rPr>
              <a:t>T(-</a:t>
            </a:r>
            <a:r>
              <a:rPr lang="en-US" dirty="0" err="1">
                <a:solidFill>
                  <a:schemeClr val="tx2"/>
                </a:solidFill>
              </a:rPr>
              <a:t>px</a:t>
            </a:r>
            <a:r>
              <a:rPr lang="en-US" dirty="0">
                <a:solidFill>
                  <a:schemeClr val="tx2"/>
                </a:solidFill>
              </a:rPr>
              <a:t>, -</a:t>
            </a:r>
            <a:r>
              <a:rPr lang="en-US" dirty="0" err="1">
                <a:solidFill>
                  <a:schemeClr val="tx2"/>
                </a:solidFill>
              </a:rPr>
              <a:t>py</a:t>
            </a:r>
            <a:r>
              <a:rPr lang="en-US" dirty="0">
                <a:solidFill>
                  <a:schemeClr val="tx2"/>
                </a:solidFill>
              </a:rPr>
              <a:t>) </a:t>
            </a:r>
            <a:endParaRPr lang="en-US" dirty="0" smtClean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th-TH" dirty="0" smtClean="0">
                <a:latin typeface="Tahoma" panose="020B0604030504040204" pitchFamily="34" charset="0"/>
              </a:rPr>
              <a:t>ย่อขยายวัตถุ </a:t>
            </a:r>
            <a:r>
              <a:rPr lang="en-US" dirty="0" smtClean="0">
                <a:latin typeface="Tahoma" panose="020B0604030504040204" pitchFamily="34" charset="0"/>
              </a:rPr>
              <a:t>: </a:t>
            </a: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S(</a:t>
            </a:r>
            <a:r>
              <a:rPr lang="en-US" dirty="0" err="1" smtClean="0">
                <a:solidFill>
                  <a:schemeClr val="tx2"/>
                </a:solidFill>
                <a:latin typeface="Tahoma" panose="020B0604030504040204" pitchFamily="34" charset="0"/>
              </a:rPr>
              <a:t>sx</a:t>
            </a: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chemeClr val="tx2"/>
                </a:solidFill>
                <a:latin typeface="Tahoma" panose="020B0604030504040204" pitchFamily="34" charset="0"/>
              </a:rPr>
              <a:t>sy</a:t>
            </a: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th-TH" dirty="0" smtClean="0"/>
              <a:t>เลื่อน </a:t>
            </a:r>
            <a:r>
              <a:rPr lang="en-US" dirty="0"/>
              <a:t>P </a:t>
            </a:r>
            <a:r>
              <a:rPr lang="th-TH" dirty="0"/>
              <a:t>และวัตถุกลับไปที่เดิม </a:t>
            </a:r>
            <a:r>
              <a:rPr lang="en-US" dirty="0"/>
              <a:t>:   </a:t>
            </a:r>
            <a:r>
              <a:rPr lang="en-US" dirty="0" smtClean="0">
                <a:solidFill>
                  <a:schemeClr val="tx2"/>
                </a:solidFill>
              </a:rPr>
              <a:t>T(</a:t>
            </a:r>
            <a:r>
              <a:rPr lang="en-US" dirty="0" err="1" smtClean="0">
                <a:solidFill>
                  <a:schemeClr val="tx2"/>
                </a:solidFill>
              </a:rPr>
              <a:t>px,py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15044" name="Group 4"/>
          <p:cNvGrpSpPr>
            <a:grpSpLocks/>
          </p:cNvGrpSpPr>
          <p:nvPr/>
        </p:nvGrpSpPr>
        <p:grpSpPr bwMode="auto">
          <a:xfrm>
            <a:off x="4648200" y="5076825"/>
            <a:ext cx="1752600" cy="1143000"/>
            <a:chOff x="480" y="3360"/>
            <a:chExt cx="1104" cy="720"/>
          </a:xfrm>
        </p:grpSpPr>
        <p:sp>
          <p:nvSpPr>
            <p:cNvPr id="215045" name="Line 5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046" name="Line 6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5052" name="Rectangle 12"/>
          <p:cNvSpPr>
            <a:spLocks noChangeArrowheads="1"/>
          </p:cNvSpPr>
          <p:nvPr/>
        </p:nvSpPr>
        <p:spPr bwMode="auto">
          <a:xfrm>
            <a:off x="4800600" y="6067425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053" name="Group 13"/>
          <p:cNvGrpSpPr>
            <a:grpSpLocks/>
          </p:cNvGrpSpPr>
          <p:nvPr/>
        </p:nvGrpSpPr>
        <p:grpSpPr bwMode="auto">
          <a:xfrm>
            <a:off x="6629400" y="5076825"/>
            <a:ext cx="1752600" cy="1143000"/>
            <a:chOff x="480" y="3360"/>
            <a:chExt cx="1104" cy="720"/>
          </a:xfrm>
        </p:grpSpPr>
        <p:sp>
          <p:nvSpPr>
            <p:cNvPr id="215054" name="Line 14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055" name="Line 15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5056" name="Rectangle 16"/>
          <p:cNvSpPr>
            <a:spLocks noChangeArrowheads="1"/>
          </p:cNvSpPr>
          <p:nvPr/>
        </p:nvSpPr>
        <p:spPr bwMode="auto">
          <a:xfrm>
            <a:off x="6781800" y="6067425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057" name="Group 17"/>
          <p:cNvGrpSpPr>
            <a:grpSpLocks/>
          </p:cNvGrpSpPr>
          <p:nvPr/>
        </p:nvGrpSpPr>
        <p:grpSpPr bwMode="auto">
          <a:xfrm>
            <a:off x="2286000" y="5076825"/>
            <a:ext cx="1752600" cy="1143000"/>
            <a:chOff x="480" y="3360"/>
            <a:chExt cx="1104" cy="720"/>
          </a:xfrm>
        </p:grpSpPr>
        <p:sp>
          <p:nvSpPr>
            <p:cNvPr id="215058" name="Line 1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059" name="Line 1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5065" name="Rectangle 25"/>
          <p:cNvSpPr>
            <a:spLocks noChangeArrowheads="1"/>
          </p:cNvSpPr>
          <p:nvPr/>
        </p:nvSpPr>
        <p:spPr bwMode="auto">
          <a:xfrm>
            <a:off x="2895600" y="5457825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6" name="Text Box 26"/>
          <p:cNvSpPr txBox="1">
            <a:spLocks noChangeArrowheads="1"/>
          </p:cNvSpPr>
          <p:nvPr/>
        </p:nvSpPr>
        <p:spPr bwMode="auto">
          <a:xfrm>
            <a:off x="3205163" y="5229225"/>
            <a:ext cx="824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(px,py)</a:t>
            </a:r>
          </a:p>
        </p:txBody>
      </p:sp>
      <p:sp>
        <p:nvSpPr>
          <p:cNvPr id="215067" name="Line 27"/>
          <p:cNvSpPr>
            <a:spLocks noChangeShapeType="1"/>
          </p:cNvSpPr>
          <p:nvPr/>
        </p:nvSpPr>
        <p:spPr bwMode="auto">
          <a:xfrm flipH="1">
            <a:off x="2514600" y="55340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5068" name="Group 28"/>
          <p:cNvGrpSpPr>
            <a:grpSpLocks/>
          </p:cNvGrpSpPr>
          <p:nvPr/>
        </p:nvGrpSpPr>
        <p:grpSpPr bwMode="auto">
          <a:xfrm>
            <a:off x="8686800" y="5076825"/>
            <a:ext cx="1752600" cy="1143000"/>
            <a:chOff x="480" y="3360"/>
            <a:chExt cx="1104" cy="720"/>
          </a:xfrm>
        </p:grpSpPr>
        <p:sp>
          <p:nvSpPr>
            <p:cNvPr id="215069" name="Line 29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070" name="Line 30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5071" name="Rectangle 31"/>
          <p:cNvSpPr>
            <a:spLocks noChangeArrowheads="1"/>
          </p:cNvSpPr>
          <p:nvPr/>
        </p:nvSpPr>
        <p:spPr bwMode="auto">
          <a:xfrm>
            <a:off x="9372600" y="5610225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2" name="Line 32"/>
          <p:cNvSpPr>
            <a:spLocks noChangeShapeType="1"/>
          </p:cNvSpPr>
          <p:nvPr/>
        </p:nvSpPr>
        <p:spPr bwMode="auto">
          <a:xfrm flipV="1">
            <a:off x="8915400" y="56864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การย่อขยายรอบจุดใดๆ </a:t>
            </a:r>
            <a:endParaRPr lang="en-US" dirty="0" smtClean="0"/>
          </a:p>
        </p:txBody>
      </p:sp>
      <p:sp>
        <p:nvSpPr>
          <p:cNvPr id="44" name="Freeform 43"/>
          <p:cNvSpPr/>
          <p:nvPr/>
        </p:nvSpPr>
        <p:spPr>
          <a:xfrm>
            <a:off x="2767856" y="5174455"/>
            <a:ext cx="415363" cy="359570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669118" y="5784055"/>
            <a:ext cx="415363" cy="359570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532282" y="5598557"/>
            <a:ext cx="701300" cy="607099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9115424" y="5154275"/>
            <a:ext cx="701300" cy="607099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การแปลงสัมพรรค </a:t>
            </a:r>
            <a:r>
              <a:rPr lang="en-US" dirty="0" smtClean="0"/>
              <a:t>(affine transform)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คือการแปลงที่จุดผลลัพธ์ </a:t>
            </a:r>
            <a:r>
              <a:rPr lang="en-US" dirty="0" smtClean="0"/>
              <a:t>P’</a:t>
            </a:r>
            <a:r>
              <a:rPr lang="th-TH" dirty="0" smtClean="0"/>
              <a:t> เกิดจากผลรวมเชิงเส้นของจุดตั้งต้น </a:t>
            </a:r>
            <a:r>
              <a:rPr lang="en-US" dirty="0" smtClean="0"/>
              <a:t>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การเลื่อน การหมุน การย่อยขยายล้วนเป็นการแปลงสัมพรรคทั้งสิ้น</a:t>
            </a:r>
          </a:p>
          <a:p>
            <a:r>
              <a:rPr lang="th-TH" dirty="0"/>
              <a:t>การแปลงสัม</a:t>
            </a:r>
            <a:r>
              <a:rPr lang="th-TH" dirty="0" smtClean="0"/>
              <a:t>พรรคใดๆ สามารถแบ่งเป็นการหมุนต่อด้วยการย่อขยายต่อด้วยการเลื่อนได้</a:t>
            </a:r>
          </a:p>
          <a:p>
            <a:pPr lvl="1"/>
            <a:r>
              <a:rPr lang="en-US" dirty="0" smtClean="0"/>
              <a:t>A = T * S * R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1250" y="2586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/>
              <a:t>	 </a:t>
            </a:r>
            <a:r>
              <a:rPr lang="en-US" dirty="0"/>
              <a:t>x’        m11    m12    m13      </a:t>
            </a:r>
            <a:r>
              <a:rPr lang="en-US" dirty="0" smtClean="0"/>
              <a:t>   </a:t>
            </a:r>
            <a:r>
              <a:rPr lang="en-US" dirty="0"/>
              <a:t>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                   </a:t>
            </a:r>
            <a:r>
              <a:rPr lang="en-US" dirty="0" smtClean="0"/>
              <a:t>y</a:t>
            </a:r>
            <a:r>
              <a:rPr lang="en-US" dirty="0"/>
              <a:t>’   =   m21    m22    m23      </a:t>
            </a:r>
            <a:r>
              <a:rPr lang="en-US" dirty="0" smtClean="0"/>
              <a:t>  y 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                   </a:t>
            </a:r>
            <a:r>
              <a:rPr lang="en-US" dirty="0" smtClean="0"/>
              <a:t>1           </a:t>
            </a:r>
            <a:r>
              <a:rPr lang="en-US" dirty="0"/>
              <a:t>0         </a:t>
            </a:r>
            <a:r>
              <a:rPr lang="en-US" dirty="0" smtClean="0"/>
              <a:t> 0          1           1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324225" y="260479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686175" y="260479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981450" y="2590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810250" y="258633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029325" y="259526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410325" y="258633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การรวมการแปลง</a:t>
            </a:r>
            <a:endParaRPr lang="en-US" dirty="0" smtClean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การแปลงจุด </a:t>
            </a:r>
            <a:r>
              <a:rPr lang="en-US" dirty="0" smtClean="0"/>
              <a:t>P </a:t>
            </a:r>
            <a:r>
              <a:rPr lang="th-TH" dirty="0" smtClean="0"/>
              <a:t>ด้วย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th-TH" dirty="0" smtClean="0"/>
              <a:t>ตามด้วย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th-TH" dirty="0" smtClean="0"/>
              <a:t>ตามด้วย </a:t>
            </a:r>
            <a:r>
              <a:rPr lang="en-US" dirty="0" smtClean="0"/>
              <a:t>M</a:t>
            </a:r>
            <a:r>
              <a:rPr lang="en-US" baseline="-25000" dirty="0" smtClean="0"/>
              <a:t>3</a:t>
            </a:r>
          </a:p>
          <a:p>
            <a:pPr lvl="1"/>
            <a:r>
              <a:rPr lang="en-US" dirty="0" smtClean="0"/>
              <a:t>P’ = (M</a:t>
            </a:r>
            <a:r>
              <a:rPr lang="en-US" baseline="-25000" dirty="0" smtClean="0"/>
              <a:t>3</a:t>
            </a:r>
            <a:r>
              <a:rPr lang="en-US" dirty="0" smtClean="0"/>
              <a:t> * (M</a:t>
            </a:r>
            <a:r>
              <a:rPr lang="en-US" baseline="-25000" dirty="0" smtClean="0"/>
              <a:t>2</a:t>
            </a:r>
            <a:r>
              <a:rPr lang="en-US" dirty="0" smtClean="0"/>
              <a:t> * (M</a:t>
            </a:r>
            <a:r>
              <a:rPr lang="en-US" baseline="-25000" dirty="0" smtClean="0"/>
              <a:t>1</a:t>
            </a:r>
            <a:r>
              <a:rPr lang="en-US" dirty="0" smtClean="0"/>
              <a:t> * P)))</a:t>
            </a:r>
          </a:p>
          <a:p>
            <a:pPr lvl="1"/>
            <a:r>
              <a:rPr lang="en-US" dirty="0" smtClean="0"/>
              <a:t>P’ = (</a:t>
            </a:r>
            <a:r>
              <a:rPr lang="en-US" dirty="0"/>
              <a:t>M</a:t>
            </a:r>
            <a:r>
              <a:rPr lang="en-US" baseline="-25000" dirty="0"/>
              <a:t>3</a:t>
            </a:r>
            <a:r>
              <a:rPr lang="en-US" dirty="0"/>
              <a:t> *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) * P</a:t>
            </a:r>
          </a:p>
          <a:p>
            <a:r>
              <a:rPr lang="th-TH" dirty="0" smtClean="0"/>
              <a:t>การคูณเมตริกซ์จัดกลุ่มได้</a:t>
            </a:r>
          </a:p>
          <a:p>
            <a:pPr lvl="1"/>
            <a:r>
              <a:rPr lang="en-US" dirty="0"/>
              <a:t>(M</a:t>
            </a:r>
            <a:r>
              <a:rPr lang="en-US" baseline="-25000" dirty="0"/>
              <a:t>3</a:t>
            </a:r>
            <a:r>
              <a:rPr lang="en-US" dirty="0"/>
              <a:t> * M</a:t>
            </a:r>
            <a:r>
              <a:rPr lang="en-US" baseline="-25000" dirty="0"/>
              <a:t>2</a:t>
            </a:r>
            <a:r>
              <a:rPr lang="en-US" dirty="0"/>
              <a:t> * 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)</a:t>
            </a:r>
            <a:r>
              <a:rPr lang="th-TH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(M</a:t>
            </a:r>
            <a:r>
              <a:rPr lang="en-US" baseline="-25000" dirty="0"/>
              <a:t>3</a:t>
            </a:r>
            <a:r>
              <a:rPr lang="en-US" dirty="0"/>
              <a:t> *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) * M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 = M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(M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* M</a:t>
            </a:r>
            <a:r>
              <a:rPr lang="en-US" baseline="-25000" dirty="0"/>
              <a:t>1</a:t>
            </a:r>
            <a:r>
              <a:rPr lang="en-US" dirty="0"/>
              <a:t> )</a:t>
            </a:r>
            <a:r>
              <a:rPr lang="th-TH" dirty="0"/>
              <a:t> </a:t>
            </a:r>
            <a:endParaRPr lang="en-US" dirty="0" smtClean="0"/>
          </a:p>
          <a:p>
            <a:r>
              <a:rPr lang="th-TH" dirty="0" smtClean="0"/>
              <a:t>สลับที่ไม่ได้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* 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th-TH" dirty="0" smtClean="0"/>
              <a:t>อาจจะไม่เท่ากับ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th-TH" dirty="0" smtClean="0"/>
              <a:t>มีบางกรณีที่เท่าเช่น </a:t>
            </a:r>
          </a:p>
          <a:p>
            <a:pPr lvl="2"/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th-TH" dirty="0" smtClean="0"/>
              <a:t>เป็นการเลื่อนและ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th-TH" dirty="0" smtClean="0"/>
              <a:t>เป็นการเลื่อน</a:t>
            </a:r>
          </a:p>
          <a:p>
            <a:pPr lvl="2"/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th-TH" dirty="0"/>
              <a:t>เป็น</a:t>
            </a:r>
            <a:r>
              <a:rPr lang="th-TH" dirty="0" smtClean="0"/>
              <a:t>การหมุนและ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th-TH" dirty="0"/>
              <a:t>เป็น</a:t>
            </a:r>
            <a:r>
              <a:rPr lang="th-TH" dirty="0" smtClean="0"/>
              <a:t>การหมุน</a:t>
            </a:r>
          </a:p>
          <a:p>
            <a:pPr lvl="2"/>
            <a:r>
              <a:rPr lang="th-TH" dirty="0" smtClean="0"/>
              <a:t>ฯลฯ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 rot="19038320">
            <a:off x="3259418" y="3830866"/>
            <a:ext cx="415363" cy="359570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ลำดับการแปลง</a:t>
            </a:r>
            <a:endParaRPr lang="en-US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133600"/>
            <a:ext cx="7772400" cy="4114800"/>
          </a:xfrm>
        </p:spPr>
        <p:txBody>
          <a:bodyPr/>
          <a:lstStyle/>
          <a:p>
            <a:r>
              <a:rPr lang="th-TH" sz="2400" dirty="0" smtClean="0"/>
              <a:t>หมุนก่อนเลื่อนและเลื่อนก่อนหมุนไม่เหมือนกัน</a:t>
            </a:r>
            <a:endParaRPr lang="en-US" sz="2400" dirty="0"/>
          </a:p>
        </p:txBody>
      </p:sp>
      <p:sp>
        <p:nvSpPr>
          <p:cNvPr id="219140" name="Line 4"/>
          <p:cNvSpPr>
            <a:spLocks noChangeShapeType="1"/>
          </p:cNvSpPr>
          <p:nvPr/>
        </p:nvSpPr>
        <p:spPr bwMode="auto">
          <a:xfrm>
            <a:off x="2209800" y="5257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590800" y="3352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4876801" y="3048000"/>
            <a:ext cx="25619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000" dirty="0" smtClean="0">
                <a:solidFill>
                  <a:schemeClr val="hlink"/>
                </a:solidFill>
              </a:rPr>
              <a:t>เลื่อน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>
                <a:solidFill>
                  <a:schemeClr val="hlink"/>
                </a:solidFill>
              </a:rPr>
              <a:t>(5,0) </a:t>
            </a:r>
            <a:r>
              <a:rPr lang="th-TH" sz="2000" dirty="0" smtClean="0">
                <a:solidFill>
                  <a:schemeClr val="hlink"/>
                </a:solidFill>
              </a:rPr>
              <a:t>แล้วหมุน </a:t>
            </a:r>
            <a:r>
              <a:rPr lang="en-US" sz="2000" dirty="0" smtClean="0">
                <a:solidFill>
                  <a:schemeClr val="hlink"/>
                </a:solidFill>
              </a:rPr>
              <a:t>60 </a:t>
            </a:r>
            <a:r>
              <a:rPr lang="th-TH" sz="2000" dirty="0" smtClean="0">
                <a:solidFill>
                  <a:schemeClr val="hlink"/>
                </a:solidFill>
              </a:rPr>
              <a:t>องศา</a:t>
            </a:r>
            <a:endParaRPr lang="en-US" sz="2000" dirty="0">
              <a:solidFill>
                <a:schemeClr val="hlink"/>
              </a:solidFill>
            </a:endParaRPr>
          </a:p>
          <a:p>
            <a:endParaRPr lang="en-US" sz="2000" dirty="0">
              <a:solidFill>
                <a:schemeClr val="hlink"/>
              </a:solidFill>
            </a:endParaRPr>
          </a:p>
          <a:p>
            <a:r>
              <a:rPr lang="en-US" sz="2000" dirty="0">
                <a:solidFill>
                  <a:schemeClr val="hlink"/>
                </a:solidFill>
              </a:rPr>
              <a:t>            </a:t>
            </a:r>
            <a:r>
              <a:rPr lang="th-TH" sz="2000" dirty="0" smtClean="0">
                <a:solidFill>
                  <a:schemeClr val="hlink"/>
                </a:solidFill>
              </a:rPr>
              <a:t>ไม่เหมือนกับ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endParaRPr lang="en-US" sz="2000" dirty="0">
              <a:solidFill>
                <a:schemeClr val="hlink"/>
              </a:solidFill>
            </a:endParaRPr>
          </a:p>
          <a:p>
            <a:endParaRPr lang="en-US" sz="2000" dirty="0">
              <a:solidFill>
                <a:schemeClr val="hlink"/>
              </a:solidFill>
            </a:endParaRPr>
          </a:p>
          <a:p>
            <a:r>
              <a:rPr lang="th-TH" sz="2000" dirty="0" smtClean="0">
                <a:solidFill>
                  <a:schemeClr val="hlink"/>
                </a:solidFill>
              </a:rPr>
              <a:t>หมุน </a:t>
            </a:r>
            <a:r>
              <a:rPr lang="en-US" sz="2000" dirty="0" smtClean="0">
                <a:solidFill>
                  <a:schemeClr val="hlink"/>
                </a:solidFill>
              </a:rPr>
              <a:t>60 </a:t>
            </a:r>
            <a:r>
              <a:rPr lang="th-TH" sz="2000" dirty="0" smtClean="0">
                <a:solidFill>
                  <a:schemeClr val="hlink"/>
                </a:solidFill>
              </a:rPr>
              <a:t>องศาแล้วเลื่อน </a:t>
            </a:r>
            <a:r>
              <a:rPr lang="en-US" sz="2000" dirty="0" smtClean="0">
                <a:solidFill>
                  <a:schemeClr val="hlink"/>
                </a:solidFill>
              </a:rPr>
              <a:t>(5,0)</a:t>
            </a:r>
            <a:endParaRPr lang="en-US" sz="2000" dirty="0">
              <a:solidFill>
                <a:schemeClr val="hlink"/>
              </a:solidFill>
            </a:endParaRPr>
          </a:p>
        </p:txBody>
      </p:sp>
      <p:grpSp>
        <p:nvGrpSpPr>
          <p:cNvPr id="219153" name="Group 17"/>
          <p:cNvGrpSpPr>
            <a:grpSpLocks/>
          </p:cNvGrpSpPr>
          <p:nvPr/>
        </p:nvGrpSpPr>
        <p:grpSpPr bwMode="auto">
          <a:xfrm>
            <a:off x="2743200" y="3429000"/>
            <a:ext cx="2209800" cy="1219200"/>
            <a:chOff x="768" y="2160"/>
            <a:chExt cx="1392" cy="768"/>
          </a:xfrm>
        </p:grpSpPr>
        <p:grpSp>
          <p:nvGrpSpPr>
            <p:cNvPr id="219154" name="Group 18"/>
            <p:cNvGrpSpPr>
              <a:grpSpLocks/>
            </p:cNvGrpSpPr>
            <p:nvPr/>
          </p:nvGrpSpPr>
          <p:grpSpPr bwMode="auto">
            <a:xfrm>
              <a:off x="768" y="2160"/>
              <a:ext cx="912" cy="768"/>
              <a:chOff x="768" y="2160"/>
              <a:chExt cx="912" cy="768"/>
            </a:xfrm>
          </p:grpSpPr>
          <p:sp>
            <p:nvSpPr>
              <p:cNvPr id="219160" name="Line 24"/>
              <p:cNvSpPr>
                <a:spLocks noChangeShapeType="1"/>
              </p:cNvSpPr>
              <p:nvPr/>
            </p:nvSpPr>
            <p:spPr bwMode="auto">
              <a:xfrm flipH="1">
                <a:off x="912" y="2256"/>
                <a:ext cx="624" cy="576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9161" name="Oval 25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912" cy="76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9162" name="Line 26"/>
            <p:cNvSpPr>
              <a:spLocks noChangeShapeType="1"/>
            </p:cNvSpPr>
            <p:nvPr/>
          </p:nvSpPr>
          <p:spPr bwMode="auto">
            <a:xfrm flipH="1">
              <a:off x="1680" y="2160"/>
              <a:ext cx="48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" name="Freeform 26"/>
          <p:cNvSpPr/>
          <p:nvPr/>
        </p:nvSpPr>
        <p:spPr>
          <a:xfrm rot="19251360">
            <a:off x="3499206" y="5055127"/>
            <a:ext cx="415363" cy="359570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383118" y="5078015"/>
            <a:ext cx="415363" cy="359570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981451" y="4475024"/>
            <a:ext cx="895350" cy="5351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การเลื่อนใน </a:t>
            </a:r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133600"/>
            <a:ext cx="7772400" cy="4114800"/>
          </a:xfrm>
        </p:spPr>
        <p:txBody>
          <a:bodyPr/>
          <a:lstStyle/>
          <a:p>
            <a:r>
              <a:rPr lang="th-TH" dirty="0" smtClean="0"/>
              <a:t>ฟังก์ชันการแปลงใน </a:t>
            </a:r>
            <a:r>
              <a:rPr lang="en-US" dirty="0" smtClean="0"/>
              <a:t>OpenGL </a:t>
            </a:r>
            <a:r>
              <a:rPr lang="th-TH" dirty="0" smtClean="0"/>
              <a:t>ใช้ในการแปลง </a:t>
            </a:r>
            <a:r>
              <a:rPr lang="en-US" dirty="0" smtClean="0"/>
              <a:t>3 </a:t>
            </a:r>
            <a:r>
              <a:rPr lang="th-TH" dirty="0" smtClean="0"/>
              <a:t>มิติ</a:t>
            </a:r>
            <a:endParaRPr lang="en-US" dirty="0"/>
          </a:p>
          <a:p>
            <a:r>
              <a:rPr lang="th-TH" dirty="0" smtClean="0"/>
              <a:t>นำมาใช้ใน </a:t>
            </a:r>
            <a:r>
              <a:rPr lang="en-US" dirty="0" smtClean="0"/>
              <a:t>2 </a:t>
            </a:r>
            <a:r>
              <a:rPr lang="th-TH" dirty="0" smtClean="0"/>
              <a:t>มิติได้โดยมองค่า </a:t>
            </a:r>
            <a:r>
              <a:rPr lang="en-US" dirty="0" smtClean="0"/>
              <a:t>z </a:t>
            </a:r>
            <a:r>
              <a:rPr lang="th-TH" dirty="0" smtClean="0"/>
              <a:t>เป็น </a:t>
            </a:r>
            <a:r>
              <a:rPr lang="en-US" dirty="0" smtClean="0"/>
              <a:t>0</a:t>
            </a:r>
            <a:endParaRPr lang="en-US" dirty="0"/>
          </a:p>
          <a:p>
            <a:r>
              <a:rPr lang="th-TH" dirty="0" smtClean="0"/>
              <a:t>การเลื่อน 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 err="1" smtClean="0"/>
              <a:t>glTranslatef</a:t>
            </a:r>
            <a:r>
              <a:rPr lang="en-US" dirty="0" smtClean="0"/>
              <a:t>(</a:t>
            </a:r>
            <a:r>
              <a:rPr lang="en-US" dirty="0" err="1" smtClean="0"/>
              <a:t>tx</a:t>
            </a:r>
            <a:r>
              <a:rPr lang="en-US" dirty="0"/>
              <a:t>, </a:t>
            </a:r>
            <a:r>
              <a:rPr lang="en-US" dirty="0" err="1"/>
              <a:t>ty</a:t>
            </a:r>
            <a:r>
              <a:rPr lang="en-US" dirty="0"/>
              <a:t>, </a:t>
            </a:r>
            <a:r>
              <a:rPr lang="en-US" dirty="0" err="1"/>
              <a:t>tz</a:t>
            </a:r>
            <a:r>
              <a:rPr lang="en-US" dirty="0"/>
              <a:t>) -&gt;    </a:t>
            </a:r>
            <a:r>
              <a:rPr lang="en-US" dirty="0" smtClean="0">
                <a:solidFill>
                  <a:schemeClr val="tx2"/>
                </a:solidFill>
              </a:rPr>
              <a:t>glTranslateftx,ty,0)</a:t>
            </a:r>
            <a:r>
              <a:rPr lang="th-TH" dirty="0" smtClean="0">
                <a:solidFill>
                  <a:schemeClr val="tx2"/>
                </a:solidFill>
              </a:rPr>
              <a:t> สำหรับ </a:t>
            </a:r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th-TH" dirty="0" smtClean="0">
                <a:solidFill>
                  <a:schemeClr val="tx2"/>
                </a:solidFill>
              </a:rPr>
              <a:t> มิติ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23622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sz="3200" dirty="0" smtClean="0">
                <a:latin typeface="Tahoma" panose="020B0604030504040204" pitchFamily="34" charset="0"/>
              </a:rPr>
              <a:t>การหมุน</a:t>
            </a:r>
            <a:r>
              <a:rPr lang="en-US" sz="3200" dirty="0" smtClean="0">
                <a:latin typeface="Tahoma" panose="020B0604030504040204" pitchFamily="34" charset="0"/>
              </a:rPr>
              <a:t>: </a:t>
            </a:r>
            <a:endParaRPr lang="en-US" sz="3200" dirty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800" dirty="0" err="1" smtClean="0">
                <a:latin typeface="Tahoma" panose="020B0604030504040204" pitchFamily="34" charset="0"/>
              </a:rPr>
              <a:t>glRotatef</a:t>
            </a:r>
            <a:r>
              <a:rPr lang="en-US" sz="2800" dirty="0" smtClean="0">
                <a:latin typeface="Tahoma" panose="020B0604030504040204" pitchFamily="34" charset="0"/>
              </a:rPr>
              <a:t>(angle</a:t>
            </a:r>
            <a:r>
              <a:rPr lang="en-US" sz="2800" dirty="0">
                <a:latin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</a:rPr>
              <a:t>vx</a:t>
            </a:r>
            <a:r>
              <a:rPr lang="en-US" sz="2800" dirty="0">
                <a:latin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</a:rPr>
              <a:t>vy</a:t>
            </a:r>
            <a:r>
              <a:rPr lang="en-US" sz="2800" dirty="0">
                <a:latin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</a:rPr>
              <a:t>vz</a:t>
            </a:r>
            <a:r>
              <a:rPr lang="en-US" sz="2800" dirty="0">
                <a:latin typeface="Tahoma" panose="020B0604030504040204" pitchFamily="34" charset="0"/>
              </a:rPr>
              <a:t>) -&gt;    </a:t>
            </a:r>
            <a:r>
              <a:rPr lang="en-US" sz="2800" dirty="0" err="1" smtClean="0">
                <a:solidFill>
                  <a:schemeClr val="tx2"/>
                </a:solidFill>
                <a:latin typeface="Tahoma" panose="020B0604030504040204" pitchFamily="34" charset="0"/>
              </a:rPr>
              <a:t>glRotatef</a:t>
            </a:r>
            <a:r>
              <a:rPr lang="en-US" sz="2800" dirty="0" smtClean="0">
                <a:solidFill>
                  <a:schemeClr val="tx2"/>
                </a:solidFill>
                <a:latin typeface="Tahoma" panose="020B0604030504040204" pitchFamily="34" charset="0"/>
              </a:rPr>
              <a:t>(angle</a:t>
            </a:r>
            <a:r>
              <a:rPr lang="en-US" sz="2800" dirty="0">
                <a:solidFill>
                  <a:schemeClr val="tx2"/>
                </a:solidFill>
                <a:latin typeface="Tahoma" panose="020B0604030504040204" pitchFamily="34" charset="0"/>
              </a:rPr>
              <a:t>, 0,0,1)</a:t>
            </a:r>
            <a:r>
              <a:rPr lang="en-US" sz="2800" dirty="0">
                <a:latin typeface="Tahoma" panose="020B0604030504040204" pitchFamily="34" charset="0"/>
              </a:rPr>
              <a:t>     </a:t>
            </a:r>
            <a:r>
              <a:rPr lang="th-TH" sz="2800" dirty="0" smtClean="0">
                <a:latin typeface="Tahoma" panose="020B0604030504040204" pitchFamily="34" charset="0"/>
              </a:rPr>
              <a:t>สำหรับ </a:t>
            </a:r>
            <a:r>
              <a:rPr lang="en-US" sz="2800" dirty="0" smtClean="0">
                <a:latin typeface="Tahoma" panose="020B0604030504040204" pitchFamily="34" charset="0"/>
              </a:rPr>
              <a:t>2 </a:t>
            </a:r>
            <a:r>
              <a:rPr lang="th-TH" sz="2800" dirty="0" smtClean="0">
                <a:latin typeface="Tahoma" panose="020B0604030504040204" pitchFamily="34" charset="0"/>
              </a:rPr>
              <a:t>มิติ</a:t>
            </a:r>
            <a:endParaRPr lang="en-US" sz="2800" dirty="0">
              <a:latin typeface="Tahoma" panose="020B0604030504040204" pitchFamily="34" charset="0"/>
            </a:endParaRPr>
          </a:p>
        </p:txBody>
      </p:sp>
      <p:grpSp>
        <p:nvGrpSpPr>
          <p:cNvPr id="221189" name="Group 5"/>
          <p:cNvGrpSpPr>
            <a:grpSpLocks/>
          </p:cNvGrpSpPr>
          <p:nvPr/>
        </p:nvGrpSpPr>
        <p:grpSpPr bwMode="auto">
          <a:xfrm>
            <a:off x="1905001" y="3810001"/>
            <a:ext cx="2733675" cy="2301875"/>
            <a:chOff x="470" y="2548"/>
            <a:chExt cx="1722" cy="1450"/>
          </a:xfrm>
        </p:grpSpPr>
        <p:sp>
          <p:nvSpPr>
            <p:cNvPr id="221190" name="Line 6"/>
            <p:cNvSpPr>
              <a:spLocks noChangeShapeType="1"/>
            </p:cNvSpPr>
            <p:nvPr/>
          </p:nvSpPr>
          <p:spPr bwMode="auto">
            <a:xfrm flipV="1">
              <a:off x="1104" y="273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1191" name="Line 7"/>
            <p:cNvSpPr>
              <a:spLocks noChangeShapeType="1"/>
            </p:cNvSpPr>
            <p:nvPr/>
          </p:nvSpPr>
          <p:spPr bwMode="auto">
            <a:xfrm>
              <a:off x="1104" y="35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1192" name="Line 8"/>
            <p:cNvSpPr>
              <a:spLocks noChangeShapeType="1"/>
            </p:cNvSpPr>
            <p:nvPr/>
          </p:nvSpPr>
          <p:spPr bwMode="auto">
            <a:xfrm flipH="1">
              <a:off x="624" y="355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1193" name="Text Box 9"/>
            <p:cNvSpPr txBox="1">
              <a:spLocks noChangeArrowheads="1"/>
            </p:cNvSpPr>
            <p:nvPr/>
          </p:nvSpPr>
          <p:spPr bwMode="auto">
            <a:xfrm>
              <a:off x="2006" y="3412"/>
              <a:ext cx="1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x</a:t>
              </a:r>
            </a:p>
          </p:txBody>
        </p:sp>
        <p:sp>
          <p:nvSpPr>
            <p:cNvPr id="221194" name="Text Box 10"/>
            <p:cNvSpPr txBox="1">
              <a:spLocks noChangeArrowheads="1"/>
            </p:cNvSpPr>
            <p:nvPr/>
          </p:nvSpPr>
          <p:spPr bwMode="auto">
            <a:xfrm>
              <a:off x="1142" y="25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  <p:sp>
          <p:nvSpPr>
            <p:cNvPr id="221195" name="Text Box 11"/>
            <p:cNvSpPr txBox="1">
              <a:spLocks noChangeArrowheads="1"/>
            </p:cNvSpPr>
            <p:nvPr/>
          </p:nvSpPr>
          <p:spPr bwMode="auto">
            <a:xfrm>
              <a:off x="470" y="3748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z</a:t>
              </a:r>
            </a:p>
          </p:txBody>
        </p:sp>
        <p:sp>
          <p:nvSpPr>
            <p:cNvPr id="221196" name="Line 12"/>
            <p:cNvSpPr>
              <a:spLocks noChangeShapeType="1"/>
            </p:cNvSpPr>
            <p:nvPr/>
          </p:nvSpPr>
          <p:spPr bwMode="auto">
            <a:xfrm flipV="1">
              <a:off x="1104" y="2928"/>
              <a:ext cx="576" cy="62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1197" name="Text Box 13"/>
          <p:cNvSpPr txBox="1">
            <a:spLocks noChangeArrowheads="1"/>
          </p:cNvSpPr>
          <p:nvPr/>
        </p:nvSpPr>
        <p:spPr bwMode="auto">
          <a:xfrm>
            <a:off x="3733800" y="4038600"/>
            <a:ext cx="21234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vx</a:t>
            </a:r>
            <a:r>
              <a:rPr lang="en-US" sz="2000" dirty="0"/>
              <a:t>, </a:t>
            </a:r>
            <a:r>
              <a:rPr lang="en-US" sz="2000" dirty="0" err="1"/>
              <a:t>vy</a:t>
            </a:r>
            <a:r>
              <a:rPr lang="en-US" sz="2000" dirty="0"/>
              <a:t>, </a:t>
            </a:r>
            <a:r>
              <a:rPr lang="en-US" sz="2000" dirty="0" err="1"/>
              <a:t>vz</a:t>
            </a:r>
            <a:r>
              <a:rPr lang="en-US" sz="2000" dirty="0"/>
              <a:t>) – </a:t>
            </a:r>
            <a:r>
              <a:rPr lang="th-TH" sz="2000" dirty="0" smtClean="0"/>
              <a:t>แกนหมุน</a:t>
            </a:r>
            <a:endParaRPr lang="en-US" sz="2000" dirty="0"/>
          </a:p>
        </p:txBody>
      </p:sp>
      <p:sp>
        <p:nvSpPr>
          <p:cNvPr id="221198" name="AutoShape 14"/>
          <p:cNvSpPr>
            <a:spLocks noChangeArrowheads="1"/>
          </p:cNvSpPr>
          <p:nvPr/>
        </p:nvSpPr>
        <p:spPr bwMode="auto">
          <a:xfrm>
            <a:off x="5334000" y="5029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99" name="Line 15"/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1200" name="Line 16"/>
          <p:cNvSpPr>
            <a:spLocks noChangeShapeType="1"/>
          </p:cNvSpPr>
          <p:nvPr/>
        </p:nvSpPr>
        <p:spPr bwMode="auto">
          <a:xfrm flipV="1">
            <a:off x="7239000" y="4191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8670925" y="5137150"/>
            <a:ext cx="284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21202" name="Text Box 18"/>
          <p:cNvSpPr txBox="1">
            <a:spLocks noChangeArrowheads="1"/>
          </p:cNvSpPr>
          <p:nvPr/>
        </p:nvSpPr>
        <p:spPr bwMode="auto">
          <a:xfrm>
            <a:off x="7146925" y="384175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21203" name="Text Box 19"/>
          <p:cNvSpPr txBox="1">
            <a:spLocks noChangeArrowheads="1"/>
          </p:cNvSpPr>
          <p:nvPr/>
        </p:nvSpPr>
        <p:spPr bwMode="auto">
          <a:xfrm>
            <a:off x="6842125" y="5822951"/>
            <a:ext cx="30444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/>
              <a:t>แกนหมุนคือแกน </a:t>
            </a:r>
            <a:r>
              <a:rPr lang="en-US" sz="2400" dirty="0" smtClean="0"/>
              <a:t>z </a:t>
            </a:r>
            <a:r>
              <a:rPr lang="th-TH" sz="2400" dirty="0" smtClean="0"/>
              <a:t>วิ่งเข้าหาตัวเรา</a:t>
            </a:r>
            <a:endParaRPr lang="en-US" sz="2400" dirty="0"/>
          </a:p>
        </p:txBody>
      </p:sp>
      <p:sp>
        <p:nvSpPr>
          <p:cNvPr id="221204" name="Freeform 20"/>
          <p:cNvSpPr>
            <a:spLocks/>
          </p:cNvSpPr>
          <p:nvPr/>
        </p:nvSpPr>
        <p:spPr bwMode="auto">
          <a:xfrm>
            <a:off x="7391400" y="4648200"/>
            <a:ext cx="355600" cy="609600"/>
          </a:xfrm>
          <a:custGeom>
            <a:avLst/>
            <a:gdLst>
              <a:gd name="T0" fmla="*/ 192 w 224"/>
              <a:gd name="T1" fmla="*/ 384 h 384"/>
              <a:gd name="T2" fmla="*/ 192 w 224"/>
              <a:gd name="T3" fmla="*/ 144 h 384"/>
              <a:gd name="T4" fmla="*/ 0 w 22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384">
                <a:moveTo>
                  <a:pt x="192" y="384"/>
                </a:moveTo>
                <a:cubicBezTo>
                  <a:pt x="208" y="296"/>
                  <a:pt x="224" y="208"/>
                  <a:pt x="192" y="144"/>
                </a:cubicBezTo>
                <a:cubicBezTo>
                  <a:pt x="160" y="80"/>
                  <a:pt x="32" y="2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การหมุนใน </a:t>
            </a:r>
            <a:r>
              <a:rPr lang="en-US" dirty="0" smtClean="0"/>
              <a:t>OpenGL</a:t>
            </a:r>
          </a:p>
        </p:txBody>
      </p:sp>
    </p:spTree>
    <p:extLst>
      <p:ext uri="{BB962C8B-B14F-4D97-AF65-F5344CB8AC3E}">
        <p14:creationId xmlns:p14="http://schemas.microsoft.com/office/powerpoint/2010/main" val="901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dirty="0" smtClean="0"/>
              <a:t>เมตริกซ์การแปลงใน </a:t>
            </a:r>
            <a:r>
              <a:rPr lang="en-US" sz="3600" dirty="0" smtClean="0"/>
              <a:t>OpenGL</a:t>
            </a:r>
            <a:endParaRPr lang="en-US" sz="3600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771650"/>
            <a:ext cx="7772400" cy="4114800"/>
          </a:xfrm>
        </p:spPr>
        <p:txBody>
          <a:bodyPr/>
          <a:lstStyle/>
          <a:p>
            <a:r>
              <a:rPr lang="th-TH" dirty="0" smtClean="0"/>
              <a:t>ใช้วิธีย้ายตำแหน่งการวาด </a:t>
            </a:r>
            <a:r>
              <a:rPr lang="en-US" dirty="0" smtClean="0"/>
              <a:t>M </a:t>
            </a:r>
            <a:r>
              <a:rPr lang="th-TH" dirty="0" smtClean="0"/>
              <a:t>ด้วยการตั้งโหมด </a:t>
            </a:r>
            <a:r>
              <a:rPr lang="en-US" dirty="0" smtClean="0"/>
              <a:t>GL_MODELVIEW</a:t>
            </a:r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</a:rPr>
              <a:t>glMatrixMode</a:t>
            </a:r>
            <a:r>
              <a:rPr lang="en-US" sz="2400" dirty="0" smtClean="0">
                <a:solidFill>
                  <a:schemeClr val="tx2"/>
                </a:solidFill>
              </a:rPr>
              <a:t>(GL_MODELVIEW)</a:t>
            </a:r>
          </a:p>
          <a:p>
            <a:pPr>
              <a:lnSpc>
                <a:spcPct val="90000"/>
              </a:lnSpc>
            </a:pPr>
            <a:r>
              <a:rPr lang="th-TH" dirty="0" smtClean="0"/>
              <a:t>กลับตำแหน่งการวาดมาที่จุดกำเนิด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   </a:t>
            </a:r>
            <a:r>
              <a:rPr lang="en-US" sz="2400" dirty="0" err="1">
                <a:solidFill>
                  <a:schemeClr val="tx2"/>
                </a:solidFill>
              </a:rPr>
              <a:t>glLoadIdentity</a:t>
            </a:r>
            <a:r>
              <a:rPr lang="en-US" sz="2400" dirty="0">
                <a:solidFill>
                  <a:schemeClr val="tx2"/>
                </a:solidFill>
              </a:rPr>
              <a:t>()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   -&gt; </a:t>
            </a:r>
            <a:r>
              <a:rPr lang="en-US" sz="2400" dirty="0"/>
              <a:t>M =  1 0 0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                  0 1 0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/>
              <a:t>                  0 0 1 </a:t>
            </a:r>
          </a:p>
        </p:txBody>
      </p:sp>
    </p:spTree>
    <p:extLst>
      <p:ext uri="{BB962C8B-B14F-4D97-AF65-F5344CB8AC3E}">
        <p14:creationId xmlns:p14="http://schemas.microsoft.com/office/powerpoint/2010/main" val="366443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2286000" y="2209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dirty="0" smtClean="0">
                <a:latin typeface="Tahoma" panose="020B0604030504040204" pitchFamily="34" charset="0"/>
              </a:rPr>
              <a:t>การแปลงในโหมด </a:t>
            </a:r>
            <a:r>
              <a:rPr lang="en-US" dirty="0" smtClean="0"/>
              <a:t>GL_MODELVIEW</a:t>
            </a:r>
            <a:r>
              <a:rPr lang="th-TH" dirty="0" smtClean="0"/>
              <a:t> จะเป็นการคูณเมตริกซ์การแปลงต่อท้าย</a:t>
            </a:r>
            <a:endParaRPr lang="en-US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dirty="0" smtClean="0">
                <a:latin typeface="Tahoma" panose="020B0604030504040204" pitchFamily="34" charset="0"/>
              </a:rPr>
              <a:t>เช่น </a:t>
            </a:r>
            <a:endParaRPr lang="en-US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latin typeface="Tahoma" panose="020B0604030504040204" pitchFamily="34" charset="0"/>
              </a:rPr>
              <a:t>                                                     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1  0  1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latin typeface="Tahoma" panose="020B0604030504040204" pitchFamily="34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</a:rPr>
              <a:t>glTranslated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(1,1 0);    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M  =   M   x      0  1  1</a:t>
            </a:r>
            <a:r>
              <a:rPr lang="en-US" sz="2000" dirty="0">
                <a:latin typeface="Tahoma" panose="020B0604030504040204" pitchFamily="34" charset="0"/>
              </a:rPr>
              <a:t>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latin typeface="Tahoma" panose="020B0604030504040204" pitchFamily="34" charset="0"/>
              </a:rPr>
              <a:t>                                                     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0  0  1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dirty="0" smtClean="0">
                <a:latin typeface="Tahoma" panose="020B0604030504040204" pitchFamily="34" charset="0"/>
              </a:rPr>
              <a:t>ทุกการวาดจุด </a:t>
            </a:r>
            <a:r>
              <a:rPr lang="en-US" dirty="0" smtClean="0">
                <a:latin typeface="Tahoma" panose="020B0604030504040204" pitchFamily="34" charset="0"/>
              </a:rPr>
              <a:t>P </a:t>
            </a:r>
            <a:r>
              <a:rPr lang="th-TH" dirty="0" smtClean="0">
                <a:latin typeface="Tahoma" panose="020B0604030504040204" pitchFamily="34" charset="0"/>
              </a:rPr>
              <a:t>ภายใต้โหมด </a:t>
            </a:r>
            <a:r>
              <a:rPr lang="en-US" dirty="0"/>
              <a:t>GL_MODELVIEW </a:t>
            </a:r>
            <a:r>
              <a:rPr lang="th-TH" dirty="0" smtClean="0">
                <a:latin typeface="Tahoma" panose="020B0604030504040204" pitchFamily="34" charset="0"/>
              </a:rPr>
              <a:t>จะผ่านการแปลง </a:t>
            </a:r>
            <a:r>
              <a:rPr lang="en-US" dirty="0" smtClean="0">
                <a:latin typeface="Tahoma" panose="020B0604030504040204" pitchFamily="34" charset="0"/>
              </a:rPr>
              <a:t>M</a:t>
            </a:r>
            <a:endParaRPr lang="en-US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latin typeface="Tahoma" panose="020B0604030504040204" pitchFamily="34" charset="0"/>
              </a:rPr>
              <a:t>                            </a:t>
            </a:r>
            <a:endParaRPr lang="en-US" dirty="0" smtClean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			P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</a:rPr>
              <a:t>’ =  M x P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dirty="0">
                <a:latin typeface="Tahoma" panose="020B0604030504040204" pitchFamily="34" charset="0"/>
              </a:rPr>
              <a:t>    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3200" dirty="0">
                <a:latin typeface="Tahoma" panose="020B0604030504040204" pitchFamily="34" charset="0"/>
              </a:rPr>
              <a:t>   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>
            <a:off x="7391400" y="3076575"/>
            <a:ext cx="0" cy="10668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8343900" y="3076575"/>
            <a:ext cx="0" cy="1066800"/>
          </a:xfrm>
          <a:prstGeom prst="line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3600" dirty="0" smtClean="0"/>
              <a:t>เมตริกซ์การแปลงใน </a:t>
            </a:r>
            <a:r>
              <a:rPr lang="en-US" sz="3600" dirty="0" smtClean="0"/>
              <a:t>OpenGL</a:t>
            </a:r>
          </a:p>
        </p:txBody>
      </p:sp>
    </p:spTree>
    <p:extLst>
      <p:ext uri="{BB962C8B-B14F-4D97-AF65-F5344CB8AC3E}">
        <p14:creationId xmlns:p14="http://schemas.microsoft.com/office/powerpoint/2010/main" val="36383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/>
              <a:t>ขั้นตอนการแปลงใน </a:t>
            </a:r>
            <a:r>
              <a:rPr lang="en-US" sz="4000" dirty="0" smtClean="0"/>
              <a:t>OpenGL</a:t>
            </a:r>
            <a:endParaRPr lang="en-US" sz="4000" dirty="0"/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5275263" y="2990850"/>
            <a:ext cx="2286000" cy="1371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4261" name="Group 5"/>
          <p:cNvGrpSpPr>
            <a:grpSpLocks/>
          </p:cNvGrpSpPr>
          <p:nvPr/>
        </p:nvGrpSpPr>
        <p:grpSpPr bwMode="auto">
          <a:xfrm>
            <a:off x="2044700" y="3048000"/>
            <a:ext cx="2514600" cy="1219200"/>
            <a:chOff x="288" y="3216"/>
            <a:chExt cx="1584" cy="768"/>
          </a:xfrm>
        </p:grpSpPr>
        <p:sp>
          <p:nvSpPr>
            <p:cNvPr id="224262" name="Text Box 6"/>
            <p:cNvSpPr txBox="1">
              <a:spLocks noChangeArrowheads="1"/>
            </p:cNvSpPr>
            <p:nvPr/>
          </p:nvSpPr>
          <p:spPr bwMode="auto">
            <a:xfrm>
              <a:off x="469" y="3459"/>
              <a:ext cx="12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h-TH" sz="2000" b="1" dirty="0" smtClean="0"/>
                <a:t>จุดยอดบนพิกัดของวัตถุ</a:t>
              </a:r>
              <a:endParaRPr lang="en-US" sz="2000" b="1" dirty="0"/>
            </a:p>
          </p:txBody>
        </p:sp>
        <p:sp>
          <p:nvSpPr>
            <p:cNvPr id="224263" name="Oval 7"/>
            <p:cNvSpPr>
              <a:spLocks noChangeArrowheads="1"/>
            </p:cNvSpPr>
            <p:nvPr/>
          </p:nvSpPr>
          <p:spPr bwMode="auto">
            <a:xfrm>
              <a:off x="288" y="3216"/>
              <a:ext cx="1584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224264" name="Line 8"/>
          <p:cNvSpPr>
            <a:spLocks noChangeShapeType="1"/>
          </p:cNvSpPr>
          <p:nvPr/>
        </p:nvSpPr>
        <p:spPr bwMode="auto">
          <a:xfrm flipV="1">
            <a:off x="4559300" y="3657600"/>
            <a:ext cx="643663" cy="14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4265" name="Group 9"/>
          <p:cNvGrpSpPr>
            <a:grpSpLocks/>
          </p:cNvGrpSpPr>
          <p:nvPr/>
        </p:nvGrpSpPr>
        <p:grpSpPr bwMode="auto">
          <a:xfrm>
            <a:off x="7642226" y="3048000"/>
            <a:ext cx="2563813" cy="1143000"/>
            <a:chOff x="2374" y="3264"/>
            <a:chExt cx="1615" cy="720"/>
          </a:xfrm>
        </p:grpSpPr>
        <p:sp>
          <p:nvSpPr>
            <p:cNvPr id="224266" name="Text Box 10"/>
            <p:cNvSpPr txBox="1">
              <a:spLocks noChangeArrowheads="1"/>
            </p:cNvSpPr>
            <p:nvPr/>
          </p:nvSpPr>
          <p:spPr bwMode="auto">
            <a:xfrm>
              <a:off x="2374" y="3517"/>
              <a:ext cx="16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         </a:t>
              </a:r>
              <a:r>
                <a:rPr lang="th-TH" b="1" dirty="0" smtClean="0"/>
                <a:t>จุดยอดของวัตถุบนพิกัดโลก</a:t>
              </a:r>
              <a:endParaRPr lang="en-US" b="1" dirty="0"/>
            </a:p>
          </p:txBody>
        </p:sp>
        <p:sp>
          <p:nvSpPr>
            <p:cNvPr id="224267" name="Oval 11"/>
            <p:cNvSpPr>
              <a:spLocks noChangeArrowheads="1"/>
            </p:cNvSpPr>
            <p:nvPr/>
          </p:nvSpPr>
          <p:spPr bwMode="auto">
            <a:xfrm>
              <a:off x="2592" y="3264"/>
              <a:ext cx="1392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5202963" y="3488323"/>
            <a:ext cx="23914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   </a:t>
            </a:r>
            <a:r>
              <a:rPr lang="th-TH" b="1" dirty="0" smtClean="0"/>
              <a:t>แปลง </a:t>
            </a:r>
            <a:r>
              <a:rPr lang="en-US" dirty="0"/>
              <a:t>GL_MODELVIEW</a:t>
            </a:r>
            <a:endParaRPr lang="en-US" b="1" dirty="0"/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>
            <a:off x="7561263" y="3671888"/>
            <a:ext cx="4270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>
            <a:off x="91440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8915400" y="5105400"/>
            <a:ext cx="4331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061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การแทนจุดใน </a:t>
            </a:r>
            <a:r>
              <a:rPr lang="en-US" dirty="0" smtClean="0"/>
              <a:t>2 </a:t>
            </a:r>
            <a:r>
              <a:rPr lang="th-TH" dirty="0" smtClean="0"/>
              <a:t>มิติ</a:t>
            </a:r>
            <a:endParaRPr lang="en-US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9296400" cy="4786312"/>
          </a:xfrm>
        </p:spPr>
        <p:txBody>
          <a:bodyPr/>
          <a:lstStyle/>
          <a:p>
            <a:r>
              <a:rPr lang="th-TH" dirty="0" smtClean="0"/>
              <a:t>ใช้เวกเตอร์แนวตั้งแทนจุดใน </a:t>
            </a:r>
            <a:r>
              <a:rPr lang="en-US" dirty="0" smtClean="0"/>
              <a:t>2 </a:t>
            </a:r>
            <a:r>
              <a:rPr lang="th-TH" dirty="0" smtClean="0"/>
              <a:t>มิติ   </a:t>
            </a:r>
            <a:r>
              <a:rPr lang="en-US" dirty="0" smtClean="0"/>
              <a:t>x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                                </a:t>
            </a:r>
            <a:r>
              <a:rPr lang="th-TH" dirty="0" smtClean="0"/>
              <a:t>            </a:t>
            </a:r>
            <a:r>
              <a:rPr lang="en-US" dirty="0" smtClean="0"/>
              <a:t>y</a:t>
            </a:r>
            <a:endParaRPr lang="en-US" dirty="0"/>
          </a:p>
          <a:p>
            <a:r>
              <a:rPr lang="th-TH" dirty="0" smtClean="0"/>
              <a:t>รูปการแปลงเชิงเส้น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  </a:t>
            </a:r>
            <a:r>
              <a:rPr lang="en-US" sz="1800" dirty="0"/>
              <a:t>x’ = ax + by + 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1800" dirty="0"/>
              <a:t>                                       </a:t>
            </a:r>
            <a:r>
              <a:rPr lang="th-TH" sz="1800" dirty="0" smtClean="0"/>
              <a:t>หรือ</a:t>
            </a:r>
            <a:endParaRPr 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  </a:t>
            </a:r>
            <a:r>
              <a:rPr lang="en-US" sz="1800" dirty="0"/>
              <a:t>y’ = dx + </a:t>
            </a:r>
            <a:r>
              <a:rPr lang="en-US" sz="1800" dirty="0" err="1"/>
              <a:t>ey</a:t>
            </a:r>
            <a:r>
              <a:rPr lang="en-US" sz="1800" dirty="0"/>
              <a:t> + f</a:t>
            </a:r>
            <a:r>
              <a:rPr lang="en-US" dirty="0"/>
              <a:t> 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>
            <a:off x="4543425" y="18573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>
            <a:off x="4953000" y="185737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877" name="Group 13"/>
          <p:cNvGrpSpPr>
            <a:grpSpLocks/>
          </p:cNvGrpSpPr>
          <p:nvPr/>
        </p:nvGrpSpPr>
        <p:grpSpPr bwMode="auto">
          <a:xfrm>
            <a:off x="3551237" y="3453606"/>
            <a:ext cx="2803525" cy="830263"/>
            <a:chOff x="2640" y="3059"/>
            <a:chExt cx="1766" cy="523"/>
          </a:xfrm>
        </p:grpSpPr>
        <p:sp>
          <p:nvSpPr>
            <p:cNvPr id="164870" name="Text Box 6"/>
            <p:cNvSpPr txBox="1">
              <a:spLocks noChangeArrowheads="1"/>
            </p:cNvSpPr>
            <p:nvPr/>
          </p:nvSpPr>
          <p:spPr bwMode="auto">
            <a:xfrm>
              <a:off x="2726" y="3059"/>
              <a:ext cx="165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X’                a     b      c              x</a:t>
              </a:r>
            </a:p>
            <a:p>
              <a:r>
                <a:rPr lang="en-US" sz="1600" dirty="0"/>
                <a:t>Y’    =          d     e      f       *     y</a:t>
              </a:r>
            </a:p>
            <a:p>
              <a:r>
                <a:rPr lang="en-US" sz="1600" dirty="0"/>
                <a:t>1                 0     0     1              1</a:t>
              </a:r>
            </a:p>
          </p:txBody>
        </p:sp>
        <p:sp>
          <p:nvSpPr>
            <p:cNvPr id="164871" name="Line 7"/>
            <p:cNvSpPr>
              <a:spLocks noChangeShapeType="1"/>
            </p:cNvSpPr>
            <p:nvPr/>
          </p:nvSpPr>
          <p:spPr bwMode="auto">
            <a:xfrm>
              <a:off x="328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72" name="Line 8"/>
            <p:cNvSpPr>
              <a:spLocks noChangeShapeType="1"/>
            </p:cNvSpPr>
            <p:nvPr/>
          </p:nvSpPr>
          <p:spPr bwMode="auto">
            <a:xfrm>
              <a:off x="3918" y="31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73" name="Line 9"/>
            <p:cNvSpPr>
              <a:spLocks noChangeShapeType="1"/>
            </p:cNvSpPr>
            <p:nvPr/>
          </p:nvSpPr>
          <p:spPr bwMode="auto">
            <a:xfrm>
              <a:off x="4176" y="31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74" name="Line 10"/>
            <p:cNvSpPr>
              <a:spLocks noChangeShapeType="1"/>
            </p:cNvSpPr>
            <p:nvPr/>
          </p:nvSpPr>
          <p:spPr bwMode="auto">
            <a:xfrm>
              <a:off x="4406" y="31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75" name="Line 11"/>
            <p:cNvSpPr>
              <a:spLocks noChangeShapeType="1"/>
            </p:cNvSpPr>
            <p:nvPr/>
          </p:nvSpPr>
          <p:spPr bwMode="auto">
            <a:xfrm>
              <a:off x="2640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876" name="Line 12"/>
            <p:cNvSpPr>
              <a:spLocks noChangeShapeType="1"/>
            </p:cNvSpPr>
            <p:nvPr/>
          </p:nvSpPr>
          <p:spPr bwMode="auto">
            <a:xfrm>
              <a:off x="2976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4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ข้อควรระวังสำหรับการแปลงใน </a:t>
            </a:r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899" y="1690687"/>
            <a:ext cx="9541329" cy="4726441"/>
          </a:xfrm>
        </p:spPr>
        <p:txBody>
          <a:bodyPr>
            <a:normAutofit/>
          </a:bodyPr>
          <a:lstStyle/>
          <a:p>
            <a:r>
              <a:rPr lang="th-TH" dirty="0" smtClean="0"/>
              <a:t>เมื่อสั่งให้มีการแปลงการแปลงนั้นจะถูกคูณต่อท้าย </a:t>
            </a:r>
            <a:r>
              <a:rPr lang="en-US" dirty="0" smtClean="0"/>
              <a:t>!!!!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M  =  M  x   </a:t>
            </a:r>
            <a:r>
              <a:rPr lang="en-US" dirty="0" err="1">
                <a:solidFill>
                  <a:schemeClr val="tx2"/>
                </a:solidFill>
              </a:rPr>
              <a:t>M</a:t>
            </a:r>
            <a:r>
              <a:rPr lang="en-US" sz="2000" dirty="0" err="1">
                <a:solidFill>
                  <a:schemeClr val="tx2"/>
                </a:solidFill>
              </a:rPr>
              <a:t>new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  <a:r>
              <a:rPr lang="th-TH" dirty="0" smtClean="0"/>
              <a:t>ตัวอย่าง </a:t>
            </a:r>
            <a:r>
              <a:rPr lang="en-US" dirty="0" smtClean="0"/>
              <a:t>: </a:t>
            </a:r>
            <a:r>
              <a:rPr lang="th-TH" dirty="0" smtClean="0"/>
              <a:t>เลื่อนแล้วหมุน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0) M = </a:t>
            </a:r>
            <a:r>
              <a:rPr lang="en-US" dirty="0" smtClean="0"/>
              <a:t>I (</a:t>
            </a:r>
            <a:r>
              <a:rPr lang="th-TH" dirty="0" smtClean="0"/>
              <a:t>เมตริกซ์เอกลักษณ์</a:t>
            </a:r>
            <a:r>
              <a:rPr lang="en-US" dirty="0" smtClean="0"/>
              <a:t>) 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1) </a:t>
            </a:r>
            <a:r>
              <a:rPr lang="th-TH" dirty="0" smtClean="0"/>
              <a:t>เลื่อน</a:t>
            </a:r>
            <a:r>
              <a:rPr lang="en-US" dirty="0" smtClean="0"/>
              <a:t> </a:t>
            </a:r>
            <a:r>
              <a:rPr lang="en-US" dirty="0"/>
              <a:t>T(tx,ty,0)  -&gt;  M =  M x T(tx,ty,0)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2) </a:t>
            </a:r>
            <a:r>
              <a:rPr lang="th-TH" dirty="0" smtClean="0"/>
              <a:t>หมุน</a:t>
            </a:r>
            <a:r>
              <a:rPr lang="en-US" dirty="0" smtClean="0"/>
              <a:t> </a:t>
            </a:r>
            <a:r>
              <a:rPr lang="en-US" dirty="0"/>
              <a:t>R(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) -&gt;  M = M x R(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3) </a:t>
            </a:r>
            <a:r>
              <a:rPr lang="th-TH" dirty="0" smtClean="0"/>
              <a:t>แปลงจุด</a:t>
            </a:r>
            <a:r>
              <a:rPr lang="en-US" dirty="0" smtClean="0"/>
              <a:t> </a:t>
            </a:r>
            <a:r>
              <a:rPr lang="en-US" dirty="0"/>
              <a:t>P  -&gt;  P’ = M x P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    =  T(</a:t>
            </a:r>
            <a:r>
              <a:rPr lang="en-US" dirty="0" err="1"/>
              <a:t>tx</a:t>
            </a:r>
            <a:r>
              <a:rPr lang="en-US" dirty="0"/>
              <a:t>, </a:t>
            </a:r>
            <a:r>
              <a:rPr lang="en-US" dirty="0" err="1"/>
              <a:t>ty</a:t>
            </a:r>
            <a:r>
              <a:rPr lang="en-US" dirty="0"/>
              <a:t>, 0)  x  R(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) x P </a:t>
            </a:r>
            <a:endParaRPr lang="th-TH" dirty="0" smtClean="0"/>
          </a:p>
          <a:p>
            <a:pPr>
              <a:buFont typeface="Wingdings" panose="05000000000000000000" pitchFamily="2" charset="2"/>
              <a:buNone/>
            </a:pPr>
            <a:r>
              <a:rPr lang="th-TH" dirty="0" smtClean="0"/>
              <a:t>สิ่งที่เคยเข้าใจคือ </a:t>
            </a:r>
            <a:r>
              <a:rPr lang="en-US" dirty="0" smtClean="0"/>
              <a:t>P’ = </a:t>
            </a:r>
            <a:r>
              <a:rPr lang="en-US" dirty="0"/>
              <a:t>R(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) x </a:t>
            </a:r>
            <a:r>
              <a:rPr lang="en-US" dirty="0" smtClean="0"/>
              <a:t>T(</a:t>
            </a:r>
            <a:r>
              <a:rPr lang="en-US" dirty="0" err="1" smtClean="0"/>
              <a:t>tx</a:t>
            </a:r>
            <a:r>
              <a:rPr lang="en-US" dirty="0"/>
              <a:t>, </a:t>
            </a:r>
            <a:r>
              <a:rPr lang="en-US" dirty="0" err="1"/>
              <a:t>ty</a:t>
            </a:r>
            <a:r>
              <a:rPr lang="en-US" dirty="0"/>
              <a:t>, 0) x </a:t>
            </a:r>
            <a:r>
              <a:rPr lang="en-US" dirty="0" smtClean="0"/>
              <a:t>P </a:t>
            </a:r>
            <a:r>
              <a:rPr lang="th-TH" dirty="0" smtClean="0"/>
              <a:t>ไม่เท่ากัน </a:t>
            </a:r>
            <a:r>
              <a:rPr lang="en-US" dirty="0" smtClean="0"/>
              <a:t>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จัดลำดับความคิดใหม่</a:t>
            </a:r>
            <a:endParaRPr 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57400"/>
            <a:ext cx="7772400" cy="4114800"/>
          </a:xfrm>
        </p:spPr>
        <p:txBody>
          <a:bodyPr/>
          <a:lstStyle/>
          <a:p>
            <a:r>
              <a:rPr lang="th-TH" dirty="0" smtClean="0"/>
              <a:t>ต้องการหมุนแล้วค่อยเลื่อน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981200" y="6019794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 flipV="1">
            <a:off x="2362200" y="4114794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02783" name="Group 31"/>
          <p:cNvGrpSpPr>
            <a:grpSpLocks/>
          </p:cNvGrpSpPr>
          <p:nvPr/>
        </p:nvGrpSpPr>
        <p:grpSpPr bwMode="auto">
          <a:xfrm>
            <a:off x="2590800" y="3124194"/>
            <a:ext cx="4572000" cy="1981200"/>
            <a:chOff x="672" y="2112"/>
            <a:chExt cx="2880" cy="1248"/>
          </a:xfrm>
        </p:grpSpPr>
        <p:sp>
          <p:nvSpPr>
            <p:cNvPr id="202779" name="Rectangle 27"/>
            <p:cNvSpPr>
              <a:spLocks noChangeArrowheads="1"/>
            </p:cNvSpPr>
            <p:nvPr/>
          </p:nvSpPr>
          <p:spPr bwMode="auto">
            <a:xfrm>
              <a:off x="912" y="2112"/>
              <a:ext cx="1920" cy="12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8" name="Rectangle 26"/>
            <p:cNvSpPr>
              <a:spLocks noChangeArrowheads="1"/>
            </p:cNvSpPr>
            <p:nvPr/>
          </p:nvSpPr>
          <p:spPr bwMode="auto">
            <a:xfrm>
              <a:off x="672" y="2190"/>
              <a:ext cx="288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>
                <a:spcBef>
                  <a:spcPct val="5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sz="2400"/>
                <a:t>glRotated(60,0,0,1); </a:t>
              </a:r>
            </a:p>
            <a:p>
              <a:pPr lvl="1">
                <a:spcBef>
                  <a:spcPct val="5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sz="2400"/>
                <a:t>glTranslated(5,0,0);</a:t>
              </a:r>
            </a:p>
            <a:p>
              <a:pPr lvl="1">
                <a:spcBef>
                  <a:spcPct val="5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sz="2400"/>
                <a:t>glBegin()    </a:t>
              </a:r>
            </a:p>
          </p:txBody>
        </p:sp>
      </p:grpSp>
      <p:grpSp>
        <p:nvGrpSpPr>
          <p:cNvPr id="202782" name="Group 30"/>
          <p:cNvGrpSpPr>
            <a:grpSpLocks/>
          </p:cNvGrpSpPr>
          <p:nvPr/>
        </p:nvGrpSpPr>
        <p:grpSpPr bwMode="auto">
          <a:xfrm>
            <a:off x="7239000" y="3200394"/>
            <a:ext cx="3048000" cy="1981200"/>
            <a:chOff x="3504" y="2160"/>
            <a:chExt cx="1920" cy="1248"/>
          </a:xfrm>
        </p:grpSpPr>
        <p:sp>
          <p:nvSpPr>
            <p:cNvPr id="202780" name="Rectangle 28"/>
            <p:cNvSpPr>
              <a:spLocks noChangeArrowheads="1"/>
            </p:cNvSpPr>
            <p:nvPr/>
          </p:nvSpPr>
          <p:spPr bwMode="auto">
            <a:xfrm>
              <a:off x="3504" y="2160"/>
              <a:ext cx="1920" cy="12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7" name="Text Box 25"/>
            <p:cNvSpPr txBox="1">
              <a:spLocks noChangeArrowheads="1"/>
            </p:cNvSpPr>
            <p:nvPr/>
          </p:nvSpPr>
          <p:spPr bwMode="auto">
            <a:xfrm>
              <a:off x="3512" y="2160"/>
              <a:ext cx="1669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glTranslated(5,0,0); </a:t>
              </a:r>
            </a:p>
            <a:p>
              <a:r>
                <a:rPr lang="en-US" sz="2400"/>
                <a:t>glRotate(60,0,0,1); </a:t>
              </a:r>
            </a:p>
            <a:p>
              <a:r>
                <a:rPr lang="en-US" sz="2400"/>
                <a:t>glBegin()</a:t>
              </a:r>
            </a:p>
            <a:p>
              <a:r>
                <a:rPr lang="en-US" sz="2400"/>
                <a:t>…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2095500" y="5769420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8902000">
            <a:off x="3443223" y="5779819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จัดลำดับความคิดใหม่</a:t>
            </a:r>
            <a:endParaRPr 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57400"/>
            <a:ext cx="7772400" cy="4114800"/>
          </a:xfrm>
        </p:spPr>
        <p:txBody>
          <a:bodyPr/>
          <a:lstStyle/>
          <a:p>
            <a:r>
              <a:rPr lang="th-TH" dirty="0" smtClean="0"/>
              <a:t>ต้องการหมุนแล้วค่อยเลื่อน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981200" y="6019794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 flipV="1">
            <a:off x="2362200" y="4114794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02783" name="Group 31"/>
          <p:cNvGrpSpPr>
            <a:grpSpLocks/>
          </p:cNvGrpSpPr>
          <p:nvPr/>
        </p:nvGrpSpPr>
        <p:grpSpPr bwMode="auto">
          <a:xfrm>
            <a:off x="2590800" y="3124194"/>
            <a:ext cx="4572000" cy="1981200"/>
            <a:chOff x="672" y="2112"/>
            <a:chExt cx="2880" cy="1248"/>
          </a:xfrm>
        </p:grpSpPr>
        <p:sp>
          <p:nvSpPr>
            <p:cNvPr id="202779" name="Rectangle 27"/>
            <p:cNvSpPr>
              <a:spLocks noChangeArrowheads="1"/>
            </p:cNvSpPr>
            <p:nvPr/>
          </p:nvSpPr>
          <p:spPr bwMode="auto">
            <a:xfrm>
              <a:off x="912" y="2112"/>
              <a:ext cx="1920" cy="12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8" name="Rectangle 26"/>
            <p:cNvSpPr>
              <a:spLocks noChangeArrowheads="1"/>
            </p:cNvSpPr>
            <p:nvPr/>
          </p:nvSpPr>
          <p:spPr bwMode="auto">
            <a:xfrm>
              <a:off x="672" y="2190"/>
              <a:ext cx="288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>
                <a:spcBef>
                  <a:spcPct val="5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sz="2400"/>
                <a:t>glRotated(60,0,0,1); </a:t>
              </a:r>
            </a:p>
            <a:p>
              <a:pPr lvl="1">
                <a:spcBef>
                  <a:spcPct val="5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sz="2400"/>
                <a:t>glTranslated(5,0,0);</a:t>
              </a:r>
            </a:p>
            <a:p>
              <a:pPr lvl="1">
                <a:spcBef>
                  <a:spcPct val="5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lang="en-US" sz="2400"/>
                <a:t>glBegin()    </a:t>
              </a:r>
            </a:p>
          </p:txBody>
        </p:sp>
      </p:grpSp>
      <p:grpSp>
        <p:nvGrpSpPr>
          <p:cNvPr id="202782" name="Group 30"/>
          <p:cNvGrpSpPr>
            <a:grpSpLocks/>
          </p:cNvGrpSpPr>
          <p:nvPr/>
        </p:nvGrpSpPr>
        <p:grpSpPr bwMode="auto">
          <a:xfrm>
            <a:off x="6553200" y="3200394"/>
            <a:ext cx="3733800" cy="1981200"/>
            <a:chOff x="3072" y="2160"/>
            <a:chExt cx="2352" cy="1248"/>
          </a:xfrm>
        </p:grpSpPr>
        <p:sp>
          <p:nvSpPr>
            <p:cNvPr id="202780" name="Rectangle 28"/>
            <p:cNvSpPr>
              <a:spLocks noChangeArrowheads="1"/>
            </p:cNvSpPr>
            <p:nvPr/>
          </p:nvSpPr>
          <p:spPr bwMode="auto">
            <a:xfrm>
              <a:off x="3504" y="2160"/>
              <a:ext cx="1920" cy="12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77" name="Text Box 25"/>
            <p:cNvSpPr txBox="1">
              <a:spLocks noChangeArrowheads="1"/>
            </p:cNvSpPr>
            <p:nvPr/>
          </p:nvSpPr>
          <p:spPr bwMode="auto">
            <a:xfrm>
              <a:off x="3512" y="2160"/>
              <a:ext cx="1669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glTranslated(5,0,0); </a:t>
              </a:r>
            </a:p>
            <a:p>
              <a:r>
                <a:rPr lang="en-US" sz="2400"/>
                <a:t>glRotate(60,0,0,1); </a:t>
              </a:r>
            </a:p>
            <a:p>
              <a:r>
                <a:rPr lang="en-US" sz="2400"/>
                <a:t>glBegin()</a:t>
              </a:r>
            </a:p>
            <a:p>
              <a:r>
                <a:rPr lang="en-US" sz="2400"/>
                <a:t>…</a:t>
              </a:r>
            </a:p>
          </p:txBody>
        </p:sp>
        <p:sp>
          <p:nvSpPr>
            <p:cNvPr id="202781" name="AutoShape 29"/>
            <p:cNvSpPr>
              <a:spLocks noChangeArrowheads="1"/>
            </p:cNvSpPr>
            <p:nvPr/>
          </p:nvSpPr>
          <p:spPr bwMode="auto">
            <a:xfrm>
              <a:off x="3072" y="2688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2786" name="Group 34"/>
          <p:cNvGrpSpPr>
            <a:grpSpLocks/>
          </p:cNvGrpSpPr>
          <p:nvPr/>
        </p:nvGrpSpPr>
        <p:grpSpPr bwMode="auto">
          <a:xfrm>
            <a:off x="2971800" y="3124194"/>
            <a:ext cx="3048000" cy="1981200"/>
            <a:chOff x="912" y="2112"/>
            <a:chExt cx="1920" cy="1248"/>
          </a:xfrm>
        </p:grpSpPr>
        <p:sp>
          <p:nvSpPr>
            <p:cNvPr id="202784" name="Line 32"/>
            <p:cNvSpPr>
              <a:spLocks noChangeShapeType="1"/>
            </p:cNvSpPr>
            <p:nvPr/>
          </p:nvSpPr>
          <p:spPr bwMode="auto">
            <a:xfrm flipH="1">
              <a:off x="912" y="2160"/>
              <a:ext cx="1920" cy="1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2785" name="Line 33"/>
            <p:cNvSpPr>
              <a:spLocks noChangeShapeType="1"/>
            </p:cNvSpPr>
            <p:nvPr/>
          </p:nvSpPr>
          <p:spPr bwMode="auto">
            <a:xfrm>
              <a:off x="912" y="2112"/>
              <a:ext cx="192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5369394" y="5698831"/>
            <a:ext cx="5739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3200" dirty="0" smtClean="0">
                <a:solidFill>
                  <a:schemeClr val="tx2"/>
                </a:solidFill>
              </a:rPr>
              <a:t>กำหนดลำดับให้สลับกันคือเลื่อนก่อนแล้วค่อยหมุน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095500" y="5769420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8902000">
            <a:off x="3443223" y="5779819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การมองพิกัดตัวเอง</a:t>
            </a:r>
            <a:endParaRPr 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286000"/>
            <a:ext cx="7772400" cy="4114800"/>
          </a:xfrm>
        </p:spPr>
        <p:txBody>
          <a:bodyPr/>
          <a:lstStyle/>
          <a:p>
            <a:r>
              <a:rPr lang="th-TH" dirty="0" smtClean="0"/>
              <a:t>ก่อนหน้านี้เรามองว่าการแปลงทั้งหมดอ้างอิงกับจุดกำเนิด</a:t>
            </a:r>
          </a:p>
          <a:p>
            <a:r>
              <a:rPr lang="th-TH" dirty="0" smtClean="0"/>
              <a:t>ลำดับการแปลงแบบ </a:t>
            </a:r>
            <a:r>
              <a:rPr lang="en-US" dirty="0" smtClean="0"/>
              <a:t>OpenGL </a:t>
            </a:r>
            <a:r>
              <a:rPr lang="th-TH" dirty="0" smtClean="0"/>
              <a:t>เป็นการมองการแปลงเทียบกับตัวเอง</a:t>
            </a:r>
          </a:p>
          <a:p>
            <a:pPr lvl="1"/>
            <a:r>
              <a:rPr lang="th-TH" dirty="0" smtClean="0"/>
              <a:t>จุดกำเนิดของตัวเอง</a:t>
            </a:r>
          </a:p>
          <a:p>
            <a:pPr lvl="1"/>
            <a:r>
              <a:rPr lang="th-TH" dirty="0" smtClean="0"/>
              <a:t>แกนของตัวเอง</a:t>
            </a:r>
          </a:p>
          <a:p>
            <a:pPr lvl="1"/>
            <a:r>
              <a:rPr lang="th-TH" dirty="0" smtClean="0"/>
              <a:t>การแปลงแกนตัวเองเทียบกับตัวเอง</a:t>
            </a:r>
          </a:p>
          <a:p>
            <a:pPr lvl="1"/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61542" y="6391269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742542" y="4486269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Freeform 5"/>
          <p:cNvSpPr/>
          <p:nvPr/>
        </p:nvSpPr>
        <p:spPr>
          <a:xfrm rot="18902000">
            <a:off x="5738749" y="5386830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480940">
            <a:off x="4959329" y="3894803"/>
            <a:ext cx="1933008" cy="1770163"/>
            <a:chOff x="3198478" y="3840048"/>
            <a:chExt cx="1933008" cy="1770163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3198478" y="5305413"/>
              <a:ext cx="1933008" cy="80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3579479" y="3840048"/>
              <a:ext cx="45333" cy="1770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1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600" dirty="0" smtClean="0"/>
              <a:t>การเลื่อนเทียบแกนตัวเอง</a:t>
            </a:r>
            <a:endParaRPr lang="en-US" sz="3600" dirty="0"/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>
            <a:off x="1257300" y="5129498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" name="Line 5"/>
          <p:cNvSpPr>
            <a:spLocks noChangeShapeType="1"/>
          </p:cNvSpPr>
          <p:nvPr/>
        </p:nvSpPr>
        <p:spPr bwMode="auto">
          <a:xfrm flipV="1">
            <a:off x="1638300" y="322449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1371600" y="4879124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ine 4"/>
          <p:cNvSpPr>
            <a:spLocks noChangeShapeType="1"/>
          </p:cNvSpPr>
          <p:nvPr/>
        </p:nvSpPr>
        <p:spPr bwMode="auto">
          <a:xfrm>
            <a:off x="2143125" y="450356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" name="Line 5"/>
          <p:cNvSpPr>
            <a:spLocks noChangeShapeType="1"/>
          </p:cNvSpPr>
          <p:nvPr/>
        </p:nvSpPr>
        <p:spPr bwMode="auto">
          <a:xfrm flipV="1">
            <a:off x="2524125" y="2598563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257425" y="4253189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638300" y="4500854"/>
            <a:ext cx="895350" cy="628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09311" y="476016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= (3,3)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rot="18932684">
            <a:off x="6240320" y="1867038"/>
            <a:ext cx="3933825" cy="2835735"/>
            <a:chOff x="5895975" y="1774353"/>
            <a:chExt cx="3933825" cy="2835735"/>
          </a:xfrm>
        </p:grpSpPr>
        <p:sp>
          <p:nvSpPr>
            <p:cNvPr id="87" name="Line 4"/>
            <p:cNvSpPr>
              <a:spLocks noChangeShapeType="1"/>
            </p:cNvSpPr>
            <p:nvPr/>
          </p:nvSpPr>
          <p:spPr bwMode="auto">
            <a:xfrm>
              <a:off x="5895975" y="4305288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Line 5"/>
            <p:cNvSpPr>
              <a:spLocks noChangeShapeType="1"/>
            </p:cNvSpPr>
            <p:nvPr/>
          </p:nvSpPr>
          <p:spPr bwMode="auto">
            <a:xfrm flipV="1">
              <a:off x="6276975" y="2400288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6010275" y="4054914"/>
              <a:ext cx="578447" cy="500748"/>
            </a:xfrm>
            <a:custGeom>
              <a:avLst/>
              <a:gdLst>
                <a:gd name="connsiteX0" fmla="*/ 0 w 762000"/>
                <a:gd name="connsiteY0" fmla="*/ 371475 h 657225"/>
                <a:gd name="connsiteX1" fmla="*/ 0 w 762000"/>
                <a:gd name="connsiteY1" fmla="*/ 371475 h 657225"/>
                <a:gd name="connsiteX2" fmla="*/ 0 w 762000"/>
                <a:gd name="connsiteY2" fmla="*/ 657225 h 657225"/>
                <a:gd name="connsiteX3" fmla="*/ 190500 w 762000"/>
                <a:gd name="connsiteY3" fmla="*/ 504825 h 657225"/>
                <a:gd name="connsiteX4" fmla="*/ 561975 w 762000"/>
                <a:gd name="connsiteY4" fmla="*/ 504825 h 657225"/>
                <a:gd name="connsiteX5" fmla="*/ 742950 w 762000"/>
                <a:gd name="connsiteY5" fmla="*/ 628650 h 657225"/>
                <a:gd name="connsiteX6" fmla="*/ 762000 w 762000"/>
                <a:gd name="connsiteY6" fmla="*/ 371475 h 657225"/>
                <a:gd name="connsiteX7" fmla="*/ 600075 w 762000"/>
                <a:gd name="connsiteY7" fmla="*/ 0 h 657225"/>
                <a:gd name="connsiteX8" fmla="*/ 152400 w 762000"/>
                <a:gd name="connsiteY8" fmla="*/ 9525 h 657225"/>
                <a:gd name="connsiteX9" fmla="*/ 0 w 762000"/>
                <a:gd name="connsiteY9" fmla="*/ 37147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657225">
                  <a:moveTo>
                    <a:pt x="0" y="371475"/>
                  </a:moveTo>
                  <a:lnTo>
                    <a:pt x="0" y="371475"/>
                  </a:lnTo>
                  <a:lnTo>
                    <a:pt x="0" y="657225"/>
                  </a:lnTo>
                  <a:lnTo>
                    <a:pt x="190500" y="504825"/>
                  </a:lnTo>
                  <a:lnTo>
                    <a:pt x="561975" y="504825"/>
                  </a:lnTo>
                  <a:lnTo>
                    <a:pt x="742950" y="628650"/>
                  </a:lnTo>
                  <a:lnTo>
                    <a:pt x="762000" y="371475"/>
                  </a:lnTo>
                  <a:lnTo>
                    <a:pt x="600075" y="0"/>
                  </a:lnTo>
                  <a:lnTo>
                    <a:pt x="152400" y="9525"/>
                  </a:lnTo>
                  <a:lnTo>
                    <a:pt x="0" y="3714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Line 4"/>
            <p:cNvSpPr>
              <a:spLocks noChangeShapeType="1"/>
            </p:cNvSpPr>
            <p:nvPr/>
          </p:nvSpPr>
          <p:spPr bwMode="auto">
            <a:xfrm>
              <a:off x="6781800" y="367935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5"/>
            <p:cNvSpPr>
              <a:spLocks noChangeShapeType="1"/>
            </p:cNvSpPr>
            <p:nvPr/>
          </p:nvSpPr>
          <p:spPr bwMode="auto">
            <a:xfrm flipV="1">
              <a:off x="7162800" y="1774353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6896100" y="3428979"/>
              <a:ext cx="578447" cy="500748"/>
            </a:xfrm>
            <a:custGeom>
              <a:avLst/>
              <a:gdLst>
                <a:gd name="connsiteX0" fmla="*/ 0 w 762000"/>
                <a:gd name="connsiteY0" fmla="*/ 371475 h 657225"/>
                <a:gd name="connsiteX1" fmla="*/ 0 w 762000"/>
                <a:gd name="connsiteY1" fmla="*/ 371475 h 657225"/>
                <a:gd name="connsiteX2" fmla="*/ 0 w 762000"/>
                <a:gd name="connsiteY2" fmla="*/ 657225 h 657225"/>
                <a:gd name="connsiteX3" fmla="*/ 190500 w 762000"/>
                <a:gd name="connsiteY3" fmla="*/ 504825 h 657225"/>
                <a:gd name="connsiteX4" fmla="*/ 561975 w 762000"/>
                <a:gd name="connsiteY4" fmla="*/ 504825 h 657225"/>
                <a:gd name="connsiteX5" fmla="*/ 742950 w 762000"/>
                <a:gd name="connsiteY5" fmla="*/ 628650 h 657225"/>
                <a:gd name="connsiteX6" fmla="*/ 762000 w 762000"/>
                <a:gd name="connsiteY6" fmla="*/ 371475 h 657225"/>
                <a:gd name="connsiteX7" fmla="*/ 600075 w 762000"/>
                <a:gd name="connsiteY7" fmla="*/ 0 h 657225"/>
                <a:gd name="connsiteX8" fmla="*/ 152400 w 762000"/>
                <a:gd name="connsiteY8" fmla="*/ 9525 h 657225"/>
                <a:gd name="connsiteX9" fmla="*/ 0 w 762000"/>
                <a:gd name="connsiteY9" fmla="*/ 37147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657225">
                  <a:moveTo>
                    <a:pt x="0" y="371475"/>
                  </a:moveTo>
                  <a:lnTo>
                    <a:pt x="0" y="371475"/>
                  </a:lnTo>
                  <a:lnTo>
                    <a:pt x="0" y="657225"/>
                  </a:lnTo>
                  <a:lnTo>
                    <a:pt x="190500" y="504825"/>
                  </a:lnTo>
                  <a:lnTo>
                    <a:pt x="561975" y="504825"/>
                  </a:lnTo>
                  <a:lnTo>
                    <a:pt x="742950" y="628650"/>
                  </a:lnTo>
                  <a:lnTo>
                    <a:pt x="762000" y="371475"/>
                  </a:lnTo>
                  <a:lnTo>
                    <a:pt x="600075" y="0"/>
                  </a:lnTo>
                  <a:lnTo>
                    <a:pt x="152400" y="9525"/>
                  </a:lnTo>
                  <a:lnTo>
                    <a:pt x="0" y="3714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276975" y="3676644"/>
              <a:ext cx="895350" cy="6286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847986" y="3935957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 = (3,3)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87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การหมุนเทียบแกนตัวเอง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76875" y="2541413"/>
            <a:ext cx="3048000" cy="2209800"/>
            <a:chOff x="2143125" y="2598563"/>
            <a:chExt cx="3048000" cy="2209800"/>
          </a:xfrm>
        </p:grpSpPr>
        <p:sp>
          <p:nvSpPr>
            <p:cNvPr id="3" name="Line 4"/>
            <p:cNvSpPr>
              <a:spLocks noChangeShapeType="1"/>
            </p:cNvSpPr>
            <p:nvPr/>
          </p:nvSpPr>
          <p:spPr bwMode="auto">
            <a:xfrm>
              <a:off x="2143125" y="450356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 flipV="1">
              <a:off x="2524125" y="2598563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257425" y="4253189"/>
              <a:ext cx="578447" cy="500748"/>
            </a:xfrm>
            <a:custGeom>
              <a:avLst/>
              <a:gdLst>
                <a:gd name="connsiteX0" fmla="*/ 0 w 762000"/>
                <a:gd name="connsiteY0" fmla="*/ 371475 h 657225"/>
                <a:gd name="connsiteX1" fmla="*/ 0 w 762000"/>
                <a:gd name="connsiteY1" fmla="*/ 371475 h 657225"/>
                <a:gd name="connsiteX2" fmla="*/ 0 w 762000"/>
                <a:gd name="connsiteY2" fmla="*/ 657225 h 657225"/>
                <a:gd name="connsiteX3" fmla="*/ 190500 w 762000"/>
                <a:gd name="connsiteY3" fmla="*/ 504825 h 657225"/>
                <a:gd name="connsiteX4" fmla="*/ 561975 w 762000"/>
                <a:gd name="connsiteY4" fmla="*/ 504825 h 657225"/>
                <a:gd name="connsiteX5" fmla="*/ 742950 w 762000"/>
                <a:gd name="connsiteY5" fmla="*/ 628650 h 657225"/>
                <a:gd name="connsiteX6" fmla="*/ 762000 w 762000"/>
                <a:gd name="connsiteY6" fmla="*/ 371475 h 657225"/>
                <a:gd name="connsiteX7" fmla="*/ 600075 w 762000"/>
                <a:gd name="connsiteY7" fmla="*/ 0 h 657225"/>
                <a:gd name="connsiteX8" fmla="*/ 152400 w 762000"/>
                <a:gd name="connsiteY8" fmla="*/ 9525 h 657225"/>
                <a:gd name="connsiteX9" fmla="*/ 0 w 762000"/>
                <a:gd name="connsiteY9" fmla="*/ 37147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657225">
                  <a:moveTo>
                    <a:pt x="0" y="371475"/>
                  </a:moveTo>
                  <a:lnTo>
                    <a:pt x="0" y="371475"/>
                  </a:lnTo>
                  <a:lnTo>
                    <a:pt x="0" y="657225"/>
                  </a:lnTo>
                  <a:lnTo>
                    <a:pt x="190500" y="504825"/>
                  </a:lnTo>
                  <a:lnTo>
                    <a:pt x="561975" y="504825"/>
                  </a:lnTo>
                  <a:lnTo>
                    <a:pt x="742950" y="628650"/>
                  </a:lnTo>
                  <a:lnTo>
                    <a:pt x="762000" y="371475"/>
                  </a:lnTo>
                  <a:lnTo>
                    <a:pt x="600075" y="0"/>
                  </a:lnTo>
                  <a:lnTo>
                    <a:pt x="152400" y="9525"/>
                  </a:lnTo>
                  <a:lnTo>
                    <a:pt x="0" y="3714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3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5476875" y="4455938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5857875" y="2550938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การหมุนเทียบแกนตัวเอง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9405042">
            <a:off x="4791075" y="2084214"/>
            <a:ext cx="3048000" cy="2209800"/>
            <a:chOff x="2143125" y="2598563"/>
            <a:chExt cx="3048000" cy="220980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143125" y="450356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2524125" y="2598563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57425" y="4253189"/>
              <a:ext cx="578447" cy="500748"/>
            </a:xfrm>
            <a:custGeom>
              <a:avLst/>
              <a:gdLst>
                <a:gd name="connsiteX0" fmla="*/ 0 w 762000"/>
                <a:gd name="connsiteY0" fmla="*/ 371475 h 657225"/>
                <a:gd name="connsiteX1" fmla="*/ 0 w 762000"/>
                <a:gd name="connsiteY1" fmla="*/ 371475 h 657225"/>
                <a:gd name="connsiteX2" fmla="*/ 0 w 762000"/>
                <a:gd name="connsiteY2" fmla="*/ 657225 h 657225"/>
                <a:gd name="connsiteX3" fmla="*/ 190500 w 762000"/>
                <a:gd name="connsiteY3" fmla="*/ 504825 h 657225"/>
                <a:gd name="connsiteX4" fmla="*/ 561975 w 762000"/>
                <a:gd name="connsiteY4" fmla="*/ 504825 h 657225"/>
                <a:gd name="connsiteX5" fmla="*/ 742950 w 762000"/>
                <a:gd name="connsiteY5" fmla="*/ 628650 h 657225"/>
                <a:gd name="connsiteX6" fmla="*/ 762000 w 762000"/>
                <a:gd name="connsiteY6" fmla="*/ 371475 h 657225"/>
                <a:gd name="connsiteX7" fmla="*/ 600075 w 762000"/>
                <a:gd name="connsiteY7" fmla="*/ 0 h 657225"/>
                <a:gd name="connsiteX8" fmla="*/ 152400 w 762000"/>
                <a:gd name="connsiteY8" fmla="*/ 9525 h 657225"/>
                <a:gd name="connsiteX9" fmla="*/ 0 w 762000"/>
                <a:gd name="connsiteY9" fmla="*/ 37147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657225">
                  <a:moveTo>
                    <a:pt x="0" y="371475"/>
                  </a:moveTo>
                  <a:lnTo>
                    <a:pt x="0" y="371475"/>
                  </a:lnTo>
                  <a:lnTo>
                    <a:pt x="0" y="657225"/>
                  </a:lnTo>
                  <a:lnTo>
                    <a:pt x="190500" y="504825"/>
                  </a:lnTo>
                  <a:lnTo>
                    <a:pt x="561975" y="504825"/>
                  </a:lnTo>
                  <a:lnTo>
                    <a:pt x="742950" y="628650"/>
                  </a:lnTo>
                  <a:lnTo>
                    <a:pt x="762000" y="371475"/>
                  </a:lnTo>
                  <a:lnTo>
                    <a:pt x="600075" y="0"/>
                  </a:lnTo>
                  <a:lnTo>
                    <a:pt x="152400" y="9525"/>
                  </a:lnTo>
                  <a:lnTo>
                    <a:pt x="0" y="3714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580307" y="4019550"/>
                <a:ext cx="5227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307" y="4019550"/>
                <a:ext cx="522739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6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18078405">
            <a:off x="4267202" y="2027068"/>
            <a:ext cx="3048000" cy="2209800"/>
            <a:chOff x="5512947" y="2573592"/>
            <a:chExt cx="3048000" cy="2209800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5512947" y="4478591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5893948" y="2573592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การหมุนเทียบแกนตัวเอง</a:t>
            </a:r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rot="19405042">
            <a:off x="5267920" y="3831593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rot="19405042" flipV="1">
            <a:off x="5397248" y="2765421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 rot="17850954">
            <a:off x="5602956" y="4249002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018125" y="3876310"/>
                <a:ext cx="5227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25" y="3876310"/>
                <a:ext cx="522739" cy="923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การย่อขยายเทียบแกนตัวเอง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4772025" y="3179588"/>
            <a:ext cx="3048000" cy="2209800"/>
            <a:chOff x="2143125" y="2598563"/>
            <a:chExt cx="3048000" cy="2209800"/>
          </a:xfrm>
        </p:grpSpPr>
        <p:sp>
          <p:nvSpPr>
            <p:cNvPr id="91" name="Line 4"/>
            <p:cNvSpPr>
              <a:spLocks noChangeShapeType="1"/>
            </p:cNvSpPr>
            <p:nvPr/>
          </p:nvSpPr>
          <p:spPr bwMode="auto">
            <a:xfrm>
              <a:off x="2143125" y="450356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5"/>
            <p:cNvSpPr>
              <a:spLocks noChangeShapeType="1"/>
            </p:cNvSpPr>
            <p:nvPr/>
          </p:nvSpPr>
          <p:spPr bwMode="auto">
            <a:xfrm flipV="1">
              <a:off x="2524125" y="2598563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2257425" y="4253189"/>
              <a:ext cx="578447" cy="500748"/>
            </a:xfrm>
            <a:custGeom>
              <a:avLst/>
              <a:gdLst>
                <a:gd name="connsiteX0" fmla="*/ 0 w 762000"/>
                <a:gd name="connsiteY0" fmla="*/ 371475 h 657225"/>
                <a:gd name="connsiteX1" fmla="*/ 0 w 762000"/>
                <a:gd name="connsiteY1" fmla="*/ 371475 h 657225"/>
                <a:gd name="connsiteX2" fmla="*/ 0 w 762000"/>
                <a:gd name="connsiteY2" fmla="*/ 657225 h 657225"/>
                <a:gd name="connsiteX3" fmla="*/ 190500 w 762000"/>
                <a:gd name="connsiteY3" fmla="*/ 504825 h 657225"/>
                <a:gd name="connsiteX4" fmla="*/ 561975 w 762000"/>
                <a:gd name="connsiteY4" fmla="*/ 504825 h 657225"/>
                <a:gd name="connsiteX5" fmla="*/ 742950 w 762000"/>
                <a:gd name="connsiteY5" fmla="*/ 628650 h 657225"/>
                <a:gd name="connsiteX6" fmla="*/ 762000 w 762000"/>
                <a:gd name="connsiteY6" fmla="*/ 371475 h 657225"/>
                <a:gd name="connsiteX7" fmla="*/ 600075 w 762000"/>
                <a:gd name="connsiteY7" fmla="*/ 0 h 657225"/>
                <a:gd name="connsiteX8" fmla="*/ 152400 w 762000"/>
                <a:gd name="connsiteY8" fmla="*/ 9525 h 657225"/>
                <a:gd name="connsiteX9" fmla="*/ 0 w 762000"/>
                <a:gd name="connsiteY9" fmla="*/ 37147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657225">
                  <a:moveTo>
                    <a:pt x="0" y="371475"/>
                  </a:moveTo>
                  <a:lnTo>
                    <a:pt x="0" y="371475"/>
                  </a:lnTo>
                  <a:lnTo>
                    <a:pt x="0" y="657225"/>
                  </a:lnTo>
                  <a:lnTo>
                    <a:pt x="190500" y="504825"/>
                  </a:lnTo>
                  <a:lnTo>
                    <a:pt x="561975" y="504825"/>
                  </a:lnTo>
                  <a:lnTo>
                    <a:pt x="742950" y="628650"/>
                  </a:lnTo>
                  <a:lnTo>
                    <a:pt x="762000" y="371475"/>
                  </a:lnTo>
                  <a:lnTo>
                    <a:pt x="600075" y="0"/>
                  </a:lnTo>
                  <a:lnTo>
                    <a:pt x="152400" y="9525"/>
                  </a:lnTo>
                  <a:lnTo>
                    <a:pt x="0" y="3714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4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4533899" y="1849137"/>
            <a:ext cx="5172075" cy="3749754"/>
            <a:chOff x="2159965" y="2598563"/>
            <a:chExt cx="3048000" cy="2209800"/>
          </a:xfrm>
        </p:grpSpPr>
        <p:sp>
          <p:nvSpPr>
            <p:cNvPr id="95" name="Line 4"/>
            <p:cNvSpPr>
              <a:spLocks noChangeShapeType="1"/>
            </p:cNvSpPr>
            <p:nvPr/>
          </p:nvSpPr>
          <p:spPr bwMode="auto">
            <a:xfrm>
              <a:off x="2159965" y="4505275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5"/>
            <p:cNvSpPr>
              <a:spLocks noChangeShapeType="1"/>
            </p:cNvSpPr>
            <p:nvPr/>
          </p:nvSpPr>
          <p:spPr bwMode="auto">
            <a:xfrm flipV="1">
              <a:off x="2524125" y="2598563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57425" y="4253189"/>
              <a:ext cx="578447" cy="500748"/>
            </a:xfrm>
            <a:custGeom>
              <a:avLst/>
              <a:gdLst>
                <a:gd name="connsiteX0" fmla="*/ 0 w 762000"/>
                <a:gd name="connsiteY0" fmla="*/ 371475 h 657225"/>
                <a:gd name="connsiteX1" fmla="*/ 0 w 762000"/>
                <a:gd name="connsiteY1" fmla="*/ 371475 h 657225"/>
                <a:gd name="connsiteX2" fmla="*/ 0 w 762000"/>
                <a:gd name="connsiteY2" fmla="*/ 657225 h 657225"/>
                <a:gd name="connsiteX3" fmla="*/ 190500 w 762000"/>
                <a:gd name="connsiteY3" fmla="*/ 504825 h 657225"/>
                <a:gd name="connsiteX4" fmla="*/ 561975 w 762000"/>
                <a:gd name="connsiteY4" fmla="*/ 504825 h 657225"/>
                <a:gd name="connsiteX5" fmla="*/ 742950 w 762000"/>
                <a:gd name="connsiteY5" fmla="*/ 628650 h 657225"/>
                <a:gd name="connsiteX6" fmla="*/ 762000 w 762000"/>
                <a:gd name="connsiteY6" fmla="*/ 371475 h 657225"/>
                <a:gd name="connsiteX7" fmla="*/ 600075 w 762000"/>
                <a:gd name="connsiteY7" fmla="*/ 0 h 657225"/>
                <a:gd name="connsiteX8" fmla="*/ 152400 w 762000"/>
                <a:gd name="connsiteY8" fmla="*/ 9525 h 657225"/>
                <a:gd name="connsiteX9" fmla="*/ 0 w 762000"/>
                <a:gd name="connsiteY9" fmla="*/ 37147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657225">
                  <a:moveTo>
                    <a:pt x="0" y="371475"/>
                  </a:moveTo>
                  <a:lnTo>
                    <a:pt x="0" y="371475"/>
                  </a:lnTo>
                  <a:lnTo>
                    <a:pt x="0" y="657225"/>
                  </a:lnTo>
                  <a:lnTo>
                    <a:pt x="190500" y="504825"/>
                  </a:lnTo>
                  <a:lnTo>
                    <a:pt x="561975" y="504825"/>
                  </a:lnTo>
                  <a:lnTo>
                    <a:pt x="742950" y="628650"/>
                  </a:lnTo>
                  <a:lnTo>
                    <a:pt x="762000" y="371475"/>
                  </a:lnTo>
                  <a:lnTo>
                    <a:pt x="600075" y="0"/>
                  </a:lnTo>
                  <a:lnTo>
                    <a:pt x="152400" y="9525"/>
                  </a:lnTo>
                  <a:lnTo>
                    <a:pt x="0" y="3714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การย่อขยายเทียบแกนตัวเอง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การเลื่อน</a:t>
            </a:r>
            <a:endParaRPr 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133600"/>
            <a:ext cx="7772400" cy="4114800"/>
          </a:xfrm>
        </p:spPr>
        <p:txBody>
          <a:bodyPr/>
          <a:lstStyle/>
          <a:p>
            <a:r>
              <a:rPr lang="th-TH" dirty="0" smtClean="0"/>
              <a:t>เปลี่ยนตำแหน่งของจุดด้วยการเลื่อนบนเส้นตรง</a:t>
            </a:r>
            <a:endParaRPr lang="en-US" dirty="0"/>
          </a:p>
          <a:p>
            <a:r>
              <a:rPr lang="th-TH" dirty="0" smtClean="0"/>
              <a:t>กำหนดจุด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r>
              <a:rPr lang="th-TH" dirty="0" smtClean="0"/>
              <a:t> และเวกเตอร์การเลื่อน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tx,ty</a:t>
            </a:r>
            <a:r>
              <a:rPr lang="en-US" dirty="0"/>
              <a:t>)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743201" y="3810001"/>
            <a:ext cx="30092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/>
              <a:t>จุดที่เกิดจากการเลื่อน </a:t>
            </a:r>
            <a:r>
              <a:rPr lang="en-US" sz="2400" dirty="0" smtClean="0"/>
              <a:t>: </a:t>
            </a:r>
            <a:r>
              <a:rPr lang="en-US" sz="2400" dirty="0"/>
              <a:t>(x’, y’) </a:t>
            </a:r>
          </a:p>
          <a:p>
            <a:r>
              <a:rPr lang="en-US" sz="2400" dirty="0"/>
              <a:t>     x’ = x + </a:t>
            </a:r>
            <a:r>
              <a:rPr lang="en-US" sz="2400" dirty="0" err="1"/>
              <a:t>tx</a:t>
            </a:r>
            <a:r>
              <a:rPr lang="en-US" sz="2400" dirty="0"/>
              <a:t> </a:t>
            </a:r>
          </a:p>
          <a:p>
            <a:r>
              <a:rPr lang="en-US" sz="2400" dirty="0"/>
              <a:t>     y’ = y + </a:t>
            </a:r>
            <a:r>
              <a:rPr lang="en-US" sz="2400" dirty="0" err="1"/>
              <a:t>ty</a:t>
            </a:r>
            <a:r>
              <a:rPr lang="en-US" sz="2400" dirty="0"/>
              <a:t> </a:t>
            </a: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6858000" y="5181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 flipV="1">
            <a:off x="70866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5900" name="Group 12"/>
          <p:cNvGrpSpPr>
            <a:grpSpLocks/>
          </p:cNvGrpSpPr>
          <p:nvPr/>
        </p:nvGrpSpPr>
        <p:grpSpPr bwMode="auto">
          <a:xfrm>
            <a:off x="7162801" y="4692657"/>
            <a:ext cx="701675" cy="338138"/>
            <a:chOff x="3590" y="2915"/>
            <a:chExt cx="442" cy="213"/>
          </a:xfrm>
        </p:grpSpPr>
        <p:sp>
          <p:nvSpPr>
            <p:cNvPr id="165895" name="Text Box 7"/>
            <p:cNvSpPr txBox="1">
              <a:spLocks noChangeArrowheads="1"/>
            </p:cNvSpPr>
            <p:nvPr/>
          </p:nvSpPr>
          <p:spPr bwMode="auto">
            <a:xfrm>
              <a:off x="3590" y="2915"/>
              <a:ext cx="3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(x,y)</a:t>
              </a:r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3984" y="307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902" name="Group 14"/>
          <p:cNvGrpSpPr>
            <a:grpSpLocks/>
          </p:cNvGrpSpPr>
          <p:nvPr/>
        </p:nvGrpSpPr>
        <p:grpSpPr bwMode="auto">
          <a:xfrm>
            <a:off x="7845426" y="3984626"/>
            <a:ext cx="871538" cy="946150"/>
            <a:chOff x="4032" y="2476"/>
            <a:chExt cx="549" cy="596"/>
          </a:xfrm>
        </p:grpSpPr>
        <p:grpSp>
          <p:nvGrpSpPr>
            <p:cNvPr id="165899" name="Group 11"/>
            <p:cNvGrpSpPr>
              <a:grpSpLocks/>
            </p:cNvGrpSpPr>
            <p:nvPr/>
          </p:nvGrpSpPr>
          <p:grpSpPr bwMode="auto">
            <a:xfrm>
              <a:off x="4180" y="2476"/>
              <a:ext cx="401" cy="308"/>
              <a:chOff x="4180" y="2476"/>
              <a:chExt cx="401" cy="308"/>
            </a:xfrm>
          </p:grpSpPr>
          <p:sp>
            <p:nvSpPr>
              <p:cNvPr id="165896" name="Text Box 8"/>
              <p:cNvSpPr txBox="1">
                <a:spLocks noChangeArrowheads="1"/>
              </p:cNvSpPr>
              <p:nvPr/>
            </p:nvSpPr>
            <p:spPr bwMode="auto">
              <a:xfrm>
                <a:off x="4180" y="2476"/>
                <a:ext cx="4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(x’,y’)</a:t>
                </a:r>
              </a:p>
            </p:txBody>
          </p:sp>
          <p:sp>
            <p:nvSpPr>
              <p:cNvPr id="165898" name="Oval 10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 flipV="1">
              <a:off x="4032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2346325" y="5416551"/>
            <a:ext cx="5873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000" dirty="0" smtClean="0"/>
              <a:t>หรือ</a:t>
            </a:r>
            <a:r>
              <a:rPr lang="en-US" sz="2000" dirty="0" smtClean="0"/>
              <a:t>   </a:t>
            </a:r>
            <a:r>
              <a:rPr lang="en-US" sz="2800" dirty="0"/>
              <a:t>P’  =  P  +  T</a:t>
            </a:r>
            <a:r>
              <a:rPr lang="en-US" sz="2000" dirty="0"/>
              <a:t>    </a:t>
            </a:r>
            <a:r>
              <a:rPr lang="th-TH" sz="2000" dirty="0" smtClean="0"/>
              <a:t>เมื่อ </a:t>
            </a:r>
            <a:r>
              <a:rPr lang="en-US" sz="2000" dirty="0" smtClean="0"/>
              <a:t>    </a:t>
            </a:r>
            <a:r>
              <a:rPr lang="en-US" sz="2000" dirty="0"/>
              <a:t>P’ =    x’     p =    x    T =    </a:t>
            </a:r>
            <a:r>
              <a:rPr lang="en-US" sz="2000" dirty="0" err="1"/>
              <a:t>tx</a:t>
            </a:r>
            <a:endParaRPr lang="en-US" sz="2000" dirty="0"/>
          </a:p>
          <a:p>
            <a:r>
              <a:rPr lang="en-US" sz="2000" dirty="0"/>
              <a:t>                                                         </a:t>
            </a:r>
            <a:r>
              <a:rPr lang="th-TH" sz="2000" dirty="0" smtClean="0"/>
              <a:t>     </a:t>
            </a:r>
            <a:r>
              <a:rPr lang="en-US" sz="2000" dirty="0" smtClean="0"/>
              <a:t>y</a:t>
            </a:r>
            <a:r>
              <a:rPr lang="en-US" sz="2000" dirty="0"/>
              <a:t>’              y             </a:t>
            </a:r>
            <a:r>
              <a:rPr lang="en-US" sz="2000" dirty="0" err="1"/>
              <a:t>ty</a:t>
            </a:r>
            <a:r>
              <a:rPr lang="en-US" sz="2000" dirty="0"/>
              <a:t> </a:t>
            </a:r>
          </a:p>
        </p:txBody>
      </p:sp>
      <p:sp>
        <p:nvSpPr>
          <p:cNvPr id="165904" name="Line 16"/>
          <p:cNvSpPr>
            <a:spLocks noChangeShapeType="1"/>
          </p:cNvSpPr>
          <p:nvPr/>
        </p:nvSpPr>
        <p:spPr bwMode="auto">
          <a:xfrm>
            <a:off x="5838825" y="5641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05" name="Line 17"/>
          <p:cNvSpPr>
            <a:spLocks noChangeShapeType="1"/>
          </p:cNvSpPr>
          <p:nvPr/>
        </p:nvSpPr>
        <p:spPr bwMode="auto">
          <a:xfrm>
            <a:off x="6181725" y="5641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>
            <a:off x="6858000" y="5641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7162801" y="5641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08" name="Line 20"/>
          <p:cNvSpPr>
            <a:spLocks noChangeShapeType="1"/>
          </p:cNvSpPr>
          <p:nvPr/>
        </p:nvSpPr>
        <p:spPr bwMode="auto">
          <a:xfrm>
            <a:off x="7705726" y="5641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09" name="Line 21"/>
          <p:cNvSpPr>
            <a:spLocks noChangeShapeType="1"/>
          </p:cNvSpPr>
          <p:nvPr/>
        </p:nvSpPr>
        <p:spPr bwMode="auto">
          <a:xfrm>
            <a:off x="8096250" y="5641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11" name="Line 23"/>
          <p:cNvSpPr>
            <a:spLocks noChangeShapeType="1"/>
          </p:cNvSpPr>
          <p:nvPr/>
        </p:nvSpPr>
        <p:spPr bwMode="auto">
          <a:xfrm>
            <a:off x="7845426" y="494982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13" name="Line 25"/>
          <p:cNvSpPr>
            <a:spLocks noChangeShapeType="1"/>
          </p:cNvSpPr>
          <p:nvPr/>
        </p:nvSpPr>
        <p:spPr bwMode="auto">
          <a:xfrm flipV="1">
            <a:off x="8416926" y="447358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8077200" y="4933950"/>
            <a:ext cx="311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/>
              <a:t>tx</a:t>
            </a:r>
            <a:endParaRPr lang="en-US" sz="1200" dirty="0"/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8518526" y="4564857"/>
            <a:ext cx="311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dirty="0" err="1"/>
              <a:t>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48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การย่อขยายเทียบแกนตัวเอง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 rot="18588106">
            <a:off x="3952874" y="2463906"/>
            <a:ext cx="3048000" cy="2209800"/>
            <a:chOff x="2143125" y="2598563"/>
            <a:chExt cx="3048000" cy="2209800"/>
          </a:xfrm>
        </p:grpSpPr>
        <p:sp>
          <p:nvSpPr>
            <p:cNvPr id="91" name="Line 4"/>
            <p:cNvSpPr>
              <a:spLocks noChangeShapeType="1"/>
            </p:cNvSpPr>
            <p:nvPr/>
          </p:nvSpPr>
          <p:spPr bwMode="auto">
            <a:xfrm>
              <a:off x="2143125" y="450356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5"/>
            <p:cNvSpPr>
              <a:spLocks noChangeShapeType="1"/>
            </p:cNvSpPr>
            <p:nvPr/>
          </p:nvSpPr>
          <p:spPr bwMode="auto">
            <a:xfrm flipV="1">
              <a:off x="2524125" y="2598563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2257425" y="4253189"/>
              <a:ext cx="578447" cy="500748"/>
            </a:xfrm>
            <a:custGeom>
              <a:avLst/>
              <a:gdLst>
                <a:gd name="connsiteX0" fmla="*/ 0 w 762000"/>
                <a:gd name="connsiteY0" fmla="*/ 371475 h 657225"/>
                <a:gd name="connsiteX1" fmla="*/ 0 w 762000"/>
                <a:gd name="connsiteY1" fmla="*/ 371475 h 657225"/>
                <a:gd name="connsiteX2" fmla="*/ 0 w 762000"/>
                <a:gd name="connsiteY2" fmla="*/ 657225 h 657225"/>
                <a:gd name="connsiteX3" fmla="*/ 190500 w 762000"/>
                <a:gd name="connsiteY3" fmla="*/ 504825 h 657225"/>
                <a:gd name="connsiteX4" fmla="*/ 561975 w 762000"/>
                <a:gd name="connsiteY4" fmla="*/ 504825 h 657225"/>
                <a:gd name="connsiteX5" fmla="*/ 742950 w 762000"/>
                <a:gd name="connsiteY5" fmla="*/ 628650 h 657225"/>
                <a:gd name="connsiteX6" fmla="*/ 762000 w 762000"/>
                <a:gd name="connsiteY6" fmla="*/ 371475 h 657225"/>
                <a:gd name="connsiteX7" fmla="*/ 600075 w 762000"/>
                <a:gd name="connsiteY7" fmla="*/ 0 h 657225"/>
                <a:gd name="connsiteX8" fmla="*/ 152400 w 762000"/>
                <a:gd name="connsiteY8" fmla="*/ 9525 h 657225"/>
                <a:gd name="connsiteX9" fmla="*/ 0 w 762000"/>
                <a:gd name="connsiteY9" fmla="*/ 37147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657225">
                  <a:moveTo>
                    <a:pt x="0" y="371475"/>
                  </a:moveTo>
                  <a:lnTo>
                    <a:pt x="0" y="371475"/>
                  </a:lnTo>
                  <a:lnTo>
                    <a:pt x="0" y="657225"/>
                  </a:lnTo>
                  <a:lnTo>
                    <a:pt x="190500" y="504825"/>
                  </a:lnTo>
                  <a:lnTo>
                    <a:pt x="561975" y="504825"/>
                  </a:lnTo>
                  <a:lnTo>
                    <a:pt x="742950" y="628650"/>
                  </a:lnTo>
                  <a:lnTo>
                    <a:pt x="762000" y="371475"/>
                  </a:lnTo>
                  <a:lnTo>
                    <a:pt x="600075" y="0"/>
                  </a:lnTo>
                  <a:lnTo>
                    <a:pt x="152400" y="9525"/>
                  </a:lnTo>
                  <a:lnTo>
                    <a:pt x="0" y="3714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00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18588106">
            <a:off x="3141389" y="945439"/>
            <a:ext cx="4610938" cy="3689398"/>
            <a:chOff x="2143125" y="2598563"/>
            <a:chExt cx="3048000" cy="220980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143125" y="450356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2524125" y="2598563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57425" y="4253189"/>
              <a:ext cx="578447" cy="500748"/>
            </a:xfrm>
            <a:custGeom>
              <a:avLst/>
              <a:gdLst>
                <a:gd name="connsiteX0" fmla="*/ 0 w 762000"/>
                <a:gd name="connsiteY0" fmla="*/ 371475 h 657225"/>
                <a:gd name="connsiteX1" fmla="*/ 0 w 762000"/>
                <a:gd name="connsiteY1" fmla="*/ 371475 h 657225"/>
                <a:gd name="connsiteX2" fmla="*/ 0 w 762000"/>
                <a:gd name="connsiteY2" fmla="*/ 657225 h 657225"/>
                <a:gd name="connsiteX3" fmla="*/ 190500 w 762000"/>
                <a:gd name="connsiteY3" fmla="*/ 504825 h 657225"/>
                <a:gd name="connsiteX4" fmla="*/ 561975 w 762000"/>
                <a:gd name="connsiteY4" fmla="*/ 504825 h 657225"/>
                <a:gd name="connsiteX5" fmla="*/ 742950 w 762000"/>
                <a:gd name="connsiteY5" fmla="*/ 628650 h 657225"/>
                <a:gd name="connsiteX6" fmla="*/ 762000 w 762000"/>
                <a:gd name="connsiteY6" fmla="*/ 371475 h 657225"/>
                <a:gd name="connsiteX7" fmla="*/ 600075 w 762000"/>
                <a:gd name="connsiteY7" fmla="*/ 0 h 657225"/>
                <a:gd name="connsiteX8" fmla="*/ 152400 w 762000"/>
                <a:gd name="connsiteY8" fmla="*/ 9525 h 657225"/>
                <a:gd name="connsiteX9" fmla="*/ 0 w 762000"/>
                <a:gd name="connsiteY9" fmla="*/ 37147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657225">
                  <a:moveTo>
                    <a:pt x="0" y="371475"/>
                  </a:moveTo>
                  <a:lnTo>
                    <a:pt x="0" y="371475"/>
                  </a:lnTo>
                  <a:lnTo>
                    <a:pt x="0" y="657225"/>
                  </a:lnTo>
                  <a:lnTo>
                    <a:pt x="190500" y="504825"/>
                  </a:lnTo>
                  <a:lnTo>
                    <a:pt x="561975" y="504825"/>
                  </a:lnTo>
                  <a:lnTo>
                    <a:pt x="742950" y="628650"/>
                  </a:lnTo>
                  <a:lnTo>
                    <a:pt x="762000" y="371475"/>
                  </a:lnTo>
                  <a:lnTo>
                    <a:pt x="600075" y="0"/>
                  </a:lnTo>
                  <a:lnTo>
                    <a:pt x="152400" y="9525"/>
                  </a:lnTo>
                  <a:lnTo>
                    <a:pt x="0" y="37147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การย่อขยายเทียบแกนตัวเอง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1981200" y="2743200"/>
            <a:ext cx="3657600" cy="3124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การรวมการแปลง</a:t>
            </a:r>
            <a:endParaRPr lang="en-US" dirty="0"/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209800" y="3048000"/>
            <a:ext cx="2667000" cy="2362200"/>
            <a:chOff x="576" y="1920"/>
            <a:chExt cx="1680" cy="1488"/>
          </a:xfrm>
        </p:grpSpPr>
        <p:sp>
          <p:nvSpPr>
            <p:cNvPr id="217093" name="Line 5"/>
            <p:cNvSpPr>
              <a:spLocks noChangeShapeType="1"/>
            </p:cNvSpPr>
            <p:nvPr/>
          </p:nvSpPr>
          <p:spPr bwMode="auto">
            <a:xfrm>
              <a:off x="576" y="326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7094" name="Line 6"/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7095" name="Group 7"/>
          <p:cNvGrpSpPr>
            <a:grpSpLocks/>
          </p:cNvGrpSpPr>
          <p:nvPr/>
        </p:nvGrpSpPr>
        <p:grpSpPr bwMode="auto">
          <a:xfrm>
            <a:off x="3200400" y="3429000"/>
            <a:ext cx="1905000" cy="1011238"/>
            <a:chOff x="1440" y="2064"/>
            <a:chExt cx="1200" cy="637"/>
          </a:xfrm>
        </p:grpSpPr>
        <p:grpSp>
          <p:nvGrpSpPr>
            <p:cNvPr id="217096" name="Group 8"/>
            <p:cNvGrpSpPr>
              <a:grpSpLocks/>
            </p:cNvGrpSpPr>
            <p:nvPr/>
          </p:nvGrpSpPr>
          <p:grpSpPr bwMode="auto">
            <a:xfrm>
              <a:off x="1440" y="2064"/>
              <a:ext cx="672" cy="384"/>
              <a:chOff x="1392" y="2256"/>
              <a:chExt cx="672" cy="384"/>
            </a:xfrm>
          </p:grpSpPr>
          <p:sp>
            <p:nvSpPr>
              <p:cNvPr id="217097" name="Line 9"/>
              <p:cNvSpPr>
                <a:spLocks noChangeShapeType="1"/>
              </p:cNvSpPr>
              <p:nvPr/>
            </p:nvSpPr>
            <p:spPr bwMode="auto">
              <a:xfrm flipV="1">
                <a:off x="1728" y="2256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7098" name="Line 10"/>
              <p:cNvSpPr>
                <a:spLocks noChangeShapeType="1"/>
              </p:cNvSpPr>
              <p:nvPr/>
            </p:nvSpPr>
            <p:spPr bwMode="auto">
              <a:xfrm flipH="1" flipV="1">
                <a:off x="1392" y="2256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7099" name="Text Box 11"/>
            <p:cNvSpPr txBox="1">
              <a:spLocks noChangeArrowheads="1"/>
            </p:cNvSpPr>
            <p:nvPr/>
          </p:nvSpPr>
          <p:spPr bwMode="auto">
            <a:xfrm>
              <a:off x="1622" y="2468"/>
              <a:ext cx="4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(5,5) </a:t>
              </a:r>
            </a:p>
          </p:txBody>
        </p:sp>
        <p:sp>
          <p:nvSpPr>
            <p:cNvPr id="217100" name="Line 12"/>
            <p:cNvSpPr>
              <a:spLocks noChangeShapeType="1"/>
            </p:cNvSpPr>
            <p:nvPr/>
          </p:nvSpPr>
          <p:spPr bwMode="auto">
            <a:xfrm>
              <a:off x="1776" y="24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7101" name="Group 13"/>
            <p:cNvGrpSpPr>
              <a:grpSpLocks/>
            </p:cNvGrpSpPr>
            <p:nvPr/>
          </p:nvGrpSpPr>
          <p:grpSpPr bwMode="auto">
            <a:xfrm>
              <a:off x="1958" y="2195"/>
              <a:ext cx="378" cy="264"/>
              <a:chOff x="1958" y="2195"/>
              <a:chExt cx="378" cy="264"/>
            </a:xfrm>
          </p:grpSpPr>
          <p:sp>
            <p:nvSpPr>
              <p:cNvPr id="217102" name="Text Box 14"/>
              <p:cNvSpPr txBox="1">
                <a:spLocks noChangeArrowheads="1"/>
              </p:cNvSpPr>
              <p:nvPr/>
            </p:nvSpPr>
            <p:spPr bwMode="auto">
              <a:xfrm>
                <a:off x="1958" y="2228"/>
                <a:ext cx="2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60</a:t>
                </a:r>
              </a:p>
            </p:txBody>
          </p:sp>
          <p:sp>
            <p:nvSpPr>
              <p:cNvPr id="217103" name="Text Box 15"/>
              <p:cNvSpPr txBox="1">
                <a:spLocks noChangeArrowheads="1"/>
              </p:cNvSpPr>
              <p:nvPr/>
            </p:nvSpPr>
            <p:spPr bwMode="auto">
              <a:xfrm>
                <a:off x="2150" y="219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o</a:t>
                </a:r>
              </a:p>
            </p:txBody>
          </p:sp>
        </p:grpSp>
      </p:grp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5867401" y="2574925"/>
            <a:ext cx="32063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000" dirty="0" smtClean="0"/>
              <a:t>แปลงแกน </a:t>
            </a:r>
            <a:r>
              <a:rPr lang="en-US" sz="2000" dirty="0" smtClean="0"/>
              <a:t>C1 </a:t>
            </a:r>
            <a:r>
              <a:rPr lang="th-TH" sz="2000" dirty="0" smtClean="0"/>
              <a:t>ไปเป็นแกน</a:t>
            </a:r>
            <a:r>
              <a:rPr lang="en-US" sz="2000" dirty="0" smtClean="0"/>
              <a:t> C2</a:t>
            </a:r>
            <a:r>
              <a:rPr lang="th-TH" sz="2000" dirty="0" smtClean="0"/>
              <a:t> ได้อย่างไร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5927725" y="3308350"/>
            <a:ext cx="24048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dirty="0" smtClean="0"/>
              <a:t>เลื่อน</a:t>
            </a:r>
            <a:r>
              <a:rPr lang="en-US" dirty="0" smtClean="0"/>
              <a:t> </a:t>
            </a:r>
            <a:r>
              <a:rPr lang="en-US" dirty="0"/>
              <a:t>(5,5) </a:t>
            </a:r>
            <a:r>
              <a:rPr lang="th-TH" dirty="0" smtClean="0"/>
              <a:t>แล้วหมุน</a:t>
            </a:r>
            <a:r>
              <a:rPr lang="en-US" dirty="0" smtClean="0"/>
              <a:t> </a:t>
            </a:r>
            <a:r>
              <a:rPr lang="en-US" dirty="0"/>
              <a:t>(60) </a:t>
            </a:r>
          </a:p>
          <a:p>
            <a:endParaRPr lang="en-US" dirty="0"/>
          </a:p>
          <a:p>
            <a:r>
              <a:rPr lang="th-TH" dirty="0" smtClean="0"/>
              <a:t>หรือ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th-TH" dirty="0" smtClean="0"/>
              <a:t>หมุน</a:t>
            </a:r>
            <a:r>
              <a:rPr lang="en-US" dirty="0" smtClean="0"/>
              <a:t> </a:t>
            </a:r>
            <a:r>
              <a:rPr lang="en-US" dirty="0"/>
              <a:t>(60) </a:t>
            </a:r>
            <a:r>
              <a:rPr lang="th-TH" dirty="0" smtClean="0"/>
              <a:t>แล้วเลื่อน </a:t>
            </a:r>
            <a:r>
              <a:rPr lang="en-US" dirty="0" smtClean="0"/>
              <a:t>(5,5) </a:t>
            </a:r>
            <a:r>
              <a:rPr lang="en-US" dirty="0"/>
              <a:t>???</a:t>
            </a:r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2574925" y="2774950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217108" name="Text Box 20"/>
          <p:cNvSpPr txBox="1">
            <a:spLocks noChangeArrowheads="1"/>
          </p:cNvSpPr>
          <p:nvPr/>
        </p:nvSpPr>
        <p:spPr bwMode="auto">
          <a:xfrm>
            <a:off x="3336925" y="3155950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9388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1981200" y="2743200"/>
            <a:ext cx="3657600" cy="3124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การรวมการแปลง</a:t>
            </a:r>
            <a:endParaRPr lang="en-US" dirty="0"/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209800" y="3048000"/>
            <a:ext cx="2667000" cy="2362200"/>
            <a:chOff x="576" y="1920"/>
            <a:chExt cx="1680" cy="1488"/>
          </a:xfrm>
        </p:grpSpPr>
        <p:sp>
          <p:nvSpPr>
            <p:cNvPr id="217093" name="Line 5"/>
            <p:cNvSpPr>
              <a:spLocks noChangeShapeType="1"/>
            </p:cNvSpPr>
            <p:nvPr/>
          </p:nvSpPr>
          <p:spPr bwMode="auto">
            <a:xfrm>
              <a:off x="576" y="326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7094" name="Line 6"/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7095" name="Group 7"/>
          <p:cNvGrpSpPr>
            <a:grpSpLocks/>
          </p:cNvGrpSpPr>
          <p:nvPr/>
        </p:nvGrpSpPr>
        <p:grpSpPr bwMode="auto">
          <a:xfrm>
            <a:off x="3200400" y="3429000"/>
            <a:ext cx="1905000" cy="1011238"/>
            <a:chOff x="1440" y="2064"/>
            <a:chExt cx="1200" cy="637"/>
          </a:xfrm>
        </p:grpSpPr>
        <p:grpSp>
          <p:nvGrpSpPr>
            <p:cNvPr id="217096" name="Group 8"/>
            <p:cNvGrpSpPr>
              <a:grpSpLocks/>
            </p:cNvGrpSpPr>
            <p:nvPr/>
          </p:nvGrpSpPr>
          <p:grpSpPr bwMode="auto">
            <a:xfrm>
              <a:off x="1440" y="2064"/>
              <a:ext cx="672" cy="384"/>
              <a:chOff x="1392" y="2256"/>
              <a:chExt cx="672" cy="384"/>
            </a:xfrm>
          </p:grpSpPr>
          <p:sp>
            <p:nvSpPr>
              <p:cNvPr id="217097" name="Line 9"/>
              <p:cNvSpPr>
                <a:spLocks noChangeShapeType="1"/>
              </p:cNvSpPr>
              <p:nvPr/>
            </p:nvSpPr>
            <p:spPr bwMode="auto">
              <a:xfrm flipV="1">
                <a:off x="1728" y="2256"/>
                <a:ext cx="33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7098" name="Line 10"/>
              <p:cNvSpPr>
                <a:spLocks noChangeShapeType="1"/>
              </p:cNvSpPr>
              <p:nvPr/>
            </p:nvSpPr>
            <p:spPr bwMode="auto">
              <a:xfrm flipH="1" flipV="1">
                <a:off x="1392" y="2256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17099" name="Text Box 11"/>
            <p:cNvSpPr txBox="1">
              <a:spLocks noChangeArrowheads="1"/>
            </p:cNvSpPr>
            <p:nvPr/>
          </p:nvSpPr>
          <p:spPr bwMode="auto">
            <a:xfrm>
              <a:off x="1622" y="2468"/>
              <a:ext cx="4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(5,5) </a:t>
              </a:r>
            </a:p>
          </p:txBody>
        </p:sp>
        <p:sp>
          <p:nvSpPr>
            <p:cNvPr id="217100" name="Line 12"/>
            <p:cNvSpPr>
              <a:spLocks noChangeShapeType="1"/>
            </p:cNvSpPr>
            <p:nvPr/>
          </p:nvSpPr>
          <p:spPr bwMode="auto">
            <a:xfrm>
              <a:off x="1776" y="24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7101" name="Group 13"/>
            <p:cNvGrpSpPr>
              <a:grpSpLocks/>
            </p:cNvGrpSpPr>
            <p:nvPr/>
          </p:nvGrpSpPr>
          <p:grpSpPr bwMode="auto">
            <a:xfrm>
              <a:off x="1958" y="2195"/>
              <a:ext cx="378" cy="264"/>
              <a:chOff x="1958" y="2195"/>
              <a:chExt cx="378" cy="264"/>
            </a:xfrm>
          </p:grpSpPr>
          <p:sp>
            <p:nvSpPr>
              <p:cNvPr id="217102" name="Text Box 14"/>
              <p:cNvSpPr txBox="1">
                <a:spLocks noChangeArrowheads="1"/>
              </p:cNvSpPr>
              <p:nvPr/>
            </p:nvSpPr>
            <p:spPr bwMode="auto">
              <a:xfrm>
                <a:off x="1958" y="2228"/>
                <a:ext cx="2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60</a:t>
                </a:r>
              </a:p>
            </p:txBody>
          </p:sp>
          <p:sp>
            <p:nvSpPr>
              <p:cNvPr id="217103" name="Text Box 15"/>
              <p:cNvSpPr txBox="1">
                <a:spLocks noChangeArrowheads="1"/>
              </p:cNvSpPr>
              <p:nvPr/>
            </p:nvSpPr>
            <p:spPr bwMode="auto">
              <a:xfrm>
                <a:off x="2150" y="219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o</a:t>
                </a:r>
              </a:p>
            </p:txBody>
          </p:sp>
        </p:grpSp>
      </p:grp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5867401" y="2574925"/>
            <a:ext cx="32063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000" dirty="0" smtClean="0"/>
              <a:t>แปลงแกน </a:t>
            </a:r>
            <a:r>
              <a:rPr lang="en-US" sz="2000" dirty="0" smtClean="0"/>
              <a:t>C1 </a:t>
            </a:r>
            <a:r>
              <a:rPr lang="th-TH" sz="2000" dirty="0" smtClean="0"/>
              <a:t>ไปเป็นแกน</a:t>
            </a:r>
            <a:r>
              <a:rPr lang="en-US" sz="2000" dirty="0" smtClean="0"/>
              <a:t> C2</a:t>
            </a:r>
            <a:r>
              <a:rPr lang="th-TH" sz="2000" dirty="0" smtClean="0"/>
              <a:t> ได้อย่างไร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5927725" y="3308350"/>
            <a:ext cx="24048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dirty="0" smtClean="0"/>
              <a:t>เลื่อน</a:t>
            </a:r>
            <a:r>
              <a:rPr lang="en-US" dirty="0" smtClean="0"/>
              <a:t> </a:t>
            </a:r>
            <a:r>
              <a:rPr lang="en-US" dirty="0"/>
              <a:t>(5,5) </a:t>
            </a:r>
            <a:r>
              <a:rPr lang="th-TH" dirty="0" smtClean="0"/>
              <a:t>แล้วหมุน</a:t>
            </a:r>
            <a:r>
              <a:rPr lang="en-US" dirty="0" smtClean="0"/>
              <a:t> </a:t>
            </a:r>
            <a:r>
              <a:rPr lang="en-US" dirty="0"/>
              <a:t>(60) </a:t>
            </a:r>
          </a:p>
          <a:p>
            <a:endParaRPr lang="en-US" dirty="0"/>
          </a:p>
          <a:p>
            <a:r>
              <a:rPr lang="th-TH" dirty="0" smtClean="0"/>
              <a:t>หรือ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th-TH" dirty="0" smtClean="0"/>
              <a:t>หมุน</a:t>
            </a:r>
            <a:r>
              <a:rPr lang="en-US" dirty="0" smtClean="0"/>
              <a:t> </a:t>
            </a:r>
            <a:r>
              <a:rPr lang="en-US" dirty="0"/>
              <a:t>(60) </a:t>
            </a:r>
            <a:r>
              <a:rPr lang="th-TH" dirty="0" smtClean="0"/>
              <a:t>แล้วเลื่อน </a:t>
            </a:r>
            <a:r>
              <a:rPr lang="en-US" dirty="0" smtClean="0"/>
              <a:t>(5,5) </a:t>
            </a:r>
            <a:r>
              <a:rPr lang="en-US" dirty="0"/>
              <a:t>???</a:t>
            </a:r>
          </a:p>
        </p:txBody>
      </p:sp>
      <p:sp>
        <p:nvSpPr>
          <p:cNvPr id="217106" name="Text Box 18"/>
          <p:cNvSpPr txBox="1">
            <a:spLocks noChangeArrowheads="1"/>
          </p:cNvSpPr>
          <p:nvPr/>
        </p:nvSpPr>
        <p:spPr bwMode="auto">
          <a:xfrm>
            <a:off x="5791201" y="5214939"/>
            <a:ext cx="334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>
                <a:solidFill>
                  <a:schemeClr val="hlink"/>
                </a:solidFill>
              </a:rPr>
              <a:t>เฉลย</a:t>
            </a:r>
            <a:r>
              <a:rPr lang="en-US" sz="2400" dirty="0" smtClean="0">
                <a:solidFill>
                  <a:schemeClr val="hlink"/>
                </a:solidFill>
              </a:rPr>
              <a:t>:  </a:t>
            </a:r>
            <a:r>
              <a:rPr lang="th-TH" sz="2400" dirty="0" smtClean="0">
                <a:solidFill>
                  <a:schemeClr val="hlink"/>
                </a:solidFill>
              </a:rPr>
              <a:t>เลื่อน </a:t>
            </a:r>
            <a:r>
              <a:rPr lang="en-US" sz="2400" dirty="0" smtClean="0">
                <a:solidFill>
                  <a:schemeClr val="hlink"/>
                </a:solidFill>
              </a:rPr>
              <a:t>(5,5) </a:t>
            </a:r>
            <a:r>
              <a:rPr lang="th-TH" sz="2400" dirty="0" smtClean="0">
                <a:solidFill>
                  <a:schemeClr val="hlink"/>
                </a:solidFill>
              </a:rPr>
              <a:t>แล้วหมุน </a:t>
            </a:r>
            <a:r>
              <a:rPr lang="en-US" sz="2400" dirty="0" smtClean="0">
                <a:solidFill>
                  <a:schemeClr val="hlink"/>
                </a:solidFill>
              </a:rPr>
              <a:t>(60)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2574925" y="2774950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C1</a:t>
            </a:r>
          </a:p>
        </p:txBody>
      </p:sp>
      <p:sp>
        <p:nvSpPr>
          <p:cNvPr id="217108" name="Text Box 20"/>
          <p:cNvSpPr txBox="1">
            <a:spLocks noChangeArrowheads="1"/>
          </p:cNvSpPr>
          <p:nvPr/>
        </p:nvSpPr>
        <p:spPr bwMode="auto">
          <a:xfrm>
            <a:off x="3336925" y="3155950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25041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1981200" y="2743200"/>
            <a:ext cx="8229600" cy="33528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18116" name="Group 4"/>
          <p:cNvGrpSpPr>
            <a:grpSpLocks/>
          </p:cNvGrpSpPr>
          <p:nvPr/>
        </p:nvGrpSpPr>
        <p:grpSpPr bwMode="auto">
          <a:xfrm>
            <a:off x="4648200" y="4572001"/>
            <a:ext cx="1905000" cy="627063"/>
            <a:chOff x="960" y="2112"/>
            <a:chExt cx="1200" cy="395"/>
          </a:xfrm>
        </p:grpSpPr>
        <p:sp>
          <p:nvSpPr>
            <p:cNvPr id="218117" name="Line 5"/>
            <p:cNvSpPr>
              <a:spLocks noChangeShapeType="1"/>
            </p:cNvSpPr>
            <p:nvPr/>
          </p:nvSpPr>
          <p:spPr bwMode="auto">
            <a:xfrm flipV="1">
              <a:off x="1296" y="2112"/>
              <a:ext cx="336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118" name="Line 6"/>
            <p:cNvSpPr>
              <a:spLocks noChangeShapeType="1"/>
            </p:cNvSpPr>
            <p:nvPr/>
          </p:nvSpPr>
          <p:spPr bwMode="auto">
            <a:xfrm flipH="1" flipV="1">
              <a:off x="960" y="2112"/>
              <a:ext cx="384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119" name="Line 7"/>
            <p:cNvSpPr>
              <a:spLocks noChangeShapeType="1"/>
            </p:cNvSpPr>
            <p:nvPr/>
          </p:nvSpPr>
          <p:spPr bwMode="auto">
            <a:xfrm>
              <a:off x="1296" y="249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8120" name="Group 8"/>
            <p:cNvGrpSpPr>
              <a:grpSpLocks/>
            </p:cNvGrpSpPr>
            <p:nvPr/>
          </p:nvGrpSpPr>
          <p:grpSpPr bwMode="auto">
            <a:xfrm>
              <a:off x="1478" y="2243"/>
              <a:ext cx="378" cy="264"/>
              <a:chOff x="1958" y="2195"/>
              <a:chExt cx="378" cy="264"/>
            </a:xfrm>
          </p:grpSpPr>
          <p:sp>
            <p:nvSpPr>
              <p:cNvPr id="218121" name="Text Box 9"/>
              <p:cNvSpPr txBox="1">
                <a:spLocks noChangeArrowheads="1"/>
              </p:cNvSpPr>
              <p:nvPr/>
            </p:nvSpPr>
            <p:spPr bwMode="auto">
              <a:xfrm>
                <a:off x="1958" y="2228"/>
                <a:ext cx="2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60</a:t>
                </a:r>
              </a:p>
            </p:txBody>
          </p:sp>
          <p:sp>
            <p:nvSpPr>
              <p:cNvPr id="218122" name="Text Box 10"/>
              <p:cNvSpPr txBox="1">
                <a:spLocks noChangeArrowheads="1"/>
              </p:cNvSpPr>
              <p:nvPr/>
            </p:nvSpPr>
            <p:spPr bwMode="auto">
              <a:xfrm>
                <a:off x="2150" y="219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o</a:t>
                </a:r>
              </a:p>
            </p:txBody>
          </p:sp>
        </p:grpSp>
      </p:grp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514600" y="2286000"/>
            <a:ext cx="26484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000" dirty="0" smtClean="0"/>
              <a:t>ถ้าหมุน </a:t>
            </a:r>
            <a:r>
              <a:rPr lang="en-US" sz="2000" dirty="0" smtClean="0"/>
              <a:t>(60) </a:t>
            </a:r>
            <a:r>
              <a:rPr lang="th-TH" sz="2000" dirty="0" smtClean="0"/>
              <a:t>แล้วเลื่อน </a:t>
            </a:r>
            <a:r>
              <a:rPr lang="en-US" sz="2000" dirty="0" smtClean="0"/>
              <a:t>(5,5) </a:t>
            </a:r>
            <a:r>
              <a:rPr lang="en-US" sz="2000" dirty="0"/>
              <a:t>…</a:t>
            </a:r>
          </a:p>
        </p:txBody>
      </p:sp>
      <p:grpSp>
        <p:nvGrpSpPr>
          <p:cNvPr id="218124" name="Group 12"/>
          <p:cNvGrpSpPr>
            <a:grpSpLocks/>
          </p:cNvGrpSpPr>
          <p:nvPr/>
        </p:nvGrpSpPr>
        <p:grpSpPr bwMode="auto">
          <a:xfrm>
            <a:off x="2209800" y="3048000"/>
            <a:ext cx="2667000" cy="2362200"/>
            <a:chOff x="576" y="1920"/>
            <a:chExt cx="1680" cy="1488"/>
          </a:xfrm>
        </p:grpSpPr>
        <p:sp>
          <p:nvSpPr>
            <p:cNvPr id="218125" name="Line 13"/>
            <p:cNvSpPr>
              <a:spLocks noChangeShapeType="1"/>
            </p:cNvSpPr>
            <p:nvPr/>
          </p:nvSpPr>
          <p:spPr bwMode="auto">
            <a:xfrm>
              <a:off x="576" y="326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126" name="Line 14"/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8127" name="Group 15"/>
          <p:cNvGrpSpPr>
            <a:grpSpLocks/>
          </p:cNvGrpSpPr>
          <p:nvPr/>
        </p:nvGrpSpPr>
        <p:grpSpPr bwMode="auto">
          <a:xfrm>
            <a:off x="4953000" y="3048000"/>
            <a:ext cx="2667000" cy="2362200"/>
            <a:chOff x="576" y="1920"/>
            <a:chExt cx="1680" cy="1488"/>
          </a:xfrm>
        </p:grpSpPr>
        <p:sp>
          <p:nvSpPr>
            <p:cNvPr id="218128" name="Line 16"/>
            <p:cNvSpPr>
              <a:spLocks noChangeShapeType="1"/>
            </p:cNvSpPr>
            <p:nvPr/>
          </p:nvSpPr>
          <p:spPr bwMode="auto">
            <a:xfrm>
              <a:off x="576" y="326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129" name="Line 17"/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8130" name="Group 18"/>
          <p:cNvGrpSpPr>
            <a:grpSpLocks/>
          </p:cNvGrpSpPr>
          <p:nvPr/>
        </p:nvGrpSpPr>
        <p:grpSpPr bwMode="auto">
          <a:xfrm>
            <a:off x="7772400" y="3048000"/>
            <a:ext cx="2667000" cy="2362200"/>
            <a:chOff x="576" y="1920"/>
            <a:chExt cx="1680" cy="1488"/>
          </a:xfrm>
        </p:grpSpPr>
        <p:sp>
          <p:nvSpPr>
            <p:cNvPr id="218131" name="Line 19"/>
            <p:cNvSpPr>
              <a:spLocks noChangeShapeType="1"/>
            </p:cNvSpPr>
            <p:nvPr/>
          </p:nvSpPr>
          <p:spPr bwMode="auto">
            <a:xfrm>
              <a:off x="576" y="326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132" name="Line 20"/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8133" name="Line 21"/>
          <p:cNvSpPr>
            <a:spLocks noChangeShapeType="1"/>
          </p:cNvSpPr>
          <p:nvPr/>
        </p:nvSpPr>
        <p:spPr bwMode="auto">
          <a:xfrm flipV="1">
            <a:off x="7924800" y="4419600"/>
            <a:ext cx="762000" cy="7620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 flipH="1" flipV="1">
            <a:off x="7239000" y="4419600"/>
            <a:ext cx="762000" cy="7620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35" name="Line 23"/>
          <p:cNvSpPr>
            <a:spLocks noChangeShapeType="1"/>
          </p:cNvSpPr>
          <p:nvPr/>
        </p:nvSpPr>
        <p:spPr bwMode="auto">
          <a:xfrm>
            <a:off x="7924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8136" name="Group 24"/>
          <p:cNvGrpSpPr>
            <a:grpSpLocks/>
          </p:cNvGrpSpPr>
          <p:nvPr/>
        </p:nvGrpSpPr>
        <p:grpSpPr bwMode="auto">
          <a:xfrm>
            <a:off x="7315200" y="3640138"/>
            <a:ext cx="1905000" cy="627062"/>
            <a:chOff x="960" y="2112"/>
            <a:chExt cx="1200" cy="395"/>
          </a:xfrm>
        </p:grpSpPr>
        <p:sp>
          <p:nvSpPr>
            <p:cNvPr id="218137" name="Line 25"/>
            <p:cNvSpPr>
              <a:spLocks noChangeShapeType="1"/>
            </p:cNvSpPr>
            <p:nvPr/>
          </p:nvSpPr>
          <p:spPr bwMode="auto">
            <a:xfrm flipV="1">
              <a:off x="1296" y="2112"/>
              <a:ext cx="336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138" name="Line 26"/>
            <p:cNvSpPr>
              <a:spLocks noChangeShapeType="1"/>
            </p:cNvSpPr>
            <p:nvPr/>
          </p:nvSpPr>
          <p:spPr bwMode="auto">
            <a:xfrm flipH="1" flipV="1">
              <a:off x="960" y="2112"/>
              <a:ext cx="384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8139" name="Line 27"/>
            <p:cNvSpPr>
              <a:spLocks noChangeShapeType="1"/>
            </p:cNvSpPr>
            <p:nvPr/>
          </p:nvSpPr>
          <p:spPr bwMode="auto">
            <a:xfrm>
              <a:off x="1296" y="249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8140" name="Group 28"/>
            <p:cNvGrpSpPr>
              <a:grpSpLocks/>
            </p:cNvGrpSpPr>
            <p:nvPr/>
          </p:nvGrpSpPr>
          <p:grpSpPr bwMode="auto">
            <a:xfrm>
              <a:off x="1478" y="2243"/>
              <a:ext cx="378" cy="264"/>
              <a:chOff x="1958" y="2195"/>
              <a:chExt cx="378" cy="264"/>
            </a:xfrm>
          </p:grpSpPr>
          <p:sp>
            <p:nvSpPr>
              <p:cNvPr id="218141" name="Text Box 29"/>
              <p:cNvSpPr txBox="1">
                <a:spLocks noChangeArrowheads="1"/>
              </p:cNvSpPr>
              <p:nvPr/>
            </p:nvSpPr>
            <p:spPr bwMode="auto">
              <a:xfrm>
                <a:off x="1958" y="2228"/>
                <a:ext cx="2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60</a:t>
                </a:r>
              </a:p>
            </p:txBody>
          </p:sp>
          <p:sp>
            <p:nvSpPr>
              <p:cNvPr id="218142" name="Text Box 30"/>
              <p:cNvSpPr txBox="1">
                <a:spLocks noChangeArrowheads="1"/>
              </p:cNvSpPr>
              <p:nvPr/>
            </p:nvSpPr>
            <p:spPr bwMode="auto">
              <a:xfrm>
                <a:off x="2150" y="2195"/>
                <a:ext cx="1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o</a:t>
                </a:r>
              </a:p>
            </p:txBody>
          </p:sp>
        </p:grpSp>
      </p:grpSp>
      <p:sp>
        <p:nvSpPr>
          <p:cNvPr id="218143" name="Line 31"/>
          <p:cNvSpPr>
            <a:spLocks noChangeShapeType="1"/>
          </p:cNvSpPr>
          <p:nvPr/>
        </p:nvSpPr>
        <p:spPr bwMode="auto">
          <a:xfrm>
            <a:off x="7924800" y="4191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44" name="Line 32"/>
          <p:cNvSpPr>
            <a:spLocks noChangeShapeType="1"/>
          </p:cNvSpPr>
          <p:nvPr/>
        </p:nvSpPr>
        <p:spPr bwMode="auto">
          <a:xfrm flipH="1">
            <a:off x="7391400" y="4191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45" name="Text Box 33"/>
          <p:cNvSpPr txBox="1">
            <a:spLocks noChangeArrowheads="1"/>
          </p:cNvSpPr>
          <p:nvPr/>
        </p:nvSpPr>
        <p:spPr bwMode="auto">
          <a:xfrm>
            <a:off x="7985126" y="460375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8146" name="Text Box 34"/>
          <p:cNvSpPr txBox="1">
            <a:spLocks noChangeArrowheads="1"/>
          </p:cNvSpPr>
          <p:nvPr/>
        </p:nvSpPr>
        <p:spPr bwMode="auto">
          <a:xfrm>
            <a:off x="7467601" y="4572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8147" name="Line 35"/>
          <p:cNvSpPr>
            <a:spLocks noChangeShapeType="1"/>
          </p:cNvSpPr>
          <p:nvPr/>
        </p:nvSpPr>
        <p:spPr bwMode="auto">
          <a:xfrm>
            <a:off x="2438400" y="5181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48" name="Line 36"/>
          <p:cNvSpPr>
            <a:spLocks noChangeShapeType="1"/>
          </p:cNvSpPr>
          <p:nvPr/>
        </p:nvSpPr>
        <p:spPr bwMode="auto">
          <a:xfrm flipV="1">
            <a:off x="2438400" y="4648200"/>
            <a:ext cx="0" cy="5334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8149" name="Text Box 37"/>
          <p:cNvSpPr txBox="1">
            <a:spLocks noChangeArrowheads="1"/>
          </p:cNvSpPr>
          <p:nvPr/>
        </p:nvSpPr>
        <p:spPr bwMode="auto">
          <a:xfrm>
            <a:off x="2651125" y="414655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C1</a:t>
            </a:r>
          </a:p>
        </p:txBody>
      </p:sp>
      <p:sp>
        <p:nvSpPr>
          <p:cNvPr id="218150" name="Text Box 38"/>
          <p:cNvSpPr txBox="1">
            <a:spLocks noChangeArrowheads="1"/>
          </p:cNvSpPr>
          <p:nvPr/>
        </p:nvSpPr>
        <p:spPr bwMode="auto">
          <a:xfrm>
            <a:off x="5461000" y="4114800"/>
            <a:ext cx="423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C2</a:t>
            </a:r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7299325" y="5410201"/>
            <a:ext cx="14975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dirty="0" smtClean="0"/>
              <a:t>เลื่อน </a:t>
            </a:r>
            <a:r>
              <a:rPr lang="en-US" dirty="0" smtClean="0"/>
              <a:t>(5,5)</a:t>
            </a:r>
            <a:endParaRPr lang="en-US" dirty="0"/>
          </a:p>
          <a:p>
            <a:r>
              <a:rPr lang="th-TH" dirty="0" smtClean="0"/>
              <a:t>เทียบกับแกน</a:t>
            </a:r>
            <a:r>
              <a:rPr lang="en-US" dirty="0" smtClean="0"/>
              <a:t> </a:t>
            </a:r>
            <a:r>
              <a:rPr lang="en-US" dirty="0"/>
              <a:t>C2!! </a:t>
            </a:r>
          </a:p>
        </p:txBody>
      </p:sp>
      <p:sp>
        <p:nvSpPr>
          <p:cNvPr id="218152" name="Line 40"/>
          <p:cNvSpPr>
            <a:spLocks noChangeShapeType="1"/>
          </p:cNvSpPr>
          <p:nvPr/>
        </p:nvSpPr>
        <p:spPr bwMode="auto">
          <a:xfrm flipH="1" flipV="1">
            <a:off x="7848600" y="4419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การรวมการแปลง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การแปลงวัตถุ</a:t>
            </a:r>
            <a:endParaRPr lang="en-US" dirty="0"/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19812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sz="2800" dirty="0" smtClean="0">
                <a:latin typeface="Tahoma" panose="020B0604030504040204" pitchFamily="34" charset="0"/>
              </a:rPr>
              <a:t>การแปลงแกนเกี่ยวข้องอะไรกับการแปลงวัตถุ?</a:t>
            </a:r>
            <a:endParaRPr lang="en-US" sz="2800" dirty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sz="2800" dirty="0" smtClean="0">
                <a:latin typeface="Tahoma" panose="020B0604030504040204" pitchFamily="34" charset="0"/>
              </a:rPr>
              <a:t>เราสามารถมองว่าวัตถุยึดติดอยู่กับแกนตัวเอง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th-TH" sz="2800" dirty="0" smtClean="0">
                <a:latin typeface="Tahoma" panose="020B0604030504040204" pitchFamily="34" charset="0"/>
              </a:rPr>
              <a:t>การแปลงวัตถุก็คือการแปลงแกนของวัตถุแล้วนำการแปลงทั้งหมดนั้นมาทำกับจุดยอดของวัตถุ</a:t>
            </a:r>
            <a:endParaRPr lang="en-US" sz="2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Line 4"/>
          <p:cNvSpPr>
            <a:spLocks noChangeShapeType="1"/>
          </p:cNvSpPr>
          <p:nvPr/>
        </p:nvSpPr>
        <p:spPr bwMode="auto">
          <a:xfrm>
            <a:off x="1866900" y="42576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2247900" y="2428875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3770314" y="4867276"/>
            <a:ext cx="811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(5,0)</a:t>
            </a:r>
            <a:r>
              <a:rPr lang="en-US"/>
              <a:t> </a:t>
            </a:r>
          </a:p>
        </p:txBody>
      </p:sp>
      <p:sp>
        <p:nvSpPr>
          <p:cNvPr id="220176" name="Freeform 16"/>
          <p:cNvSpPr>
            <a:spLocks/>
          </p:cNvSpPr>
          <p:nvPr/>
        </p:nvSpPr>
        <p:spPr bwMode="auto">
          <a:xfrm>
            <a:off x="3848100" y="3724275"/>
            <a:ext cx="838200" cy="304800"/>
          </a:xfrm>
          <a:custGeom>
            <a:avLst/>
            <a:gdLst>
              <a:gd name="T0" fmla="*/ 528 w 528"/>
              <a:gd name="T1" fmla="*/ 192 h 192"/>
              <a:gd name="T2" fmla="*/ 384 w 528"/>
              <a:gd name="T3" fmla="*/ 48 h 192"/>
              <a:gd name="T4" fmla="*/ 144 w 528"/>
              <a:gd name="T5" fmla="*/ 0 h 192"/>
              <a:gd name="T6" fmla="*/ 0 w 528"/>
              <a:gd name="T7" fmla="*/ 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192">
                <a:moveTo>
                  <a:pt x="528" y="192"/>
                </a:moveTo>
                <a:cubicBezTo>
                  <a:pt x="488" y="136"/>
                  <a:pt x="448" y="80"/>
                  <a:pt x="384" y="48"/>
                </a:cubicBezTo>
                <a:cubicBezTo>
                  <a:pt x="320" y="16"/>
                  <a:pt x="208" y="0"/>
                  <a:pt x="144" y="0"/>
                </a:cubicBezTo>
                <a:cubicBezTo>
                  <a:pt x="80" y="0"/>
                  <a:pt x="24" y="40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0177" name="Group 17"/>
          <p:cNvGrpSpPr>
            <a:grpSpLocks/>
          </p:cNvGrpSpPr>
          <p:nvPr/>
        </p:nvGrpSpPr>
        <p:grpSpPr bwMode="auto">
          <a:xfrm>
            <a:off x="3924300" y="3146426"/>
            <a:ext cx="596900" cy="563563"/>
            <a:chOff x="1536" y="1940"/>
            <a:chExt cx="376" cy="355"/>
          </a:xfrm>
        </p:grpSpPr>
        <p:sp>
          <p:nvSpPr>
            <p:cNvPr id="220178" name="Text Box 18"/>
            <p:cNvSpPr txBox="1">
              <a:spLocks noChangeArrowheads="1"/>
            </p:cNvSpPr>
            <p:nvPr/>
          </p:nvSpPr>
          <p:spPr bwMode="auto">
            <a:xfrm>
              <a:off x="1536" y="2064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  <p:sp>
          <p:nvSpPr>
            <p:cNvPr id="220179" name="Text Box 19"/>
            <p:cNvSpPr txBox="1">
              <a:spLocks noChangeArrowheads="1"/>
            </p:cNvSpPr>
            <p:nvPr/>
          </p:nvSpPr>
          <p:spPr bwMode="auto">
            <a:xfrm>
              <a:off x="1718" y="194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5829300" y="4257678"/>
            <a:ext cx="22349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arenR"/>
            </a:pPr>
            <a:r>
              <a:rPr lang="th-TH" dirty="0" smtClean="0">
                <a:latin typeface="Tahoma" panose="020B0604030504040204" pitchFamily="34" charset="0"/>
              </a:rPr>
              <a:t>หมุน</a:t>
            </a:r>
            <a:r>
              <a:rPr lang="en-US" dirty="0" smtClean="0">
                <a:latin typeface="Tahoma" panose="020B0604030504040204" pitchFamily="34" charset="0"/>
              </a:rPr>
              <a:t> (60)     </a:t>
            </a:r>
            <a:endParaRPr lang="en-US" dirty="0">
              <a:latin typeface="Tahoma" panose="020B0604030504040204" pitchFamily="34" charset="0"/>
            </a:endParaRPr>
          </a:p>
          <a:p>
            <a:pPr>
              <a:buFontTx/>
              <a:buAutoNum type="arabicParenR"/>
            </a:pPr>
            <a:r>
              <a:rPr lang="th-TH" dirty="0" smtClean="0">
                <a:latin typeface="Tahoma" panose="020B0604030504040204" pitchFamily="34" charset="0"/>
              </a:rPr>
              <a:t>เลื่อน</a:t>
            </a:r>
            <a:r>
              <a:rPr lang="en-US" dirty="0" smtClean="0">
                <a:latin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</a:rPr>
              <a:t>(5,0)    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การแปลงวัตถุแบบเทียบจุดกำเนิด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958676" y="4029075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7524094">
            <a:off x="3924002" y="4007300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2404017" y="3988137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17524094">
            <a:off x="4275457" y="4007480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6276976" y="3057525"/>
            <a:ext cx="19704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arenR"/>
            </a:pPr>
            <a:endParaRPr lang="en-US" dirty="0">
              <a:latin typeface="Tahoma" panose="020B0604030504040204" pitchFamily="34" charset="0"/>
            </a:endParaRPr>
          </a:p>
          <a:p>
            <a:pPr>
              <a:buFontTx/>
              <a:buAutoNum type="arabicParenR"/>
            </a:pPr>
            <a:r>
              <a:rPr lang="th-TH" dirty="0" smtClean="0">
                <a:latin typeface="Tahoma" panose="020B0604030504040204" pitchFamily="34" charset="0"/>
              </a:rPr>
              <a:t>เลื่อน</a:t>
            </a:r>
            <a:r>
              <a:rPr lang="en-US" dirty="0" smtClean="0">
                <a:latin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</a:rPr>
              <a:t>(5,0) </a:t>
            </a:r>
            <a:endParaRPr lang="en-US" sz="1800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</a:rPr>
              <a:t>2)  </a:t>
            </a:r>
            <a:r>
              <a:rPr lang="th-TH" dirty="0" smtClean="0">
                <a:latin typeface="Tahoma" panose="020B0604030504040204" pitchFamily="34" charset="0"/>
              </a:rPr>
              <a:t>หมุน</a:t>
            </a:r>
            <a:r>
              <a:rPr lang="en-US" dirty="0" smtClean="0">
                <a:latin typeface="Tahoma" panose="020B0604030504040204" pitchFamily="34" charset="0"/>
              </a:rPr>
              <a:t> (60)  </a:t>
            </a:r>
            <a:endParaRPr lang="en-US" dirty="0">
              <a:latin typeface="Tahoma" panose="020B0604030504040204" pitchFamily="34" charset="0"/>
            </a:endParaRPr>
          </a:p>
        </p:txBody>
      </p:sp>
      <p:grpSp>
        <p:nvGrpSpPr>
          <p:cNvPr id="221193" name="Group 9"/>
          <p:cNvGrpSpPr>
            <a:grpSpLocks/>
          </p:cNvGrpSpPr>
          <p:nvPr/>
        </p:nvGrpSpPr>
        <p:grpSpPr bwMode="auto">
          <a:xfrm>
            <a:off x="2314575" y="2371725"/>
            <a:ext cx="3048000" cy="2654300"/>
            <a:chOff x="144" y="1248"/>
            <a:chExt cx="1920" cy="1672"/>
          </a:xfrm>
        </p:grpSpPr>
        <p:sp>
          <p:nvSpPr>
            <p:cNvPr id="221194" name="Line 10"/>
            <p:cNvSpPr>
              <a:spLocks noChangeShapeType="1"/>
            </p:cNvSpPr>
            <p:nvPr/>
          </p:nvSpPr>
          <p:spPr bwMode="auto">
            <a:xfrm>
              <a:off x="144" y="244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1195" name="Line 11"/>
            <p:cNvSpPr>
              <a:spLocks noChangeShapeType="1"/>
            </p:cNvSpPr>
            <p:nvPr/>
          </p:nvSpPr>
          <p:spPr bwMode="auto">
            <a:xfrm flipV="1">
              <a:off x="384" y="124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1205" name="Text Box 21"/>
            <p:cNvSpPr txBox="1">
              <a:spLocks noChangeArrowheads="1"/>
            </p:cNvSpPr>
            <p:nvPr/>
          </p:nvSpPr>
          <p:spPr bwMode="auto">
            <a:xfrm>
              <a:off x="1343" y="2687"/>
              <a:ext cx="4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(5,0) </a:t>
              </a:r>
            </a:p>
          </p:txBody>
        </p:sp>
        <p:sp>
          <p:nvSpPr>
            <p:cNvPr id="221206" name="Freeform 22"/>
            <p:cNvSpPr>
              <a:spLocks/>
            </p:cNvSpPr>
            <p:nvPr/>
          </p:nvSpPr>
          <p:spPr bwMode="auto">
            <a:xfrm>
              <a:off x="1392" y="2064"/>
              <a:ext cx="528" cy="192"/>
            </a:xfrm>
            <a:custGeom>
              <a:avLst/>
              <a:gdLst>
                <a:gd name="T0" fmla="*/ 528 w 528"/>
                <a:gd name="T1" fmla="*/ 192 h 192"/>
                <a:gd name="T2" fmla="*/ 384 w 528"/>
                <a:gd name="T3" fmla="*/ 48 h 192"/>
                <a:gd name="T4" fmla="*/ 144 w 528"/>
                <a:gd name="T5" fmla="*/ 0 h 192"/>
                <a:gd name="T6" fmla="*/ 0 w 528"/>
                <a:gd name="T7" fmla="*/ 4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192">
                  <a:moveTo>
                    <a:pt x="528" y="192"/>
                  </a:moveTo>
                  <a:cubicBezTo>
                    <a:pt x="488" y="136"/>
                    <a:pt x="448" y="80"/>
                    <a:pt x="384" y="48"/>
                  </a:cubicBezTo>
                  <a:cubicBezTo>
                    <a:pt x="320" y="16"/>
                    <a:pt x="208" y="0"/>
                    <a:pt x="144" y="0"/>
                  </a:cubicBezTo>
                  <a:cubicBezTo>
                    <a:pt x="80" y="0"/>
                    <a:pt x="24" y="40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1207" name="Group 23"/>
            <p:cNvGrpSpPr>
              <a:grpSpLocks/>
            </p:cNvGrpSpPr>
            <p:nvPr/>
          </p:nvGrpSpPr>
          <p:grpSpPr bwMode="auto">
            <a:xfrm>
              <a:off x="1440" y="1700"/>
              <a:ext cx="376" cy="355"/>
              <a:chOff x="1536" y="1940"/>
              <a:chExt cx="376" cy="355"/>
            </a:xfrm>
          </p:grpSpPr>
          <p:sp>
            <p:nvSpPr>
              <p:cNvPr id="221208" name="Text Box 24"/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27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60</a:t>
                </a:r>
              </a:p>
            </p:txBody>
          </p:sp>
          <p:sp>
            <p:nvSpPr>
              <p:cNvPr id="221209" name="Text Box 25"/>
              <p:cNvSpPr txBox="1">
                <a:spLocks noChangeArrowheads="1"/>
              </p:cNvSpPr>
              <p:nvPr/>
            </p:nvSpPr>
            <p:spPr bwMode="auto">
              <a:xfrm>
                <a:off x="1718" y="1940"/>
                <a:ext cx="1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o</a:t>
                </a:r>
              </a:p>
            </p:txBody>
          </p:sp>
        </p:grpSp>
        <p:sp>
          <p:nvSpPr>
            <p:cNvPr id="221210" name="Line 26"/>
            <p:cNvSpPr>
              <a:spLocks noChangeShapeType="1"/>
            </p:cNvSpPr>
            <p:nvPr/>
          </p:nvSpPr>
          <p:spPr bwMode="auto">
            <a:xfrm>
              <a:off x="384" y="2448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1211" name="Line 27"/>
            <p:cNvSpPr>
              <a:spLocks noChangeShapeType="1"/>
            </p:cNvSpPr>
            <p:nvPr/>
          </p:nvSpPr>
          <p:spPr bwMode="auto">
            <a:xfrm flipV="1">
              <a:off x="384" y="2064"/>
              <a:ext cx="0" cy="3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1212" name="Line 28"/>
            <p:cNvSpPr>
              <a:spLocks noChangeShapeType="1"/>
            </p:cNvSpPr>
            <p:nvPr/>
          </p:nvSpPr>
          <p:spPr bwMode="auto">
            <a:xfrm flipV="1">
              <a:off x="1584" y="2112"/>
              <a:ext cx="192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1213" name="Line 29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384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5667375" y="4733925"/>
            <a:ext cx="4398961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800" dirty="0" smtClean="0"/>
              <a:t>ลำดับจะย้อนกลับจากแบบที่เทียบจุดกำเนิด</a:t>
            </a:r>
            <a:endParaRPr lang="en-US" sz="28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การแปลงวัตถุแบบเทียบแกนตัวเอง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มองทั้งสองแบบ</a:t>
            </a:r>
            <a:endParaRPr lang="en-US" dirty="0"/>
          </a:p>
        </p:txBody>
      </p:sp>
      <p:sp>
        <p:nvSpPr>
          <p:cNvPr id="222211" name="Line 3"/>
          <p:cNvSpPr>
            <a:spLocks noChangeShapeType="1"/>
          </p:cNvSpPr>
          <p:nvPr/>
        </p:nvSpPr>
        <p:spPr bwMode="auto">
          <a:xfrm>
            <a:off x="1905000" y="4267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 flipV="1">
            <a:off x="22860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2222" name="Text Box 14"/>
          <p:cNvSpPr txBox="1">
            <a:spLocks noChangeArrowheads="1"/>
          </p:cNvSpPr>
          <p:nvPr/>
        </p:nvSpPr>
        <p:spPr bwMode="auto">
          <a:xfrm>
            <a:off x="5257800" y="2822724"/>
            <a:ext cx="3150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>
                <a:solidFill>
                  <a:schemeClr val="hlink"/>
                </a:solidFill>
              </a:rPr>
              <a:t>ถ้ามองเป็นการแปลงเทียบจุดกำเนิด</a:t>
            </a:r>
            <a:endParaRPr lang="en-US" sz="2400" dirty="0">
              <a:solidFill>
                <a:schemeClr val="hlink"/>
              </a:solidFill>
            </a:endParaRPr>
          </a:p>
        </p:txBody>
      </p: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3808414" y="4800601"/>
            <a:ext cx="811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(5,0)</a:t>
            </a:r>
            <a:r>
              <a:rPr lang="en-US"/>
              <a:t> </a:t>
            </a:r>
          </a:p>
        </p:txBody>
      </p:sp>
      <p:sp>
        <p:nvSpPr>
          <p:cNvPr id="222224" name="Freeform 16"/>
          <p:cNvSpPr>
            <a:spLocks/>
          </p:cNvSpPr>
          <p:nvPr/>
        </p:nvSpPr>
        <p:spPr bwMode="auto">
          <a:xfrm>
            <a:off x="3886200" y="3657600"/>
            <a:ext cx="838200" cy="304800"/>
          </a:xfrm>
          <a:custGeom>
            <a:avLst/>
            <a:gdLst>
              <a:gd name="T0" fmla="*/ 528 w 528"/>
              <a:gd name="T1" fmla="*/ 192 h 192"/>
              <a:gd name="T2" fmla="*/ 384 w 528"/>
              <a:gd name="T3" fmla="*/ 48 h 192"/>
              <a:gd name="T4" fmla="*/ 144 w 528"/>
              <a:gd name="T5" fmla="*/ 0 h 192"/>
              <a:gd name="T6" fmla="*/ 0 w 528"/>
              <a:gd name="T7" fmla="*/ 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192">
                <a:moveTo>
                  <a:pt x="528" y="192"/>
                </a:moveTo>
                <a:cubicBezTo>
                  <a:pt x="488" y="136"/>
                  <a:pt x="448" y="80"/>
                  <a:pt x="384" y="48"/>
                </a:cubicBezTo>
                <a:cubicBezTo>
                  <a:pt x="320" y="16"/>
                  <a:pt x="208" y="0"/>
                  <a:pt x="144" y="0"/>
                </a:cubicBezTo>
                <a:cubicBezTo>
                  <a:pt x="80" y="0"/>
                  <a:pt x="24" y="40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22225" name="Group 17"/>
          <p:cNvGrpSpPr>
            <a:grpSpLocks/>
          </p:cNvGrpSpPr>
          <p:nvPr/>
        </p:nvGrpSpPr>
        <p:grpSpPr bwMode="auto">
          <a:xfrm>
            <a:off x="3962400" y="3079751"/>
            <a:ext cx="596900" cy="563563"/>
            <a:chOff x="1536" y="1940"/>
            <a:chExt cx="376" cy="355"/>
          </a:xfrm>
        </p:grpSpPr>
        <p:sp>
          <p:nvSpPr>
            <p:cNvPr id="222226" name="Text Box 18"/>
            <p:cNvSpPr txBox="1">
              <a:spLocks noChangeArrowheads="1"/>
            </p:cNvSpPr>
            <p:nvPr/>
          </p:nvSpPr>
          <p:spPr bwMode="auto">
            <a:xfrm>
              <a:off x="1536" y="2064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  <p:sp>
          <p:nvSpPr>
            <p:cNvPr id="222227" name="Text Box 19"/>
            <p:cNvSpPr txBox="1">
              <a:spLocks noChangeArrowheads="1"/>
            </p:cNvSpPr>
            <p:nvPr/>
          </p:nvSpPr>
          <p:spPr bwMode="auto">
            <a:xfrm>
              <a:off x="1718" y="194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8743950" y="2801442"/>
            <a:ext cx="32383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>
                <a:solidFill>
                  <a:schemeClr val="hlink"/>
                </a:solidFill>
              </a:rPr>
              <a:t>ถ้ามองเป็นการแปลงเทียบแกนตัวเอง</a:t>
            </a:r>
            <a:endParaRPr lang="en-US" sz="2400" dirty="0">
              <a:solidFill>
                <a:schemeClr val="hlink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8859365" y="3468010"/>
            <a:ext cx="31406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arenR"/>
            </a:pPr>
            <a:r>
              <a:rPr lang="th-TH" dirty="0" smtClean="0">
                <a:latin typeface="Tahoma" panose="020B0604030504040204" pitchFamily="34" charset="0"/>
              </a:rPr>
              <a:t>เลื่อน</a:t>
            </a:r>
            <a:r>
              <a:rPr lang="en-US" dirty="0" smtClean="0">
                <a:latin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</a:rPr>
              <a:t>(5,0)     -  </a:t>
            </a:r>
            <a:r>
              <a:rPr lang="en-US" dirty="0" smtClean="0">
                <a:latin typeface="Tahoma" panose="020B0604030504040204" pitchFamily="34" charset="0"/>
              </a:rPr>
              <a:t>M</a:t>
            </a:r>
            <a:r>
              <a:rPr lang="en-US" sz="1800" dirty="0" smtClean="0">
                <a:latin typeface="Tahoma" panose="020B0604030504040204" pitchFamily="34" charset="0"/>
              </a:rPr>
              <a:t>T</a:t>
            </a:r>
            <a:endParaRPr lang="th-TH" sz="1800" dirty="0" smtClean="0">
              <a:latin typeface="Tahoma" panose="020B0604030504040204" pitchFamily="34" charset="0"/>
            </a:endParaRPr>
          </a:p>
          <a:p>
            <a:pPr>
              <a:buFontTx/>
              <a:buAutoNum type="arabicParenR"/>
            </a:pPr>
            <a:r>
              <a:rPr lang="th-TH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หมุน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 (60)      -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M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R</a:t>
            </a:r>
            <a:r>
              <a:rPr lang="th-TH" sz="1800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   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</a:endParaRPr>
          </a:p>
          <a:p>
            <a:pPr>
              <a:buFontTx/>
              <a:buAutoNum type="arabicParenR"/>
            </a:pPr>
            <a:endParaRPr lang="en-US" sz="1800" dirty="0">
              <a:latin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</a:rPr>
              <a:t>P</a:t>
            </a:r>
            <a:r>
              <a:rPr lang="en-US" dirty="0">
                <a:latin typeface="Tahoma" panose="020B0604030504040204" pitchFamily="34" charset="0"/>
              </a:rPr>
              <a:t>’   =  M</a:t>
            </a:r>
            <a:r>
              <a:rPr lang="en-US" sz="1800" dirty="0">
                <a:latin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</a:rPr>
              <a:t> </a:t>
            </a:r>
            <a:r>
              <a:rPr lang="th-TH" dirty="0" smtClean="0">
                <a:latin typeface="Tahoma" panose="020B0604030504040204" pitchFamily="34" charset="0"/>
              </a:rPr>
              <a:t>            </a:t>
            </a:r>
            <a:r>
              <a:rPr lang="en-US" dirty="0" smtClean="0">
                <a:latin typeface="Tahoma" panose="020B0604030504040204" pitchFamily="34" charset="0"/>
              </a:rPr>
              <a:t>x P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257800" y="3429001"/>
            <a:ext cx="30075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arenR"/>
            </a:pPr>
            <a:r>
              <a:rPr lang="th-TH" dirty="0" smtClean="0">
                <a:latin typeface="Tahoma" panose="020B0604030504040204" pitchFamily="34" charset="0"/>
              </a:rPr>
              <a:t>หมุน</a:t>
            </a:r>
            <a:r>
              <a:rPr lang="en-US" dirty="0" smtClean="0">
                <a:latin typeface="Tahoma" panose="020B0604030504040204" pitchFamily="34" charset="0"/>
              </a:rPr>
              <a:t> (60)      </a:t>
            </a:r>
            <a:r>
              <a:rPr lang="en-US" dirty="0">
                <a:latin typeface="Tahoma" panose="020B0604030504040204" pitchFamily="34" charset="0"/>
              </a:rPr>
              <a:t>-  M</a:t>
            </a:r>
            <a:r>
              <a:rPr lang="en-US" sz="1800" dirty="0">
                <a:latin typeface="Tahoma" panose="020B0604030504040204" pitchFamily="34" charset="0"/>
              </a:rPr>
              <a:t>R</a:t>
            </a:r>
          </a:p>
          <a:p>
            <a:pPr>
              <a:buFontTx/>
              <a:buAutoNum type="arabicParenR"/>
            </a:pPr>
            <a:r>
              <a:rPr lang="th-TH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เลื่อน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(5,0)     -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M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T</a:t>
            </a:r>
            <a:endParaRPr lang="th-TH" sz="1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</a:endParaRPr>
          </a:p>
          <a:p>
            <a:pPr marL="0" indent="0"/>
            <a:endParaRPr lang="th-TH" sz="1800" dirty="0" smtClean="0">
              <a:latin typeface="Tahoma" panose="020B0604030504040204" pitchFamily="34" charset="0"/>
            </a:endParaRPr>
          </a:p>
          <a:p>
            <a:pPr marL="0" indent="0"/>
            <a:r>
              <a:rPr lang="en-US" dirty="0" smtClean="0">
                <a:latin typeface="Tahoma" panose="020B0604030504040204" pitchFamily="34" charset="0"/>
              </a:rPr>
              <a:t>P’   </a:t>
            </a:r>
            <a:r>
              <a:rPr lang="en-US" dirty="0">
                <a:latin typeface="Tahoma" panose="020B0604030504040204" pitchFamily="34" charset="0"/>
              </a:rPr>
              <a:t>=  </a:t>
            </a:r>
            <a:r>
              <a:rPr lang="th-TH" dirty="0" smtClean="0">
                <a:latin typeface="Tahoma" panose="020B0604030504040204" pitchFamily="34" charset="0"/>
              </a:rPr>
              <a:t>               </a:t>
            </a:r>
            <a:r>
              <a:rPr lang="en-US" dirty="0" smtClean="0">
                <a:latin typeface="Tahoma" panose="020B0604030504040204" pitchFamily="34" charset="0"/>
              </a:rPr>
              <a:t>M</a:t>
            </a:r>
            <a:r>
              <a:rPr lang="en-US" sz="1800" dirty="0" smtClean="0">
                <a:latin typeface="Tahoma" panose="020B0604030504040204" pitchFamily="34" charset="0"/>
              </a:rPr>
              <a:t>R</a:t>
            </a:r>
            <a:r>
              <a:rPr lang="en-US" dirty="0" smtClean="0">
                <a:latin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</a:rPr>
              <a:t>x </a:t>
            </a:r>
            <a:r>
              <a:rPr lang="en-US" dirty="0" smtClean="0">
                <a:latin typeface="Tahoma" panose="020B0604030504040204" pitchFamily="34" charset="0"/>
              </a:rPr>
              <a:t>P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027324" y="4016826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7524094">
            <a:off x="3898764" y="4036169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มองทั้งสองแบบ</a:t>
            </a:r>
            <a:endParaRPr lang="en-US" dirty="0"/>
          </a:p>
        </p:txBody>
      </p:sp>
      <p:sp>
        <p:nvSpPr>
          <p:cNvPr id="222222" name="Text Box 14"/>
          <p:cNvSpPr txBox="1">
            <a:spLocks noChangeArrowheads="1"/>
          </p:cNvSpPr>
          <p:nvPr/>
        </p:nvSpPr>
        <p:spPr bwMode="auto">
          <a:xfrm>
            <a:off x="5257800" y="2822724"/>
            <a:ext cx="3150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>
                <a:solidFill>
                  <a:schemeClr val="hlink"/>
                </a:solidFill>
              </a:rPr>
              <a:t>ถ้ามองเป็นการแปลงเทียบจุดกำเนิด</a:t>
            </a:r>
            <a:endParaRPr lang="en-US" sz="2400" dirty="0">
              <a:solidFill>
                <a:schemeClr val="hlink"/>
              </a:solidFill>
            </a:endParaRPr>
          </a:p>
        </p:txBody>
      </p:sp>
      <p:sp>
        <p:nvSpPr>
          <p:cNvPr id="222229" name="Text Box 21"/>
          <p:cNvSpPr txBox="1">
            <a:spLocks noChangeArrowheads="1"/>
          </p:cNvSpPr>
          <p:nvPr/>
        </p:nvSpPr>
        <p:spPr bwMode="auto">
          <a:xfrm>
            <a:off x="5257800" y="3429001"/>
            <a:ext cx="30075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arenR"/>
            </a:pPr>
            <a:r>
              <a:rPr lang="th-TH" dirty="0" smtClean="0">
                <a:latin typeface="Tahoma" panose="020B0604030504040204" pitchFamily="34" charset="0"/>
              </a:rPr>
              <a:t>หมุน</a:t>
            </a:r>
            <a:r>
              <a:rPr lang="en-US" dirty="0" smtClean="0">
                <a:latin typeface="Tahoma" panose="020B0604030504040204" pitchFamily="34" charset="0"/>
              </a:rPr>
              <a:t> (60)      </a:t>
            </a:r>
            <a:r>
              <a:rPr lang="en-US" dirty="0">
                <a:latin typeface="Tahoma" panose="020B0604030504040204" pitchFamily="34" charset="0"/>
              </a:rPr>
              <a:t>-  M</a:t>
            </a:r>
            <a:r>
              <a:rPr lang="en-US" sz="1800" dirty="0">
                <a:latin typeface="Tahoma" panose="020B0604030504040204" pitchFamily="34" charset="0"/>
              </a:rPr>
              <a:t>R</a:t>
            </a:r>
          </a:p>
          <a:p>
            <a:pPr>
              <a:buFontTx/>
              <a:buAutoNum type="arabicParenR"/>
            </a:pPr>
            <a:r>
              <a:rPr lang="th-TH" dirty="0" smtClean="0">
                <a:latin typeface="Tahoma" panose="020B0604030504040204" pitchFamily="34" charset="0"/>
              </a:rPr>
              <a:t>เลื่อน</a:t>
            </a:r>
            <a:r>
              <a:rPr lang="en-US" dirty="0" smtClean="0">
                <a:latin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</a:rPr>
              <a:t>(5,0)     -  </a:t>
            </a:r>
            <a:r>
              <a:rPr lang="en-US" dirty="0" smtClean="0">
                <a:latin typeface="Tahoma" panose="020B0604030504040204" pitchFamily="34" charset="0"/>
              </a:rPr>
              <a:t>M</a:t>
            </a:r>
            <a:r>
              <a:rPr lang="en-US" sz="1800" dirty="0" smtClean="0">
                <a:latin typeface="Tahoma" panose="020B0604030504040204" pitchFamily="34" charset="0"/>
              </a:rPr>
              <a:t>T</a:t>
            </a:r>
            <a:endParaRPr lang="th-TH" sz="1800" dirty="0">
              <a:latin typeface="Tahoma" panose="020B0604030504040204" pitchFamily="34" charset="0"/>
            </a:endParaRPr>
          </a:p>
          <a:p>
            <a:pPr marL="0" indent="0"/>
            <a:endParaRPr lang="th-TH" sz="1800" dirty="0" smtClean="0">
              <a:latin typeface="Tahoma" panose="020B0604030504040204" pitchFamily="34" charset="0"/>
            </a:endParaRPr>
          </a:p>
          <a:p>
            <a:pPr marL="0" indent="0"/>
            <a:r>
              <a:rPr lang="en-US" dirty="0" smtClean="0">
                <a:latin typeface="Tahoma" panose="020B0604030504040204" pitchFamily="34" charset="0"/>
              </a:rPr>
              <a:t>P’   </a:t>
            </a:r>
            <a:r>
              <a:rPr lang="en-US" dirty="0">
                <a:latin typeface="Tahoma" panose="020B0604030504040204" pitchFamily="34" charset="0"/>
              </a:rPr>
              <a:t>=  M</a:t>
            </a:r>
            <a:r>
              <a:rPr lang="en-US" sz="1800" dirty="0">
                <a:latin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</a:rPr>
              <a:t> x  M</a:t>
            </a:r>
            <a:r>
              <a:rPr lang="en-US" sz="1800" dirty="0">
                <a:latin typeface="Tahoma" panose="020B0604030504040204" pitchFamily="34" charset="0"/>
              </a:rPr>
              <a:t>R</a:t>
            </a:r>
            <a:r>
              <a:rPr lang="en-US" dirty="0">
                <a:latin typeface="Tahoma" panose="020B0604030504040204" pitchFamily="34" charset="0"/>
              </a:rPr>
              <a:t> x </a:t>
            </a:r>
            <a:r>
              <a:rPr lang="en-US" dirty="0" smtClean="0">
                <a:latin typeface="Tahoma" panose="020B0604030504040204" pitchFamily="34" charset="0"/>
              </a:rPr>
              <a:t>P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8743950" y="2801442"/>
            <a:ext cx="32383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>
                <a:solidFill>
                  <a:schemeClr val="hlink"/>
                </a:solidFill>
              </a:rPr>
              <a:t>ถ้ามองเป็นการแปลงเทียบแกนตัวเอง</a:t>
            </a:r>
            <a:endParaRPr lang="en-US" sz="2400" dirty="0">
              <a:solidFill>
                <a:schemeClr val="hlink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8859365" y="3391810"/>
            <a:ext cx="30075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arenR"/>
            </a:pPr>
            <a:r>
              <a:rPr lang="th-TH" dirty="0" smtClean="0">
                <a:latin typeface="Tahoma" panose="020B0604030504040204" pitchFamily="34" charset="0"/>
              </a:rPr>
              <a:t>เลื่อน</a:t>
            </a:r>
            <a:r>
              <a:rPr lang="en-US" dirty="0" smtClean="0">
                <a:latin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</a:rPr>
              <a:t>(5,0)     -  </a:t>
            </a:r>
            <a:r>
              <a:rPr lang="en-US" dirty="0" smtClean="0">
                <a:latin typeface="Tahoma" panose="020B0604030504040204" pitchFamily="34" charset="0"/>
              </a:rPr>
              <a:t>M</a:t>
            </a:r>
            <a:r>
              <a:rPr lang="en-US" sz="1800" dirty="0" smtClean="0">
                <a:latin typeface="Tahoma" panose="020B0604030504040204" pitchFamily="34" charset="0"/>
              </a:rPr>
              <a:t>T</a:t>
            </a:r>
            <a:endParaRPr lang="th-TH" sz="1800" dirty="0" smtClean="0">
              <a:latin typeface="Tahoma" panose="020B0604030504040204" pitchFamily="34" charset="0"/>
            </a:endParaRPr>
          </a:p>
          <a:p>
            <a:pPr>
              <a:buFontTx/>
              <a:buAutoNum type="arabicParenR"/>
            </a:pPr>
            <a:r>
              <a:rPr lang="th-TH" dirty="0">
                <a:latin typeface="Tahoma" panose="020B0604030504040204" pitchFamily="34" charset="0"/>
              </a:rPr>
              <a:t>หมุน</a:t>
            </a:r>
            <a:r>
              <a:rPr lang="en-US" dirty="0">
                <a:latin typeface="Tahoma" panose="020B0604030504040204" pitchFamily="34" charset="0"/>
              </a:rPr>
              <a:t> (60)      -  M</a:t>
            </a:r>
            <a:r>
              <a:rPr lang="en-US" sz="1800" dirty="0">
                <a:latin typeface="Tahoma" panose="020B0604030504040204" pitchFamily="34" charset="0"/>
              </a:rPr>
              <a:t>R</a:t>
            </a:r>
            <a:endParaRPr lang="en-US" dirty="0">
              <a:latin typeface="Tahoma" panose="020B0604030504040204" pitchFamily="34" charset="0"/>
            </a:endParaRPr>
          </a:p>
          <a:p>
            <a:pPr>
              <a:buFontTx/>
              <a:buAutoNum type="arabicParenR"/>
            </a:pPr>
            <a:endParaRPr lang="en-US" sz="1800" dirty="0">
              <a:latin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</a:rPr>
              <a:t>P</a:t>
            </a:r>
            <a:r>
              <a:rPr lang="en-US" dirty="0">
                <a:latin typeface="Tahoma" panose="020B0604030504040204" pitchFamily="34" charset="0"/>
              </a:rPr>
              <a:t>’   =  M</a:t>
            </a:r>
            <a:r>
              <a:rPr lang="en-US" sz="1800" dirty="0">
                <a:latin typeface="Tahoma" panose="020B0604030504040204" pitchFamily="34" charset="0"/>
              </a:rPr>
              <a:t>T</a:t>
            </a:r>
            <a:r>
              <a:rPr lang="en-US" dirty="0">
                <a:latin typeface="Tahoma" panose="020B0604030504040204" pitchFamily="34" charset="0"/>
              </a:rPr>
              <a:t> x  M</a:t>
            </a:r>
            <a:r>
              <a:rPr lang="en-US" sz="1800" dirty="0">
                <a:latin typeface="Tahoma" panose="020B0604030504040204" pitchFamily="34" charset="0"/>
              </a:rPr>
              <a:t>R</a:t>
            </a:r>
            <a:r>
              <a:rPr lang="en-US" dirty="0">
                <a:latin typeface="Tahoma" panose="020B0604030504040204" pitchFamily="34" charset="0"/>
              </a:rPr>
              <a:t> x </a:t>
            </a:r>
            <a:r>
              <a:rPr lang="en-US" dirty="0" smtClean="0">
                <a:latin typeface="Tahoma" panose="020B0604030504040204" pitchFamily="34" charset="0"/>
              </a:rPr>
              <a:t>P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23932" y="5176541"/>
            <a:ext cx="347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</a:rPr>
              <a:t>มองแบบ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OpenGL </a:t>
            </a:r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</a:rPr>
              <a:t>เรียก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glTranslate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</a:rPr>
              <a:t>ตามด้วย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glRotate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>
            <a:off x="1905000" y="4267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 flipV="1">
            <a:off x="2286000" y="2362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3808414" y="4800601"/>
            <a:ext cx="811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(5,0)</a:t>
            </a:r>
            <a:r>
              <a:rPr lang="en-US"/>
              <a:t> </a:t>
            </a:r>
          </a:p>
        </p:txBody>
      </p:sp>
      <p:sp>
        <p:nvSpPr>
          <p:cNvPr id="32" name="Freeform 16"/>
          <p:cNvSpPr>
            <a:spLocks/>
          </p:cNvSpPr>
          <p:nvPr/>
        </p:nvSpPr>
        <p:spPr bwMode="auto">
          <a:xfrm>
            <a:off x="3886200" y="3657600"/>
            <a:ext cx="838200" cy="304800"/>
          </a:xfrm>
          <a:custGeom>
            <a:avLst/>
            <a:gdLst>
              <a:gd name="T0" fmla="*/ 528 w 528"/>
              <a:gd name="T1" fmla="*/ 192 h 192"/>
              <a:gd name="T2" fmla="*/ 384 w 528"/>
              <a:gd name="T3" fmla="*/ 48 h 192"/>
              <a:gd name="T4" fmla="*/ 144 w 528"/>
              <a:gd name="T5" fmla="*/ 0 h 192"/>
              <a:gd name="T6" fmla="*/ 0 w 528"/>
              <a:gd name="T7" fmla="*/ 4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192">
                <a:moveTo>
                  <a:pt x="528" y="192"/>
                </a:moveTo>
                <a:cubicBezTo>
                  <a:pt x="488" y="136"/>
                  <a:pt x="448" y="80"/>
                  <a:pt x="384" y="48"/>
                </a:cubicBezTo>
                <a:cubicBezTo>
                  <a:pt x="320" y="16"/>
                  <a:pt x="208" y="0"/>
                  <a:pt x="144" y="0"/>
                </a:cubicBezTo>
                <a:cubicBezTo>
                  <a:pt x="80" y="0"/>
                  <a:pt x="24" y="40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3962400" y="3079751"/>
            <a:ext cx="596900" cy="563563"/>
            <a:chOff x="1536" y="1940"/>
            <a:chExt cx="376" cy="355"/>
          </a:xfrm>
        </p:grpSpPr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1536" y="2064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60</a:t>
              </a: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1718" y="1940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o</a:t>
              </a: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27324" y="4016826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7524094">
            <a:off x="3898764" y="4036169"/>
            <a:ext cx="578447" cy="500748"/>
          </a:xfrm>
          <a:custGeom>
            <a:avLst/>
            <a:gdLst>
              <a:gd name="connsiteX0" fmla="*/ 0 w 762000"/>
              <a:gd name="connsiteY0" fmla="*/ 371475 h 657225"/>
              <a:gd name="connsiteX1" fmla="*/ 0 w 762000"/>
              <a:gd name="connsiteY1" fmla="*/ 371475 h 657225"/>
              <a:gd name="connsiteX2" fmla="*/ 0 w 762000"/>
              <a:gd name="connsiteY2" fmla="*/ 657225 h 657225"/>
              <a:gd name="connsiteX3" fmla="*/ 190500 w 762000"/>
              <a:gd name="connsiteY3" fmla="*/ 504825 h 657225"/>
              <a:gd name="connsiteX4" fmla="*/ 561975 w 762000"/>
              <a:gd name="connsiteY4" fmla="*/ 504825 h 657225"/>
              <a:gd name="connsiteX5" fmla="*/ 742950 w 762000"/>
              <a:gd name="connsiteY5" fmla="*/ 628650 h 657225"/>
              <a:gd name="connsiteX6" fmla="*/ 762000 w 762000"/>
              <a:gd name="connsiteY6" fmla="*/ 371475 h 657225"/>
              <a:gd name="connsiteX7" fmla="*/ 600075 w 762000"/>
              <a:gd name="connsiteY7" fmla="*/ 0 h 657225"/>
              <a:gd name="connsiteX8" fmla="*/ 152400 w 762000"/>
              <a:gd name="connsiteY8" fmla="*/ 9525 h 657225"/>
              <a:gd name="connsiteX9" fmla="*/ 0 w 762000"/>
              <a:gd name="connsiteY9" fmla="*/ 37147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000" h="657225">
                <a:moveTo>
                  <a:pt x="0" y="371475"/>
                </a:moveTo>
                <a:lnTo>
                  <a:pt x="0" y="371475"/>
                </a:lnTo>
                <a:lnTo>
                  <a:pt x="0" y="657225"/>
                </a:lnTo>
                <a:lnTo>
                  <a:pt x="190500" y="504825"/>
                </a:lnTo>
                <a:lnTo>
                  <a:pt x="561975" y="504825"/>
                </a:lnTo>
                <a:lnTo>
                  <a:pt x="742950" y="628650"/>
                </a:lnTo>
                <a:lnTo>
                  <a:pt x="762000" y="371475"/>
                </a:lnTo>
                <a:lnTo>
                  <a:pt x="600075" y="0"/>
                </a:lnTo>
                <a:lnTo>
                  <a:pt x="152400" y="9525"/>
                </a:lnTo>
                <a:lnTo>
                  <a:pt x="0" y="3714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การเลื่อนใน </a:t>
            </a:r>
            <a:r>
              <a:rPr lang="en-US" dirty="0" smtClean="0"/>
              <a:t>2 </a:t>
            </a:r>
            <a:r>
              <a:rPr lang="th-TH" dirty="0" smtClean="0"/>
              <a:t>มิติในรูป </a:t>
            </a:r>
            <a:r>
              <a:rPr lang="en-US" dirty="0" smtClean="0"/>
              <a:t>3x3 </a:t>
            </a:r>
            <a:r>
              <a:rPr lang="th-TH" dirty="0" smtClean="0"/>
              <a:t>เมตริกซ์</a:t>
            </a:r>
            <a:endParaRPr lang="en-US" dirty="0"/>
          </a:p>
        </p:txBody>
      </p:sp>
      <p:grpSp>
        <p:nvGrpSpPr>
          <p:cNvPr id="167962" name="Group 26"/>
          <p:cNvGrpSpPr>
            <a:grpSpLocks/>
          </p:cNvGrpSpPr>
          <p:nvPr/>
        </p:nvGrpSpPr>
        <p:grpSpPr bwMode="auto">
          <a:xfrm>
            <a:off x="3282951" y="2362205"/>
            <a:ext cx="3090863" cy="708026"/>
            <a:chOff x="734" y="1814"/>
            <a:chExt cx="1947" cy="446"/>
          </a:xfrm>
        </p:grpSpPr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734" y="1814"/>
              <a:ext cx="194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         x’     =        x       +       </a:t>
              </a:r>
              <a:r>
                <a:rPr lang="en-US" sz="2000" dirty="0" err="1"/>
                <a:t>tx</a:t>
              </a:r>
              <a:endParaRPr lang="en-US" sz="2000" dirty="0"/>
            </a:p>
            <a:p>
              <a:r>
                <a:rPr lang="en-US" sz="2000" dirty="0"/>
                <a:t>       </a:t>
              </a:r>
              <a:r>
                <a:rPr lang="th-TH" sz="2000" dirty="0" smtClean="0"/>
                <a:t>  </a:t>
              </a:r>
              <a:r>
                <a:rPr lang="en-US" sz="2000" dirty="0" smtClean="0"/>
                <a:t>y</a:t>
              </a:r>
              <a:r>
                <a:rPr lang="en-US" sz="2000" dirty="0"/>
                <a:t>’               y                 </a:t>
              </a:r>
              <a:r>
                <a:rPr lang="en-US" sz="2000" dirty="0" err="1"/>
                <a:t>ty</a:t>
              </a:r>
              <a:r>
                <a:rPr lang="en-US" sz="2000" dirty="0"/>
                <a:t> </a:t>
              </a:r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1044" y="19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1260" y="19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>
              <a:off x="1678" y="19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1920" y="189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2362" y="188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>
              <a:off x="2628" y="188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/>
            </a:p>
          </p:txBody>
        </p:sp>
      </p:grp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5695254" y="3361817"/>
            <a:ext cx="1188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dirty="0" smtClean="0"/>
              <a:t>เวกเตอร์ </a:t>
            </a:r>
            <a:r>
              <a:rPr lang="en-US" dirty="0" smtClean="0"/>
              <a:t>3 </a:t>
            </a:r>
            <a:r>
              <a:rPr lang="en-US" dirty="0"/>
              <a:t>x </a:t>
            </a:r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167964" name="Group 28"/>
          <p:cNvGrpSpPr>
            <a:grpSpLocks/>
          </p:cNvGrpSpPr>
          <p:nvPr/>
        </p:nvGrpSpPr>
        <p:grpSpPr bwMode="auto">
          <a:xfrm>
            <a:off x="3581400" y="4191000"/>
            <a:ext cx="3311525" cy="1016000"/>
            <a:chOff x="1488" y="2945"/>
            <a:chExt cx="2086" cy="640"/>
          </a:xfrm>
        </p:grpSpPr>
        <p:sp>
          <p:nvSpPr>
            <p:cNvPr id="167953" name="Text Box 17"/>
            <p:cNvSpPr txBox="1">
              <a:spLocks noChangeArrowheads="1"/>
            </p:cNvSpPr>
            <p:nvPr/>
          </p:nvSpPr>
          <p:spPr bwMode="auto">
            <a:xfrm>
              <a:off x="1526" y="2945"/>
              <a:ext cx="204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x’                  1     0     </a:t>
              </a:r>
              <a:r>
                <a:rPr lang="en-US" sz="2000" dirty="0" err="1"/>
                <a:t>tx</a:t>
              </a:r>
              <a:r>
                <a:rPr lang="en-US" sz="2000" dirty="0"/>
                <a:t>           x </a:t>
              </a:r>
            </a:p>
            <a:p>
              <a:r>
                <a:rPr lang="en-US" sz="2000" dirty="0"/>
                <a:t>y’     =          0      1     </a:t>
              </a:r>
              <a:r>
                <a:rPr lang="en-US" sz="2000" dirty="0" err="1"/>
                <a:t>ty</a:t>
              </a:r>
              <a:r>
                <a:rPr lang="en-US" sz="2000" dirty="0"/>
                <a:t>    *     y</a:t>
              </a:r>
            </a:p>
            <a:p>
              <a:r>
                <a:rPr lang="en-US" sz="2000" dirty="0"/>
                <a:t>1                  0      0     1           </a:t>
              </a:r>
              <a:r>
                <a:rPr lang="th-TH" sz="2000" dirty="0" smtClean="0"/>
                <a:t> </a:t>
              </a:r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67954" name="Line 18"/>
            <p:cNvSpPr>
              <a:spLocks noChangeShapeType="1"/>
            </p:cNvSpPr>
            <p:nvPr/>
          </p:nvSpPr>
          <p:spPr bwMode="auto">
            <a:xfrm>
              <a:off x="1488" y="298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5" name="Line 19"/>
            <p:cNvSpPr>
              <a:spLocks noChangeShapeType="1"/>
            </p:cNvSpPr>
            <p:nvPr/>
          </p:nvSpPr>
          <p:spPr bwMode="auto">
            <a:xfrm>
              <a:off x="1728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6" name="Line 20"/>
            <p:cNvSpPr>
              <a:spLocks noChangeShapeType="1"/>
            </p:cNvSpPr>
            <p:nvPr/>
          </p:nvSpPr>
          <p:spPr bwMode="auto">
            <a:xfrm>
              <a:off x="2244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7" name="Line 21"/>
            <p:cNvSpPr>
              <a:spLocks noChangeShapeType="1"/>
            </p:cNvSpPr>
            <p:nvPr/>
          </p:nvSpPr>
          <p:spPr bwMode="auto">
            <a:xfrm>
              <a:off x="3030" y="302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8" name="Line 22"/>
            <p:cNvSpPr>
              <a:spLocks noChangeShapeType="1"/>
            </p:cNvSpPr>
            <p:nvPr/>
          </p:nvSpPr>
          <p:spPr bwMode="auto">
            <a:xfrm>
              <a:off x="3302" y="3037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59" name="Line 23"/>
            <p:cNvSpPr>
              <a:spLocks noChangeShapeType="1"/>
            </p:cNvSpPr>
            <p:nvPr/>
          </p:nvSpPr>
          <p:spPr bwMode="auto">
            <a:xfrm>
              <a:off x="3574" y="302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7963" name="AutoShape 27"/>
          <p:cNvSpPr>
            <a:spLocks noChangeArrowheads="1"/>
          </p:cNvSpPr>
          <p:nvPr/>
        </p:nvSpPr>
        <p:spPr bwMode="auto">
          <a:xfrm>
            <a:off x="5137151" y="328216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2362201" y="5437189"/>
            <a:ext cx="3897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sz="2000" dirty="0"/>
              <a:t>  </a:t>
            </a:r>
            <a:r>
              <a:rPr lang="th-TH" sz="2400" dirty="0" smtClean="0"/>
              <a:t>อยู่ในรูป </a:t>
            </a:r>
            <a:r>
              <a:rPr lang="en-US" sz="2400" dirty="0" smtClean="0"/>
              <a:t>3x3 </a:t>
            </a:r>
            <a:r>
              <a:rPr lang="th-TH" sz="2400" dirty="0" smtClean="0"/>
              <a:t>เมตริกซ์คูณเวกเตอร์ </a:t>
            </a:r>
            <a:r>
              <a:rPr lang="en-US" sz="2400" dirty="0" smtClean="0"/>
              <a:t>3x1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30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การแปลงแกนและการเทียบจุดต่างแกน</a:t>
            </a:r>
            <a:endParaRPr lang="en-US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209800"/>
            <a:ext cx="7772400" cy="4114800"/>
          </a:xfrm>
        </p:spPr>
        <p:txBody>
          <a:bodyPr/>
          <a:lstStyle/>
          <a:p>
            <a:r>
              <a:rPr lang="th-TH" dirty="0" smtClean="0"/>
              <a:t>กำหนดให้</a:t>
            </a:r>
            <a:r>
              <a:rPr lang="en-US" dirty="0" smtClean="0"/>
              <a:t> </a:t>
            </a:r>
            <a:r>
              <a:rPr lang="en-US" dirty="0"/>
              <a:t>P (c, d) </a:t>
            </a:r>
            <a:r>
              <a:rPr lang="th-TH" dirty="0" smtClean="0"/>
              <a:t>ในแกน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’</a:t>
            </a:r>
            <a:r>
              <a:rPr lang="th-TH" dirty="0" smtClean="0"/>
              <a:t> และ</a:t>
            </a:r>
            <a:r>
              <a:rPr lang="en-US" dirty="0" smtClean="0"/>
              <a:t> </a:t>
            </a:r>
            <a:r>
              <a:rPr lang="en-US" dirty="0"/>
              <a:t>C’ </a:t>
            </a:r>
            <a:r>
              <a:rPr lang="th-TH" dirty="0" smtClean="0"/>
              <a:t>เกิดจากการแปลง</a:t>
            </a:r>
            <a:r>
              <a:rPr lang="en-US" dirty="0" smtClean="0"/>
              <a:t> </a:t>
            </a:r>
            <a:r>
              <a:rPr lang="en-US" dirty="0"/>
              <a:t>C  </a:t>
            </a:r>
            <a:r>
              <a:rPr lang="th-TH" dirty="0" smtClean="0"/>
              <a:t>ด้วย</a:t>
            </a:r>
            <a:r>
              <a:rPr lang="en-US" dirty="0" smtClean="0"/>
              <a:t> M </a:t>
            </a: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chemeClr val="tx2"/>
                </a:solidFill>
              </a:rPr>
              <a:t>C’ = M x C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2114550" y="3514725"/>
            <a:ext cx="3733800" cy="2743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>
            <a:off x="2647950" y="59531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 flipV="1">
            <a:off x="2647950" y="48101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2876550" y="4581525"/>
            <a:ext cx="3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C</a:t>
            </a:r>
          </a:p>
        </p:txBody>
      </p:sp>
      <p:grpSp>
        <p:nvGrpSpPr>
          <p:cNvPr id="227343" name="Group 15"/>
          <p:cNvGrpSpPr>
            <a:grpSpLocks/>
          </p:cNvGrpSpPr>
          <p:nvPr/>
        </p:nvGrpSpPr>
        <p:grpSpPr bwMode="auto">
          <a:xfrm>
            <a:off x="3714749" y="3851277"/>
            <a:ext cx="1384300" cy="1281113"/>
            <a:chOff x="1392" y="2660"/>
            <a:chExt cx="872" cy="807"/>
          </a:xfrm>
        </p:grpSpPr>
        <p:sp>
          <p:nvSpPr>
            <p:cNvPr id="227344" name="Line 16"/>
            <p:cNvSpPr>
              <a:spLocks noChangeShapeType="1"/>
            </p:cNvSpPr>
            <p:nvPr/>
          </p:nvSpPr>
          <p:spPr bwMode="auto">
            <a:xfrm flipV="1">
              <a:off x="1834" y="2976"/>
              <a:ext cx="42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45" name="Line 17"/>
            <p:cNvSpPr>
              <a:spLocks noChangeShapeType="1"/>
            </p:cNvSpPr>
            <p:nvPr/>
          </p:nvSpPr>
          <p:spPr bwMode="auto">
            <a:xfrm flipH="1" flipV="1">
              <a:off x="1392" y="3024"/>
              <a:ext cx="44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53" name="Text Box 25"/>
            <p:cNvSpPr txBox="1">
              <a:spLocks noChangeArrowheads="1"/>
            </p:cNvSpPr>
            <p:nvPr/>
          </p:nvSpPr>
          <p:spPr bwMode="auto">
            <a:xfrm>
              <a:off x="1488" y="2889"/>
              <a:ext cx="2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C’</a:t>
              </a:r>
            </a:p>
          </p:txBody>
        </p:sp>
        <p:sp>
          <p:nvSpPr>
            <p:cNvPr id="227354" name="Oval 26"/>
            <p:cNvSpPr>
              <a:spLocks noChangeArrowheads="1"/>
            </p:cNvSpPr>
            <p:nvPr/>
          </p:nvSpPr>
          <p:spPr bwMode="auto">
            <a:xfrm>
              <a:off x="1872" y="288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5" name="Text Box 27"/>
            <p:cNvSpPr txBox="1">
              <a:spLocks noChangeArrowheads="1"/>
            </p:cNvSpPr>
            <p:nvPr/>
          </p:nvSpPr>
          <p:spPr bwMode="auto">
            <a:xfrm>
              <a:off x="1670" y="2660"/>
              <a:ext cx="5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 = (c,d)</a:t>
              </a:r>
            </a:p>
          </p:txBody>
        </p:sp>
        <p:sp>
          <p:nvSpPr>
            <p:cNvPr id="227356" name="Line 28"/>
            <p:cNvSpPr>
              <a:spLocks noChangeShapeType="1"/>
            </p:cNvSpPr>
            <p:nvPr/>
          </p:nvSpPr>
          <p:spPr bwMode="auto">
            <a:xfrm>
              <a:off x="1920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57" name="Line 29"/>
            <p:cNvSpPr>
              <a:spLocks noChangeShapeType="1"/>
            </p:cNvSpPr>
            <p:nvPr/>
          </p:nvSpPr>
          <p:spPr bwMode="auto">
            <a:xfrm flipH="1">
              <a:off x="1584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58" name="Text Box 30"/>
            <p:cNvSpPr txBox="1">
              <a:spLocks noChangeArrowheads="1"/>
            </p:cNvSpPr>
            <p:nvPr/>
          </p:nvSpPr>
          <p:spPr bwMode="auto">
            <a:xfrm>
              <a:off x="2054" y="3236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7359" name="Text Box 31"/>
            <p:cNvSpPr txBox="1">
              <a:spLocks noChangeArrowheads="1"/>
            </p:cNvSpPr>
            <p:nvPr/>
          </p:nvSpPr>
          <p:spPr bwMode="auto">
            <a:xfrm>
              <a:off x="1526" y="32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2800350" y="5222875"/>
            <a:ext cx="1066800" cy="577850"/>
            <a:chOff x="816" y="3524"/>
            <a:chExt cx="672" cy="364"/>
          </a:xfrm>
        </p:grpSpPr>
        <p:sp>
          <p:nvSpPr>
            <p:cNvPr id="227361" name="Line 33"/>
            <p:cNvSpPr>
              <a:spLocks noChangeShapeType="1"/>
            </p:cNvSpPr>
            <p:nvPr/>
          </p:nvSpPr>
          <p:spPr bwMode="auto">
            <a:xfrm flipV="1">
              <a:off x="816" y="3600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7362" name="Text Box 34"/>
            <p:cNvSpPr txBox="1">
              <a:spLocks noChangeArrowheads="1"/>
            </p:cNvSpPr>
            <p:nvPr/>
          </p:nvSpPr>
          <p:spPr bwMode="auto">
            <a:xfrm>
              <a:off x="950" y="3524"/>
              <a:ext cx="2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</a:t>
              </a:r>
            </a:p>
          </p:txBody>
        </p:sp>
      </p:grpSp>
      <p:sp>
        <p:nvSpPr>
          <p:cNvPr id="227363" name="Text Box 35"/>
          <p:cNvSpPr txBox="1">
            <a:spLocks noChangeArrowheads="1"/>
          </p:cNvSpPr>
          <p:nvPr/>
        </p:nvSpPr>
        <p:spPr bwMode="auto">
          <a:xfrm>
            <a:off x="6229351" y="3895725"/>
            <a:ext cx="3015569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>
                <a:solidFill>
                  <a:schemeClr val="tx2"/>
                </a:solidFill>
              </a:rPr>
              <a:t>ตำแหน่งของ </a:t>
            </a:r>
            <a:r>
              <a:rPr lang="en-US" sz="2400" dirty="0" smtClean="0">
                <a:solidFill>
                  <a:schemeClr val="tx2"/>
                </a:solidFill>
              </a:rPr>
              <a:t>P </a:t>
            </a:r>
            <a:r>
              <a:rPr lang="th-TH" sz="2400" dirty="0" smtClean="0">
                <a:solidFill>
                  <a:schemeClr val="tx2"/>
                </a:solidFill>
              </a:rPr>
              <a:t>ใน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C </a:t>
            </a:r>
            <a:r>
              <a:rPr lang="th-TH" sz="2400" dirty="0" smtClean="0">
                <a:solidFill>
                  <a:schemeClr val="tx2"/>
                </a:solidFill>
              </a:rPr>
              <a:t>คือ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           P’ = M x P 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(a,b,1) =   M   x   (c,d,1)</a:t>
            </a:r>
          </a:p>
        </p:txBody>
      </p:sp>
      <p:sp>
        <p:nvSpPr>
          <p:cNvPr id="227365" name="Line 37"/>
          <p:cNvSpPr>
            <a:spLocks noChangeShapeType="1"/>
          </p:cNvSpPr>
          <p:nvPr/>
        </p:nvSpPr>
        <p:spPr bwMode="auto">
          <a:xfrm>
            <a:off x="4552950" y="427672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66" name="Text Box 38"/>
          <p:cNvSpPr txBox="1">
            <a:spLocks noChangeArrowheads="1"/>
          </p:cNvSpPr>
          <p:nvPr/>
        </p:nvSpPr>
        <p:spPr bwMode="auto">
          <a:xfrm>
            <a:off x="4384675" y="6061075"/>
            <a:ext cx="298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227367" name="Line 39"/>
          <p:cNvSpPr>
            <a:spLocks noChangeShapeType="1"/>
          </p:cNvSpPr>
          <p:nvPr/>
        </p:nvSpPr>
        <p:spPr bwMode="auto">
          <a:xfrm flipH="1">
            <a:off x="2647950" y="427672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7368" name="Text Box 40"/>
          <p:cNvSpPr txBox="1">
            <a:spLocks noChangeArrowheads="1"/>
          </p:cNvSpPr>
          <p:nvPr/>
        </p:nvSpPr>
        <p:spPr bwMode="auto">
          <a:xfrm>
            <a:off x="2251075" y="400367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003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1752600" y="2286000"/>
            <a:ext cx="4419600" cy="41910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/>
              <a:t>การเทียบจุดต่อๆ กัน</a:t>
            </a:r>
            <a:endParaRPr lang="en-US" sz="4000" dirty="0"/>
          </a:p>
        </p:txBody>
      </p:sp>
      <p:grpSp>
        <p:nvGrpSpPr>
          <p:cNvPr id="228356" name="Group 4"/>
          <p:cNvGrpSpPr>
            <a:grpSpLocks/>
          </p:cNvGrpSpPr>
          <p:nvPr/>
        </p:nvGrpSpPr>
        <p:grpSpPr bwMode="auto">
          <a:xfrm>
            <a:off x="1981200" y="3429000"/>
            <a:ext cx="2971800" cy="2743200"/>
            <a:chOff x="384" y="2304"/>
            <a:chExt cx="1872" cy="1728"/>
          </a:xfrm>
        </p:grpSpPr>
        <p:grpSp>
          <p:nvGrpSpPr>
            <p:cNvPr id="228357" name="Group 5"/>
            <p:cNvGrpSpPr>
              <a:grpSpLocks/>
            </p:cNvGrpSpPr>
            <p:nvPr/>
          </p:nvGrpSpPr>
          <p:grpSpPr bwMode="auto">
            <a:xfrm>
              <a:off x="384" y="2592"/>
              <a:ext cx="1872" cy="1440"/>
              <a:chOff x="384" y="2592"/>
              <a:chExt cx="1872" cy="1440"/>
            </a:xfrm>
          </p:grpSpPr>
          <p:sp>
            <p:nvSpPr>
              <p:cNvPr id="228358" name="Line 6"/>
              <p:cNvSpPr>
                <a:spLocks noChangeShapeType="1"/>
              </p:cNvSpPr>
              <p:nvPr/>
            </p:nvSpPr>
            <p:spPr bwMode="auto">
              <a:xfrm>
                <a:off x="384" y="38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8359" name="Line 7"/>
              <p:cNvSpPr>
                <a:spLocks noChangeShapeType="1"/>
              </p:cNvSpPr>
              <p:nvPr/>
            </p:nvSpPr>
            <p:spPr bwMode="auto">
              <a:xfrm flipV="1">
                <a:off x="576" y="2592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8360" name="Text Box 8"/>
            <p:cNvSpPr txBox="1">
              <a:spLocks noChangeArrowheads="1"/>
            </p:cNvSpPr>
            <p:nvPr/>
          </p:nvSpPr>
          <p:spPr bwMode="auto">
            <a:xfrm>
              <a:off x="384" y="2304"/>
              <a:ext cx="2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C1</a:t>
              </a:r>
            </a:p>
          </p:txBody>
        </p:sp>
      </p:grpSp>
      <p:grpSp>
        <p:nvGrpSpPr>
          <p:cNvPr id="228361" name="Group 9"/>
          <p:cNvGrpSpPr>
            <a:grpSpLocks/>
          </p:cNvGrpSpPr>
          <p:nvPr/>
        </p:nvGrpSpPr>
        <p:grpSpPr bwMode="auto">
          <a:xfrm>
            <a:off x="2819401" y="3733800"/>
            <a:ext cx="2149475" cy="1981200"/>
            <a:chOff x="710" y="2544"/>
            <a:chExt cx="1354" cy="1248"/>
          </a:xfrm>
        </p:grpSpPr>
        <p:grpSp>
          <p:nvGrpSpPr>
            <p:cNvPr id="228362" name="Group 10"/>
            <p:cNvGrpSpPr>
              <a:grpSpLocks/>
            </p:cNvGrpSpPr>
            <p:nvPr/>
          </p:nvGrpSpPr>
          <p:grpSpPr bwMode="auto">
            <a:xfrm>
              <a:off x="710" y="2832"/>
              <a:ext cx="1354" cy="960"/>
              <a:chOff x="710" y="2832"/>
              <a:chExt cx="1354" cy="960"/>
            </a:xfrm>
          </p:grpSpPr>
          <p:grpSp>
            <p:nvGrpSpPr>
              <p:cNvPr id="228363" name="Group 11"/>
              <p:cNvGrpSpPr>
                <a:grpSpLocks/>
              </p:cNvGrpSpPr>
              <p:nvPr/>
            </p:nvGrpSpPr>
            <p:grpSpPr bwMode="auto">
              <a:xfrm>
                <a:off x="1200" y="2832"/>
                <a:ext cx="864" cy="624"/>
                <a:chOff x="1344" y="2640"/>
                <a:chExt cx="864" cy="624"/>
              </a:xfrm>
            </p:grpSpPr>
            <p:sp>
              <p:nvSpPr>
                <p:cNvPr id="228364" name="Line 12"/>
                <p:cNvSpPr>
                  <a:spLocks noChangeShapeType="1"/>
                </p:cNvSpPr>
                <p:nvPr/>
              </p:nvSpPr>
              <p:spPr bwMode="auto">
                <a:xfrm>
                  <a:off x="1344" y="316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2836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440" y="2640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228366" name="Line 14"/>
              <p:cNvSpPr>
                <a:spLocks noChangeShapeType="1"/>
              </p:cNvSpPr>
              <p:nvPr/>
            </p:nvSpPr>
            <p:spPr bwMode="auto">
              <a:xfrm flipV="1">
                <a:off x="720" y="3456"/>
                <a:ext cx="480" cy="33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8367" name="Text Box 15"/>
              <p:cNvSpPr txBox="1">
                <a:spLocks noChangeArrowheads="1"/>
              </p:cNvSpPr>
              <p:nvPr/>
            </p:nvSpPr>
            <p:spPr bwMode="auto">
              <a:xfrm>
                <a:off x="710" y="3332"/>
                <a:ext cx="31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M1</a:t>
                </a:r>
              </a:p>
            </p:txBody>
          </p:sp>
        </p:grpSp>
        <p:sp>
          <p:nvSpPr>
            <p:cNvPr id="228368" name="Text Box 16"/>
            <p:cNvSpPr txBox="1">
              <a:spLocks noChangeArrowheads="1"/>
            </p:cNvSpPr>
            <p:nvPr/>
          </p:nvSpPr>
          <p:spPr bwMode="auto">
            <a:xfrm>
              <a:off x="1184" y="2544"/>
              <a:ext cx="2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C2</a:t>
              </a:r>
            </a:p>
          </p:txBody>
        </p:sp>
      </p:grpSp>
      <p:grpSp>
        <p:nvGrpSpPr>
          <p:cNvPr id="228369" name="Group 17"/>
          <p:cNvGrpSpPr>
            <a:grpSpLocks/>
          </p:cNvGrpSpPr>
          <p:nvPr/>
        </p:nvGrpSpPr>
        <p:grpSpPr bwMode="auto">
          <a:xfrm>
            <a:off x="6480183" y="2089153"/>
            <a:ext cx="3287716" cy="695326"/>
            <a:chOff x="3122" y="1316"/>
            <a:chExt cx="2071" cy="438"/>
          </a:xfrm>
        </p:grpSpPr>
        <p:sp>
          <p:nvSpPr>
            <p:cNvPr id="228370" name="Text Box 18"/>
            <p:cNvSpPr txBox="1">
              <a:spLocks noChangeArrowheads="1"/>
            </p:cNvSpPr>
            <p:nvPr/>
          </p:nvSpPr>
          <p:spPr bwMode="auto">
            <a:xfrm>
              <a:off x="3122" y="1463"/>
              <a:ext cx="20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C1</a:t>
              </a:r>
              <a:r>
                <a:rPr lang="th-TH" sz="2400" dirty="0" smtClean="0"/>
                <a:t>        </a:t>
              </a:r>
              <a:r>
                <a:rPr lang="en-US" sz="2400" dirty="0" smtClean="0"/>
                <a:t>         </a:t>
              </a:r>
              <a:r>
                <a:rPr lang="en-US" sz="2400" dirty="0"/>
                <a:t>C2  </a:t>
              </a:r>
              <a:r>
                <a:rPr lang="th-TH" sz="2400" dirty="0" smtClean="0"/>
                <a:t>  </a:t>
              </a:r>
              <a:r>
                <a:rPr lang="en-US" sz="2400" dirty="0" smtClean="0"/>
                <a:t>         </a:t>
              </a:r>
              <a:r>
                <a:rPr lang="en-US" sz="2400" dirty="0"/>
                <a:t>C3   </a:t>
              </a:r>
            </a:p>
          </p:txBody>
        </p:sp>
        <p:sp>
          <p:nvSpPr>
            <p:cNvPr id="228371" name="Line 19"/>
            <p:cNvSpPr>
              <a:spLocks noChangeShapeType="1"/>
            </p:cNvSpPr>
            <p:nvPr/>
          </p:nvSpPr>
          <p:spPr bwMode="auto">
            <a:xfrm>
              <a:off x="3504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72" name="Text Box 20"/>
            <p:cNvSpPr txBox="1">
              <a:spLocks noChangeArrowheads="1"/>
            </p:cNvSpPr>
            <p:nvPr/>
          </p:nvSpPr>
          <p:spPr bwMode="auto">
            <a:xfrm>
              <a:off x="3534" y="1316"/>
              <a:ext cx="3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M1</a:t>
              </a:r>
            </a:p>
          </p:txBody>
        </p:sp>
        <p:sp>
          <p:nvSpPr>
            <p:cNvPr id="228373" name="Line 21"/>
            <p:cNvSpPr>
              <a:spLocks noChangeShapeType="1"/>
            </p:cNvSpPr>
            <p:nvPr/>
          </p:nvSpPr>
          <p:spPr bwMode="auto">
            <a:xfrm>
              <a:off x="4368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74" name="Text Box 22"/>
            <p:cNvSpPr txBox="1">
              <a:spLocks noChangeArrowheads="1"/>
            </p:cNvSpPr>
            <p:nvPr/>
          </p:nvSpPr>
          <p:spPr bwMode="auto">
            <a:xfrm>
              <a:off x="4398" y="1344"/>
              <a:ext cx="3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M2</a:t>
              </a:r>
            </a:p>
          </p:txBody>
        </p:sp>
      </p:grpSp>
      <p:sp>
        <p:nvSpPr>
          <p:cNvPr id="228375" name="Text Box 23"/>
          <p:cNvSpPr txBox="1">
            <a:spLocks noChangeArrowheads="1"/>
          </p:cNvSpPr>
          <p:nvPr/>
        </p:nvSpPr>
        <p:spPr bwMode="auto">
          <a:xfrm>
            <a:off x="6613526" y="2978151"/>
            <a:ext cx="30925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000" dirty="0" smtClean="0"/>
              <a:t>กำหนดจุด</a:t>
            </a:r>
            <a:r>
              <a:rPr lang="en-US" sz="2000" dirty="0" smtClean="0"/>
              <a:t> </a:t>
            </a:r>
            <a:r>
              <a:rPr lang="en-US" sz="2000" dirty="0"/>
              <a:t>P (a3,b3) </a:t>
            </a:r>
            <a:r>
              <a:rPr lang="th-TH" sz="2000" dirty="0" smtClean="0"/>
              <a:t>ในแกน</a:t>
            </a:r>
            <a:r>
              <a:rPr lang="en-US" sz="2000" dirty="0" smtClean="0"/>
              <a:t> </a:t>
            </a:r>
            <a:r>
              <a:rPr lang="en-US" sz="2000" dirty="0"/>
              <a:t>C3</a:t>
            </a:r>
          </a:p>
          <a:p>
            <a:r>
              <a:rPr lang="th-TH" sz="2000" dirty="0" smtClean="0"/>
              <a:t>ตำแหน่งของ</a:t>
            </a:r>
            <a:r>
              <a:rPr lang="en-US" sz="2000" dirty="0" smtClean="0"/>
              <a:t> P</a:t>
            </a:r>
            <a:r>
              <a:rPr lang="th-TH" sz="2000" dirty="0" smtClean="0"/>
              <a:t> ในแกน </a:t>
            </a:r>
            <a:r>
              <a:rPr lang="en-US" sz="2000" dirty="0" smtClean="0"/>
              <a:t>C1</a:t>
            </a:r>
            <a:r>
              <a:rPr lang="th-TH" sz="2000" dirty="0" smtClean="0"/>
              <a:t> คือเท่าไหร่</a:t>
            </a:r>
            <a:r>
              <a:rPr lang="en-US" sz="2000" dirty="0" smtClean="0"/>
              <a:t>?  </a:t>
            </a:r>
            <a:endParaRPr lang="en-US" sz="2000" dirty="0"/>
          </a:p>
        </p:txBody>
      </p:sp>
      <p:grpSp>
        <p:nvGrpSpPr>
          <p:cNvPr id="228376" name="Group 24"/>
          <p:cNvGrpSpPr>
            <a:grpSpLocks/>
          </p:cNvGrpSpPr>
          <p:nvPr/>
        </p:nvGrpSpPr>
        <p:grpSpPr bwMode="auto">
          <a:xfrm>
            <a:off x="4267200" y="2667000"/>
            <a:ext cx="1616075" cy="1949450"/>
            <a:chOff x="1728" y="1680"/>
            <a:chExt cx="1018" cy="1228"/>
          </a:xfrm>
        </p:grpSpPr>
        <p:grpSp>
          <p:nvGrpSpPr>
            <p:cNvPr id="228377" name="Group 25"/>
            <p:cNvGrpSpPr>
              <a:grpSpLocks/>
            </p:cNvGrpSpPr>
            <p:nvPr/>
          </p:nvGrpSpPr>
          <p:grpSpPr bwMode="auto">
            <a:xfrm>
              <a:off x="1728" y="1680"/>
              <a:ext cx="976" cy="1228"/>
              <a:chOff x="1472" y="1940"/>
              <a:chExt cx="976" cy="1228"/>
            </a:xfrm>
          </p:grpSpPr>
          <p:grpSp>
            <p:nvGrpSpPr>
              <p:cNvPr id="228378" name="Group 26"/>
              <p:cNvGrpSpPr>
                <a:grpSpLocks/>
              </p:cNvGrpSpPr>
              <p:nvPr/>
            </p:nvGrpSpPr>
            <p:grpSpPr bwMode="auto">
              <a:xfrm>
                <a:off x="1478" y="2256"/>
                <a:ext cx="970" cy="912"/>
                <a:chOff x="1478" y="2256"/>
                <a:chExt cx="970" cy="912"/>
              </a:xfrm>
            </p:grpSpPr>
            <p:grpSp>
              <p:nvGrpSpPr>
                <p:cNvPr id="228379" name="Group 27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720" cy="480"/>
                  <a:chOff x="1728" y="2256"/>
                  <a:chExt cx="720" cy="480"/>
                </a:xfrm>
              </p:grpSpPr>
              <p:sp>
                <p:nvSpPr>
                  <p:cNvPr id="228380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2256"/>
                    <a:ext cx="384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28381" name="Line 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28" y="2400"/>
                    <a:ext cx="480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838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632" y="2784"/>
                  <a:ext cx="288" cy="38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2838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478" y="2708"/>
                  <a:ext cx="31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M2</a:t>
                  </a:r>
                </a:p>
              </p:txBody>
            </p:sp>
          </p:grpSp>
          <p:sp>
            <p:nvSpPr>
              <p:cNvPr id="228384" name="Oval 32"/>
              <p:cNvSpPr>
                <a:spLocks noChangeArrowheads="1"/>
              </p:cNvSpPr>
              <p:nvPr/>
            </p:nvSpPr>
            <p:spPr bwMode="auto">
              <a:xfrm>
                <a:off x="1968" y="225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85" name="Text Box 33"/>
              <p:cNvSpPr txBox="1">
                <a:spLocks noChangeArrowheads="1"/>
              </p:cNvSpPr>
              <p:nvPr/>
            </p:nvSpPr>
            <p:spPr bwMode="auto">
              <a:xfrm>
                <a:off x="1910" y="1940"/>
                <a:ext cx="53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(a3,b3)</a:t>
                </a:r>
              </a:p>
            </p:txBody>
          </p:sp>
          <p:sp>
            <p:nvSpPr>
              <p:cNvPr id="228386" name="Text Box 34"/>
              <p:cNvSpPr txBox="1">
                <a:spLocks noChangeArrowheads="1"/>
              </p:cNvSpPr>
              <p:nvPr/>
            </p:nvSpPr>
            <p:spPr bwMode="auto">
              <a:xfrm>
                <a:off x="1472" y="2160"/>
                <a:ext cx="26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C3</a:t>
                </a:r>
              </a:p>
            </p:txBody>
          </p:sp>
        </p:grpSp>
        <p:sp>
          <p:nvSpPr>
            <p:cNvPr id="228387" name="Line 35"/>
            <p:cNvSpPr>
              <a:spLocks noChangeShapeType="1"/>
            </p:cNvSpPr>
            <p:nvPr/>
          </p:nvSpPr>
          <p:spPr bwMode="auto">
            <a:xfrm>
              <a:off x="2304" y="206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88" name="Line 36"/>
            <p:cNvSpPr>
              <a:spLocks noChangeShapeType="1"/>
            </p:cNvSpPr>
            <p:nvPr/>
          </p:nvSpPr>
          <p:spPr bwMode="auto">
            <a:xfrm flipH="1">
              <a:off x="2112" y="206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8389" name="Text Box 37"/>
            <p:cNvSpPr txBox="1">
              <a:spLocks noChangeArrowheads="1"/>
            </p:cNvSpPr>
            <p:nvPr/>
          </p:nvSpPr>
          <p:spPr bwMode="auto">
            <a:xfrm>
              <a:off x="2486" y="2228"/>
              <a:ext cx="2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a3</a:t>
              </a:r>
            </a:p>
          </p:txBody>
        </p:sp>
        <p:sp>
          <p:nvSpPr>
            <p:cNvPr id="228390" name="Text Box 38"/>
            <p:cNvSpPr txBox="1">
              <a:spLocks noChangeArrowheads="1"/>
            </p:cNvSpPr>
            <p:nvPr/>
          </p:nvSpPr>
          <p:spPr bwMode="auto">
            <a:xfrm>
              <a:off x="2033" y="2265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b3</a:t>
              </a:r>
            </a:p>
          </p:txBody>
        </p:sp>
      </p:grpSp>
      <p:sp>
        <p:nvSpPr>
          <p:cNvPr id="228391" name="Text Box 39"/>
          <p:cNvSpPr txBox="1">
            <a:spLocks noChangeArrowheads="1"/>
          </p:cNvSpPr>
          <p:nvPr/>
        </p:nvSpPr>
        <p:spPr bwMode="auto">
          <a:xfrm>
            <a:off x="6324601" y="4087814"/>
            <a:ext cx="315342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arenR"/>
            </a:pPr>
            <a:r>
              <a:rPr lang="th-TH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ตำแหน่งของ</a:t>
            </a:r>
            <a:r>
              <a:rPr lang="en-US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 P</a:t>
            </a:r>
            <a:r>
              <a:rPr lang="th-TH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 ในแกน</a:t>
            </a:r>
            <a:r>
              <a:rPr lang="en-US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C2 </a:t>
            </a:r>
          </a:p>
          <a:p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     P_c2 =    M2  x  P </a:t>
            </a:r>
          </a:p>
          <a:p>
            <a:endParaRPr lang="en-US" sz="20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buFontTx/>
              <a:buAutoNum type="arabicParenR" startAt="2"/>
            </a:pPr>
            <a:r>
              <a:rPr lang="th-TH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ตำแหน่งของ</a:t>
            </a:r>
            <a:r>
              <a:rPr lang="en-US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 P_c2</a:t>
            </a:r>
            <a:r>
              <a:rPr lang="th-TH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 ในแกน</a:t>
            </a:r>
            <a:r>
              <a:rPr lang="en-US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C1 </a:t>
            </a:r>
          </a:p>
          <a:p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      P_c1 = M1 x P_c2 </a:t>
            </a:r>
          </a:p>
          <a:p>
            <a:endParaRPr lang="en-US" sz="20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lang="th-TH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ดังนั้น </a:t>
            </a:r>
            <a:r>
              <a:rPr lang="en-US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P_c1 </a:t>
            </a:r>
            <a:r>
              <a:rPr lang="en-US" sz="2000" dirty="0">
                <a:solidFill>
                  <a:schemeClr val="tx2"/>
                </a:solidFill>
                <a:latin typeface="Tahoma" panose="020B0604030504040204" pitchFamily="34" charset="0"/>
              </a:rPr>
              <a:t>=  M1 x M2 x </a:t>
            </a:r>
            <a:r>
              <a:rPr lang="en-US" sz="2000" dirty="0" smtClean="0">
                <a:solidFill>
                  <a:schemeClr val="tx2"/>
                </a:solidFill>
                <a:latin typeface="Tahoma" panose="020B0604030504040204" pitchFamily="34" charset="0"/>
              </a:rPr>
              <a:t>P</a:t>
            </a:r>
            <a:endParaRPr lang="en-US" sz="20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4000" dirty="0" smtClean="0"/>
              <a:t>มองเป็นการแปลงแกน</a:t>
            </a:r>
            <a:endParaRPr lang="en-US" sz="4000" dirty="0"/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1905000" y="2209800"/>
            <a:ext cx="4419600" cy="41910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30404" name="Group 4"/>
          <p:cNvGrpSpPr>
            <a:grpSpLocks/>
          </p:cNvGrpSpPr>
          <p:nvPr/>
        </p:nvGrpSpPr>
        <p:grpSpPr bwMode="auto">
          <a:xfrm>
            <a:off x="1600200" y="3429000"/>
            <a:ext cx="2971800" cy="2743200"/>
            <a:chOff x="384" y="2304"/>
            <a:chExt cx="1872" cy="1728"/>
          </a:xfrm>
        </p:grpSpPr>
        <p:grpSp>
          <p:nvGrpSpPr>
            <p:cNvPr id="230405" name="Group 5"/>
            <p:cNvGrpSpPr>
              <a:grpSpLocks/>
            </p:cNvGrpSpPr>
            <p:nvPr/>
          </p:nvGrpSpPr>
          <p:grpSpPr bwMode="auto">
            <a:xfrm>
              <a:off x="384" y="2592"/>
              <a:ext cx="1872" cy="1440"/>
              <a:chOff x="384" y="2592"/>
              <a:chExt cx="1872" cy="1440"/>
            </a:xfrm>
          </p:grpSpPr>
          <p:sp>
            <p:nvSpPr>
              <p:cNvPr id="230406" name="Line 6"/>
              <p:cNvSpPr>
                <a:spLocks noChangeShapeType="1"/>
              </p:cNvSpPr>
              <p:nvPr/>
            </p:nvSpPr>
            <p:spPr bwMode="auto">
              <a:xfrm>
                <a:off x="384" y="38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407" name="Line 7"/>
              <p:cNvSpPr>
                <a:spLocks noChangeShapeType="1"/>
              </p:cNvSpPr>
              <p:nvPr/>
            </p:nvSpPr>
            <p:spPr bwMode="auto">
              <a:xfrm flipV="1">
                <a:off x="576" y="2592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0408" name="Text Box 8"/>
            <p:cNvSpPr txBox="1">
              <a:spLocks noChangeArrowheads="1"/>
            </p:cNvSpPr>
            <p:nvPr/>
          </p:nvSpPr>
          <p:spPr bwMode="auto">
            <a:xfrm>
              <a:off x="384" y="2304"/>
              <a:ext cx="2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C1</a:t>
              </a:r>
            </a:p>
          </p:txBody>
        </p:sp>
      </p:grpSp>
      <p:grpSp>
        <p:nvGrpSpPr>
          <p:cNvPr id="230409" name="Group 9"/>
          <p:cNvGrpSpPr>
            <a:grpSpLocks/>
          </p:cNvGrpSpPr>
          <p:nvPr/>
        </p:nvGrpSpPr>
        <p:grpSpPr bwMode="auto">
          <a:xfrm>
            <a:off x="4571999" y="2133600"/>
            <a:ext cx="1616075" cy="1949450"/>
            <a:chOff x="3408" y="1632"/>
            <a:chExt cx="1018" cy="1228"/>
          </a:xfrm>
        </p:grpSpPr>
        <p:grpSp>
          <p:nvGrpSpPr>
            <p:cNvPr id="230410" name="Group 10"/>
            <p:cNvGrpSpPr>
              <a:grpSpLocks/>
            </p:cNvGrpSpPr>
            <p:nvPr/>
          </p:nvGrpSpPr>
          <p:grpSpPr bwMode="auto">
            <a:xfrm>
              <a:off x="3664" y="1948"/>
              <a:ext cx="720" cy="480"/>
              <a:chOff x="1728" y="2256"/>
              <a:chExt cx="720" cy="480"/>
            </a:xfrm>
          </p:grpSpPr>
          <p:sp>
            <p:nvSpPr>
              <p:cNvPr id="230411" name="Line 11"/>
              <p:cNvSpPr>
                <a:spLocks noChangeShapeType="1"/>
              </p:cNvSpPr>
              <p:nvPr/>
            </p:nvSpPr>
            <p:spPr bwMode="auto">
              <a:xfrm flipV="1">
                <a:off x="2064" y="2256"/>
                <a:ext cx="384" cy="48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412" name="Line 12"/>
              <p:cNvSpPr>
                <a:spLocks noChangeShapeType="1"/>
              </p:cNvSpPr>
              <p:nvPr/>
            </p:nvSpPr>
            <p:spPr bwMode="auto">
              <a:xfrm flipH="1" flipV="1">
                <a:off x="1728" y="2400"/>
                <a:ext cx="480" cy="3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0413" name="Line 13"/>
            <p:cNvSpPr>
              <a:spLocks noChangeShapeType="1"/>
            </p:cNvSpPr>
            <p:nvPr/>
          </p:nvSpPr>
          <p:spPr bwMode="auto">
            <a:xfrm flipV="1">
              <a:off x="3568" y="2476"/>
              <a:ext cx="288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0414" name="Text Box 14"/>
            <p:cNvSpPr txBox="1">
              <a:spLocks noChangeArrowheads="1"/>
            </p:cNvSpPr>
            <p:nvPr/>
          </p:nvSpPr>
          <p:spPr bwMode="auto">
            <a:xfrm>
              <a:off x="3414" y="2400"/>
              <a:ext cx="3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M2</a:t>
              </a:r>
            </a:p>
          </p:txBody>
        </p:sp>
        <p:sp>
          <p:nvSpPr>
            <p:cNvPr id="230415" name="Oval 15"/>
            <p:cNvSpPr>
              <a:spLocks noChangeArrowheads="1"/>
            </p:cNvSpPr>
            <p:nvPr/>
          </p:nvSpPr>
          <p:spPr bwMode="auto">
            <a:xfrm>
              <a:off x="3904" y="19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16" name="Text Box 16"/>
            <p:cNvSpPr txBox="1">
              <a:spLocks noChangeArrowheads="1"/>
            </p:cNvSpPr>
            <p:nvPr/>
          </p:nvSpPr>
          <p:spPr bwMode="auto">
            <a:xfrm>
              <a:off x="3846" y="1632"/>
              <a:ext cx="3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(c,d)</a:t>
              </a:r>
            </a:p>
          </p:txBody>
        </p:sp>
        <p:sp>
          <p:nvSpPr>
            <p:cNvPr id="230417" name="Text Box 17"/>
            <p:cNvSpPr txBox="1">
              <a:spLocks noChangeArrowheads="1"/>
            </p:cNvSpPr>
            <p:nvPr/>
          </p:nvSpPr>
          <p:spPr bwMode="auto">
            <a:xfrm>
              <a:off x="3408" y="1852"/>
              <a:ext cx="2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C3</a:t>
              </a:r>
            </a:p>
          </p:txBody>
        </p:sp>
        <p:sp>
          <p:nvSpPr>
            <p:cNvPr id="230418" name="Line 18"/>
            <p:cNvSpPr>
              <a:spLocks noChangeShapeType="1"/>
            </p:cNvSpPr>
            <p:nvPr/>
          </p:nvSpPr>
          <p:spPr bwMode="auto">
            <a:xfrm>
              <a:off x="3984" y="201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0419" name="Line 19"/>
            <p:cNvSpPr>
              <a:spLocks noChangeShapeType="1"/>
            </p:cNvSpPr>
            <p:nvPr/>
          </p:nvSpPr>
          <p:spPr bwMode="auto">
            <a:xfrm flipH="1">
              <a:off x="3792" y="20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0420" name="Text Box 20"/>
            <p:cNvSpPr txBox="1">
              <a:spLocks noChangeArrowheads="1"/>
            </p:cNvSpPr>
            <p:nvPr/>
          </p:nvSpPr>
          <p:spPr bwMode="auto">
            <a:xfrm>
              <a:off x="4166" y="2180"/>
              <a:ext cx="2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a3</a:t>
              </a:r>
            </a:p>
          </p:txBody>
        </p:sp>
        <p:sp>
          <p:nvSpPr>
            <p:cNvPr id="230421" name="Text Box 21"/>
            <p:cNvSpPr txBox="1">
              <a:spLocks noChangeArrowheads="1"/>
            </p:cNvSpPr>
            <p:nvPr/>
          </p:nvSpPr>
          <p:spPr bwMode="auto">
            <a:xfrm>
              <a:off x="3713" y="2217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b3</a:t>
              </a:r>
            </a:p>
          </p:txBody>
        </p:sp>
      </p:grpSp>
      <p:grpSp>
        <p:nvGrpSpPr>
          <p:cNvPr id="230422" name="Group 22"/>
          <p:cNvGrpSpPr>
            <a:grpSpLocks/>
          </p:cNvGrpSpPr>
          <p:nvPr/>
        </p:nvGrpSpPr>
        <p:grpSpPr bwMode="auto">
          <a:xfrm>
            <a:off x="1905001" y="4953000"/>
            <a:ext cx="1120775" cy="990600"/>
            <a:chOff x="480" y="3120"/>
            <a:chExt cx="706" cy="624"/>
          </a:xfrm>
        </p:grpSpPr>
        <p:sp>
          <p:nvSpPr>
            <p:cNvPr id="230423" name="Line 23"/>
            <p:cNvSpPr>
              <a:spLocks noChangeShapeType="1"/>
            </p:cNvSpPr>
            <p:nvPr/>
          </p:nvSpPr>
          <p:spPr bwMode="auto">
            <a:xfrm flipV="1">
              <a:off x="480" y="3120"/>
              <a:ext cx="0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0424" name="Line 24"/>
            <p:cNvSpPr>
              <a:spLocks noChangeShapeType="1"/>
            </p:cNvSpPr>
            <p:nvPr/>
          </p:nvSpPr>
          <p:spPr bwMode="auto">
            <a:xfrm>
              <a:off x="480" y="3744"/>
              <a:ext cx="6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0425" name="Oval 25"/>
            <p:cNvSpPr>
              <a:spLocks noChangeArrowheads="1"/>
            </p:cNvSpPr>
            <p:nvPr/>
          </p:nvSpPr>
          <p:spPr bwMode="auto">
            <a:xfrm>
              <a:off x="768" y="34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6" name="Text Box 26"/>
            <p:cNvSpPr txBox="1">
              <a:spLocks noChangeArrowheads="1"/>
            </p:cNvSpPr>
            <p:nvPr/>
          </p:nvSpPr>
          <p:spPr bwMode="auto">
            <a:xfrm>
              <a:off x="806" y="3236"/>
              <a:ext cx="3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(c,d)</a:t>
              </a:r>
            </a:p>
          </p:txBody>
        </p:sp>
      </p:grpSp>
      <p:grpSp>
        <p:nvGrpSpPr>
          <p:cNvPr id="230427" name="Group 27"/>
          <p:cNvGrpSpPr>
            <a:grpSpLocks/>
          </p:cNvGrpSpPr>
          <p:nvPr/>
        </p:nvGrpSpPr>
        <p:grpSpPr bwMode="auto">
          <a:xfrm>
            <a:off x="3124201" y="3505200"/>
            <a:ext cx="2149475" cy="1981200"/>
            <a:chOff x="1248" y="2208"/>
            <a:chExt cx="1354" cy="1248"/>
          </a:xfrm>
        </p:grpSpPr>
        <p:grpSp>
          <p:nvGrpSpPr>
            <p:cNvPr id="230428" name="Group 28"/>
            <p:cNvGrpSpPr>
              <a:grpSpLocks/>
            </p:cNvGrpSpPr>
            <p:nvPr/>
          </p:nvGrpSpPr>
          <p:grpSpPr bwMode="auto">
            <a:xfrm>
              <a:off x="1248" y="2208"/>
              <a:ext cx="1354" cy="1248"/>
              <a:chOff x="710" y="2544"/>
              <a:chExt cx="1354" cy="1248"/>
            </a:xfrm>
          </p:grpSpPr>
          <p:grpSp>
            <p:nvGrpSpPr>
              <p:cNvPr id="230429" name="Group 29"/>
              <p:cNvGrpSpPr>
                <a:grpSpLocks/>
              </p:cNvGrpSpPr>
              <p:nvPr/>
            </p:nvGrpSpPr>
            <p:grpSpPr bwMode="auto">
              <a:xfrm>
                <a:off x="710" y="2832"/>
                <a:ext cx="1354" cy="960"/>
                <a:chOff x="710" y="2832"/>
                <a:chExt cx="1354" cy="960"/>
              </a:xfrm>
            </p:grpSpPr>
            <p:grpSp>
              <p:nvGrpSpPr>
                <p:cNvPr id="230430" name="Group 30"/>
                <p:cNvGrpSpPr>
                  <a:grpSpLocks/>
                </p:cNvGrpSpPr>
                <p:nvPr/>
              </p:nvGrpSpPr>
              <p:grpSpPr bwMode="auto">
                <a:xfrm>
                  <a:off x="1200" y="2832"/>
                  <a:ext cx="864" cy="624"/>
                  <a:chOff x="1344" y="2640"/>
                  <a:chExt cx="864" cy="624"/>
                </a:xfrm>
              </p:grpSpPr>
              <p:sp>
                <p:nvSpPr>
                  <p:cNvPr id="23043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6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30432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40" y="2640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043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720" y="3456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043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710" y="3332"/>
                  <a:ext cx="31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M1</a:t>
                  </a:r>
                </a:p>
              </p:txBody>
            </p:sp>
          </p:grpSp>
          <p:sp>
            <p:nvSpPr>
              <p:cNvPr id="230435" name="Text Box 35"/>
              <p:cNvSpPr txBox="1">
                <a:spLocks noChangeArrowheads="1"/>
              </p:cNvSpPr>
              <p:nvPr/>
            </p:nvSpPr>
            <p:spPr bwMode="auto">
              <a:xfrm>
                <a:off x="1184" y="2544"/>
                <a:ext cx="26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C2</a:t>
                </a:r>
              </a:p>
            </p:txBody>
          </p:sp>
        </p:grpSp>
        <p:grpSp>
          <p:nvGrpSpPr>
            <p:cNvPr id="230436" name="Group 36"/>
            <p:cNvGrpSpPr>
              <a:grpSpLocks/>
            </p:cNvGrpSpPr>
            <p:nvPr/>
          </p:nvGrpSpPr>
          <p:grpSpPr bwMode="auto">
            <a:xfrm>
              <a:off x="1840" y="2400"/>
              <a:ext cx="706" cy="624"/>
              <a:chOff x="480" y="3120"/>
              <a:chExt cx="706" cy="624"/>
            </a:xfrm>
          </p:grpSpPr>
          <p:sp>
            <p:nvSpPr>
              <p:cNvPr id="230437" name="Line 37"/>
              <p:cNvSpPr>
                <a:spLocks noChangeShapeType="1"/>
              </p:cNvSpPr>
              <p:nvPr/>
            </p:nvSpPr>
            <p:spPr bwMode="auto">
              <a:xfrm flipV="1">
                <a:off x="480" y="3120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438" name="Line 38"/>
              <p:cNvSpPr>
                <a:spLocks noChangeShapeType="1"/>
              </p:cNvSpPr>
              <p:nvPr/>
            </p:nvSpPr>
            <p:spPr bwMode="auto">
              <a:xfrm>
                <a:off x="480" y="374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0439" name="Oval 39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40" name="Text Box 40"/>
              <p:cNvSpPr txBox="1">
                <a:spLocks noChangeArrowheads="1"/>
              </p:cNvSpPr>
              <p:nvPr/>
            </p:nvSpPr>
            <p:spPr bwMode="auto">
              <a:xfrm>
                <a:off x="806" y="3236"/>
                <a:ext cx="3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(c,d)</a:t>
                </a:r>
              </a:p>
            </p:txBody>
          </p:sp>
        </p:grpSp>
        <p:sp>
          <p:nvSpPr>
            <p:cNvPr id="230441" name="Line 41"/>
            <p:cNvSpPr>
              <a:spLocks noChangeShapeType="1"/>
            </p:cNvSpPr>
            <p:nvPr/>
          </p:nvSpPr>
          <p:spPr bwMode="auto">
            <a:xfrm>
              <a:off x="2160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0442" name="Line 42"/>
            <p:cNvSpPr>
              <a:spLocks noChangeShapeType="1"/>
            </p:cNvSpPr>
            <p:nvPr/>
          </p:nvSpPr>
          <p:spPr bwMode="auto">
            <a:xfrm>
              <a:off x="18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0443" name="Text Box 43"/>
          <p:cNvSpPr txBox="1">
            <a:spLocks noChangeArrowheads="1"/>
          </p:cNvSpPr>
          <p:nvPr/>
        </p:nvSpPr>
        <p:spPr bwMode="auto">
          <a:xfrm>
            <a:off x="6486523" y="2839988"/>
            <a:ext cx="50387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มองการแปลง</a:t>
            </a:r>
            <a:r>
              <a:rPr lang="en-US" sz="2400" dirty="0" smtClean="0"/>
              <a:t> </a:t>
            </a:r>
            <a:r>
              <a:rPr lang="en-US" sz="2400" dirty="0"/>
              <a:t>P (</a:t>
            </a:r>
            <a:r>
              <a:rPr lang="en-US" sz="2400" dirty="0" err="1"/>
              <a:t>c,d</a:t>
            </a:r>
            <a:r>
              <a:rPr lang="en-US" sz="2400" dirty="0"/>
              <a:t>) </a:t>
            </a:r>
            <a:r>
              <a:rPr lang="th-TH" sz="2400" dirty="0" smtClean="0"/>
              <a:t>เป็นลำดับของการแปลงแกนที่มันอาศัยอยู่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 (</a:t>
            </a:r>
            <a:r>
              <a:rPr lang="en-US" sz="2400" dirty="0" err="1"/>
              <a:t>c,d</a:t>
            </a:r>
            <a:r>
              <a:rPr lang="en-US" sz="2400" dirty="0"/>
              <a:t>) </a:t>
            </a:r>
            <a:r>
              <a:rPr lang="th-TH" sz="2400" dirty="0" smtClean="0"/>
              <a:t>ติดอยู่กับแกนตัวเองตลอดเวลา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 smtClean="0"/>
              <a:t>ตำแหน่งสุดท้ายของ </a:t>
            </a:r>
            <a:r>
              <a:rPr lang="en-US" sz="2400" dirty="0" smtClean="0"/>
              <a:t>P</a:t>
            </a:r>
            <a:r>
              <a:rPr lang="th-TH" sz="2400" dirty="0" smtClean="0"/>
              <a:t> หลังผ่านการแปลงแกนทั้งหมดคือตำแหน่งใน </a:t>
            </a:r>
            <a:r>
              <a:rPr lang="en-US" sz="2400" dirty="0" smtClean="0"/>
              <a:t>C1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89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1905000" y="2209800"/>
            <a:ext cx="4419600" cy="41910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31428" name="Group 4"/>
          <p:cNvGrpSpPr>
            <a:grpSpLocks/>
          </p:cNvGrpSpPr>
          <p:nvPr/>
        </p:nvGrpSpPr>
        <p:grpSpPr bwMode="auto">
          <a:xfrm>
            <a:off x="1600200" y="3429000"/>
            <a:ext cx="2971800" cy="2743200"/>
            <a:chOff x="384" y="2304"/>
            <a:chExt cx="1872" cy="1728"/>
          </a:xfrm>
        </p:grpSpPr>
        <p:grpSp>
          <p:nvGrpSpPr>
            <p:cNvPr id="231429" name="Group 5"/>
            <p:cNvGrpSpPr>
              <a:grpSpLocks/>
            </p:cNvGrpSpPr>
            <p:nvPr/>
          </p:nvGrpSpPr>
          <p:grpSpPr bwMode="auto">
            <a:xfrm>
              <a:off x="384" y="2592"/>
              <a:ext cx="1872" cy="1440"/>
              <a:chOff x="384" y="2592"/>
              <a:chExt cx="1872" cy="1440"/>
            </a:xfrm>
          </p:grpSpPr>
          <p:sp>
            <p:nvSpPr>
              <p:cNvPr id="231430" name="Line 6"/>
              <p:cNvSpPr>
                <a:spLocks noChangeShapeType="1"/>
              </p:cNvSpPr>
              <p:nvPr/>
            </p:nvSpPr>
            <p:spPr bwMode="auto">
              <a:xfrm>
                <a:off x="384" y="38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431" name="Line 7"/>
              <p:cNvSpPr>
                <a:spLocks noChangeShapeType="1"/>
              </p:cNvSpPr>
              <p:nvPr/>
            </p:nvSpPr>
            <p:spPr bwMode="auto">
              <a:xfrm flipV="1">
                <a:off x="576" y="2592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1432" name="Text Box 8"/>
            <p:cNvSpPr txBox="1">
              <a:spLocks noChangeArrowheads="1"/>
            </p:cNvSpPr>
            <p:nvPr/>
          </p:nvSpPr>
          <p:spPr bwMode="auto">
            <a:xfrm>
              <a:off x="384" y="2304"/>
              <a:ext cx="2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C1</a:t>
              </a:r>
            </a:p>
          </p:txBody>
        </p:sp>
      </p:grpSp>
      <p:grpSp>
        <p:nvGrpSpPr>
          <p:cNvPr id="231433" name="Group 9"/>
          <p:cNvGrpSpPr>
            <a:grpSpLocks/>
          </p:cNvGrpSpPr>
          <p:nvPr/>
        </p:nvGrpSpPr>
        <p:grpSpPr bwMode="auto">
          <a:xfrm>
            <a:off x="4572000" y="2133600"/>
            <a:ext cx="1549400" cy="1949450"/>
            <a:chOff x="3408" y="1632"/>
            <a:chExt cx="976" cy="1228"/>
          </a:xfrm>
        </p:grpSpPr>
        <p:grpSp>
          <p:nvGrpSpPr>
            <p:cNvPr id="231434" name="Group 10"/>
            <p:cNvGrpSpPr>
              <a:grpSpLocks/>
            </p:cNvGrpSpPr>
            <p:nvPr/>
          </p:nvGrpSpPr>
          <p:grpSpPr bwMode="auto">
            <a:xfrm>
              <a:off x="3664" y="1948"/>
              <a:ext cx="720" cy="480"/>
              <a:chOff x="1728" y="2256"/>
              <a:chExt cx="720" cy="480"/>
            </a:xfrm>
          </p:grpSpPr>
          <p:sp>
            <p:nvSpPr>
              <p:cNvPr id="231435" name="Line 11"/>
              <p:cNvSpPr>
                <a:spLocks noChangeShapeType="1"/>
              </p:cNvSpPr>
              <p:nvPr/>
            </p:nvSpPr>
            <p:spPr bwMode="auto">
              <a:xfrm flipV="1">
                <a:off x="2064" y="2256"/>
                <a:ext cx="384" cy="48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436" name="Line 12"/>
              <p:cNvSpPr>
                <a:spLocks noChangeShapeType="1"/>
              </p:cNvSpPr>
              <p:nvPr/>
            </p:nvSpPr>
            <p:spPr bwMode="auto">
              <a:xfrm flipH="1" flipV="1">
                <a:off x="1728" y="2400"/>
                <a:ext cx="480" cy="3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1437" name="Line 13"/>
            <p:cNvSpPr>
              <a:spLocks noChangeShapeType="1"/>
            </p:cNvSpPr>
            <p:nvPr/>
          </p:nvSpPr>
          <p:spPr bwMode="auto">
            <a:xfrm flipV="1">
              <a:off x="3568" y="2476"/>
              <a:ext cx="288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1438" name="Text Box 14"/>
            <p:cNvSpPr txBox="1">
              <a:spLocks noChangeArrowheads="1"/>
            </p:cNvSpPr>
            <p:nvPr/>
          </p:nvSpPr>
          <p:spPr bwMode="auto">
            <a:xfrm>
              <a:off x="3414" y="2400"/>
              <a:ext cx="3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M2</a:t>
              </a:r>
            </a:p>
          </p:txBody>
        </p:sp>
        <p:sp>
          <p:nvSpPr>
            <p:cNvPr id="231439" name="Oval 15"/>
            <p:cNvSpPr>
              <a:spLocks noChangeArrowheads="1"/>
            </p:cNvSpPr>
            <p:nvPr/>
          </p:nvSpPr>
          <p:spPr bwMode="auto">
            <a:xfrm>
              <a:off x="3904" y="19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0" name="Text Box 16"/>
            <p:cNvSpPr txBox="1">
              <a:spLocks noChangeArrowheads="1"/>
            </p:cNvSpPr>
            <p:nvPr/>
          </p:nvSpPr>
          <p:spPr bwMode="auto">
            <a:xfrm>
              <a:off x="3846" y="1632"/>
              <a:ext cx="3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(c,d)</a:t>
              </a:r>
            </a:p>
          </p:txBody>
        </p:sp>
        <p:sp>
          <p:nvSpPr>
            <p:cNvPr id="231441" name="Text Box 17"/>
            <p:cNvSpPr txBox="1">
              <a:spLocks noChangeArrowheads="1"/>
            </p:cNvSpPr>
            <p:nvPr/>
          </p:nvSpPr>
          <p:spPr bwMode="auto">
            <a:xfrm>
              <a:off x="3408" y="1852"/>
              <a:ext cx="2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C3</a:t>
              </a:r>
            </a:p>
          </p:txBody>
        </p:sp>
        <p:sp>
          <p:nvSpPr>
            <p:cNvPr id="231442" name="Line 18"/>
            <p:cNvSpPr>
              <a:spLocks noChangeShapeType="1"/>
            </p:cNvSpPr>
            <p:nvPr/>
          </p:nvSpPr>
          <p:spPr bwMode="auto">
            <a:xfrm>
              <a:off x="3984" y="201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1443" name="Line 19"/>
            <p:cNvSpPr>
              <a:spLocks noChangeShapeType="1"/>
            </p:cNvSpPr>
            <p:nvPr/>
          </p:nvSpPr>
          <p:spPr bwMode="auto">
            <a:xfrm flipH="1">
              <a:off x="3792" y="20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1444" name="Text Box 20"/>
            <p:cNvSpPr txBox="1">
              <a:spLocks noChangeArrowheads="1"/>
            </p:cNvSpPr>
            <p:nvPr/>
          </p:nvSpPr>
          <p:spPr bwMode="auto">
            <a:xfrm>
              <a:off x="4166" y="2180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31445" name="Text Box 21"/>
            <p:cNvSpPr txBox="1">
              <a:spLocks noChangeArrowheads="1"/>
            </p:cNvSpPr>
            <p:nvPr/>
          </p:nvSpPr>
          <p:spPr bwMode="auto">
            <a:xfrm>
              <a:off x="3713" y="221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231446" name="Group 22"/>
          <p:cNvGrpSpPr>
            <a:grpSpLocks/>
          </p:cNvGrpSpPr>
          <p:nvPr/>
        </p:nvGrpSpPr>
        <p:grpSpPr bwMode="auto">
          <a:xfrm>
            <a:off x="1905001" y="4953000"/>
            <a:ext cx="1120775" cy="990600"/>
            <a:chOff x="480" y="3120"/>
            <a:chExt cx="706" cy="624"/>
          </a:xfrm>
        </p:grpSpPr>
        <p:sp>
          <p:nvSpPr>
            <p:cNvPr id="231447" name="Line 23"/>
            <p:cNvSpPr>
              <a:spLocks noChangeShapeType="1"/>
            </p:cNvSpPr>
            <p:nvPr/>
          </p:nvSpPr>
          <p:spPr bwMode="auto">
            <a:xfrm flipV="1">
              <a:off x="480" y="3120"/>
              <a:ext cx="0" cy="6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1448" name="Line 24"/>
            <p:cNvSpPr>
              <a:spLocks noChangeShapeType="1"/>
            </p:cNvSpPr>
            <p:nvPr/>
          </p:nvSpPr>
          <p:spPr bwMode="auto">
            <a:xfrm>
              <a:off x="480" y="3744"/>
              <a:ext cx="6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1449" name="Oval 25"/>
            <p:cNvSpPr>
              <a:spLocks noChangeArrowheads="1"/>
            </p:cNvSpPr>
            <p:nvPr/>
          </p:nvSpPr>
          <p:spPr bwMode="auto">
            <a:xfrm>
              <a:off x="768" y="34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0" name="Text Box 26"/>
            <p:cNvSpPr txBox="1">
              <a:spLocks noChangeArrowheads="1"/>
            </p:cNvSpPr>
            <p:nvPr/>
          </p:nvSpPr>
          <p:spPr bwMode="auto">
            <a:xfrm>
              <a:off x="806" y="3236"/>
              <a:ext cx="3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(c,d)</a:t>
              </a:r>
            </a:p>
          </p:txBody>
        </p:sp>
      </p:grpSp>
      <p:grpSp>
        <p:nvGrpSpPr>
          <p:cNvPr id="231451" name="Group 27"/>
          <p:cNvGrpSpPr>
            <a:grpSpLocks/>
          </p:cNvGrpSpPr>
          <p:nvPr/>
        </p:nvGrpSpPr>
        <p:grpSpPr bwMode="auto">
          <a:xfrm>
            <a:off x="3124201" y="3505200"/>
            <a:ext cx="2149475" cy="1981200"/>
            <a:chOff x="1248" y="2208"/>
            <a:chExt cx="1354" cy="1248"/>
          </a:xfrm>
        </p:grpSpPr>
        <p:grpSp>
          <p:nvGrpSpPr>
            <p:cNvPr id="231452" name="Group 28"/>
            <p:cNvGrpSpPr>
              <a:grpSpLocks/>
            </p:cNvGrpSpPr>
            <p:nvPr/>
          </p:nvGrpSpPr>
          <p:grpSpPr bwMode="auto">
            <a:xfrm>
              <a:off x="1248" y="2208"/>
              <a:ext cx="1354" cy="1248"/>
              <a:chOff x="710" y="2544"/>
              <a:chExt cx="1354" cy="1248"/>
            </a:xfrm>
          </p:grpSpPr>
          <p:grpSp>
            <p:nvGrpSpPr>
              <p:cNvPr id="231453" name="Group 29"/>
              <p:cNvGrpSpPr>
                <a:grpSpLocks/>
              </p:cNvGrpSpPr>
              <p:nvPr/>
            </p:nvGrpSpPr>
            <p:grpSpPr bwMode="auto">
              <a:xfrm>
                <a:off x="710" y="2832"/>
                <a:ext cx="1354" cy="960"/>
                <a:chOff x="710" y="2832"/>
                <a:chExt cx="1354" cy="960"/>
              </a:xfrm>
            </p:grpSpPr>
            <p:grpSp>
              <p:nvGrpSpPr>
                <p:cNvPr id="231454" name="Group 30"/>
                <p:cNvGrpSpPr>
                  <a:grpSpLocks/>
                </p:cNvGrpSpPr>
                <p:nvPr/>
              </p:nvGrpSpPr>
              <p:grpSpPr bwMode="auto">
                <a:xfrm>
                  <a:off x="1200" y="2832"/>
                  <a:ext cx="864" cy="624"/>
                  <a:chOff x="1344" y="2640"/>
                  <a:chExt cx="864" cy="624"/>
                </a:xfrm>
              </p:grpSpPr>
              <p:sp>
                <p:nvSpPr>
                  <p:cNvPr id="23145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6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3145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40" y="2640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145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720" y="3456"/>
                  <a:ext cx="480" cy="3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145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710" y="3332"/>
                  <a:ext cx="31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M1</a:t>
                  </a:r>
                </a:p>
              </p:txBody>
            </p:sp>
          </p:grpSp>
          <p:sp>
            <p:nvSpPr>
              <p:cNvPr id="231459" name="Text Box 35"/>
              <p:cNvSpPr txBox="1">
                <a:spLocks noChangeArrowheads="1"/>
              </p:cNvSpPr>
              <p:nvPr/>
            </p:nvSpPr>
            <p:spPr bwMode="auto">
              <a:xfrm>
                <a:off x="1184" y="2544"/>
                <a:ext cx="26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C2</a:t>
                </a:r>
              </a:p>
            </p:txBody>
          </p:sp>
        </p:grpSp>
        <p:grpSp>
          <p:nvGrpSpPr>
            <p:cNvPr id="231460" name="Group 36"/>
            <p:cNvGrpSpPr>
              <a:grpSpLocks/>
            </p:cNvGrpSpPr>
            <p:nvPr/>
          </p:nvGrpSpPr>
          <p:grpSpPr bwMode="auto">
            <a:xfrm>
              <a:off x="1840" y="2400"/>
              <a:ext cx="706" cy="624"/>
              <a:chOff x="480" y="3120"/>
              <a:chExt cx="706" cy="624"/>
            </a:xfrm>
          </p:grpSpPr>
          <p:sp>
            <p:nvSpPr>
              <p:cNvPr id="231461" name="Line 37"/>
              <p:cNvSpPr>
                <a:spLocks noChangeShapeType="1"/>
              </p:cNvSpPr>
              <p:nvPr/>
            </p:nvSpPr>
            <p:spPr bwMode="auto">
              <a:xfrm flipV="1">
                <a:off x="480" y="3120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462" name="Line 38"/>
              <p:cNvSpPr>
                <a:spLocks noChangeShapeType="1"/>
              </p:cNvSpPr>
              <p:nvPr/>
            </p:nvSpPr>
            <p:spPr bwMode="auto">
              <a:xfrm>
                <a:off x="480" y="3744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1463" name="Oval 39"/>
              <p:cNvSpPr>
                <a:spLocks noChangeArrowheads="1"/>
              </p:cNvSpPr>
              <p:nvPr/>
            </p:nvSpPr>
            <p:spPr bwMode="auto">
              <a:xfrm>
                <a:off x="768" y="34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64" name="Text Box 40"/>
              <p:cNvSpPr txBox="1">
                <a:spLocks noChangeArrowheads="1"/>
              </p:cNvSpPr>
              <p:nvPr/>
            </p:nvSpPr>
            <p:spPr bwMode="auto">
              <a:xfrm>
                <a:off x="806" y="3236"/>
                <a:ext cx="3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(c,d)</a:t>
                </a:r>
              </a:p>
            </p:txBody>
          </p:sp>
        </p:grpSp>
        <p:sp>
          <p:nvSpPr>
            <p:cNvPr id="231465" name="Line 41"/>
            <p:cNvSpPr>
              <a:spLocks noChangeShapeType="1"/>
            </p:cNvSpPr>
            <p:nvPr/>
          </p:nvSpPr>
          <p:spPr bwMode="auto">
            <a:xfrm>
              <a:off x="2160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1466" name="Line 42"/>
            <p:cNvSpPr>
              <a:spLocks noChangeShapeType="1"/>
            </p:cNvSpPr>
            <p:nvPr/>
          </p:nvSpPr>
          <p:spPr bwMode="auto">
            <a:xfrm>
              <a:off x="18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1467" name="Text Box 43"/>
          <p:cNvSpPr txBox="1">
            <a:spLocks noChangeArrowheads="1"/>
          </p:cNvSpPr>
          <p:nvPr/>
        </p:nvSpPr>
        <p:spPr bwMode="auto">
          <a:xfrm>
            <a:off x="6539036" y="2743200"/>
            <a:ext cx="30604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/>
              <a:t>สั่งการแปลงใน</a:t>
            </a:r>
            <a:r>
              <a:rPr lang="en-US" sz="2400" dirty="0" smtClean="0"/>
              <a:t> OpenGL</a:t>
            </a:r>
            <a:r>
              <a:rPr lang="th-TH" sz="2400" dirty="0" smtClean="0"/>
              <a:t> ด้วย</a:t>
            </a:r>
            <a:r>
              <a:rPr lang="en-US" sz="2400" dirty="0" smtClean="0"/>
              <a:t>: 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M1 </a:t>
            </a:r>
            <a:r>
              <a:rPr lang="en-US" sz="2000" dirty="0" smtClean="0"/>
              <a:t>(</a:t>
            </a:r>
            <a:r>
              <a:rPr lang="th-TH" sz="2000" dirty="0" smtClean="0"/>
              <a:t>แปลง</a:t>
            </a:r>
            <a:r>
              <a:rPr lang="en-US" sz="2000" dirty="0" smtClean="0"/>
              <a:t> </a:t>
            </a:r>
            <a:r>
              <a:rPr lang="en-US" sz="2000" dirty="0"/>
              <a:t>C1 </a:t>
            </a:r>
            <a:r>
              <a:rPr lang="th-TH" sz="2000" dirty="0" smtClean="0"/>
              <a:t>ไปยัง</a:t>
            </a:r>
            <a:r>
              <a:rPr lang="en-US" sz="2000" dirty="0" smtClean="0"/>
              <a:t> </a:t>
            </a:r>
            <a:r>
              <a:rPr lang="en-US" sz="2000" dirty="0"/>
              <a:t>C2)</a:t>
            </a:r>
          </a:p>
          <a:p>
            <a:r>
              <a:rPr lang="en-US" sz="2000" dirty="0"/>
              <a:t>M2 </a:t>
            </a:r>
            <a:r>
              <a:rPr lang="en-US" sz="2000" dirty="0" smtClean="0"/>
              <a:t>(</a:t>
            </a:r>
            <a:r>
              <a:rPr lang="th-TH" sz="2000" dirty="0" smtClean="0"/>
              <a:t>แปลง</a:t>
            </a:r>
            <a:r>
              <a:rPr lang="en-US" sz="2000" dirty="0" smtClean="0"/>
              <a:t> </a:t>
            </a:r>
            <a:r>
              <a:rPr lang="en-US" sz="2000" dirty="0"/>
              <a:t>C2 </a:t>
            </a:r>
            <a:r>
              <a:rPr lang="th-TH" sz="2000" dirty="0" smtClean="0"/>
              <a:t>ไปยัง</a:t>
            </a:r>
            <a:r>
              <a:rPr lang="en-US" sz="2000" dirty="0" smtClean="0"/>
              <a:t> </a:t>
            </a:r>
            <a:r>
              <a:rPr lang="en-US" sz="2000" dirty="0"/>
              <a:t>C3)</a:t>
            </a:r>
          </a:p>
          <a:p>
            <a:endParaRPr lang="en-US" sz="2000" dirty="0"/>
          </a:p>
          <a:p>
            <a:r>
              <a:rPr lang="th-TH" sz="2000" dirty="0" smtClean="0"/>
              <a:t>ตำแหน่งสุดท้ายของ </a:t>
            </a:r>
            <a:r>
              <a:rPr lang="en-US" sz="2000" dirty="0" smtClean="0"/>
              <a:t>P</a:t>
            </a:r>
            <a:r>
              <a:rPr lang="th-TH" sz="2000" dirty="0" smtClean="0"/>
              <a:t> </a:t>
            </a:r>
            <a:r>
              <a:rPr lang="en-US" sz="2000" dirty="0" smtClean="0"/>
              <a:t>= </a:t>
            </a:r>
            <a:endParaRPr lang="en-US" sz="2000" dirty="0"/>
          </a:p>
          <a:p>
            <a:r>
              <a:rPr lang="th-TH" sz="2000" dirty="0" smtClean="0"/>
              <a:t>ตำแหน่งของ </a:t>
            </a:r>
            <a:r>
              <a:rPr lang="en-US" sz="2000" dirty="0" smtClean="0"/>
              <a:t>P</a:t>
            </a:r>
            <a:r>
              <a:rPr lang="th-TH" sz="2000" dirty="0" smtClean="0"/>
              <a:t> ในแกน </a:t>
            </a:r>
            <a:r>
              <a:rPr lang="en-US" sz="2000" dirty="0" smtClean="0"/>
              <a:t>C1 </a:t>
            </a:r>
            <a:r>
              <a:rPr lang="en-US" sz="2000" dirty="0"/>
              <a:t>= </a:t>
            </a:r>
          </a:p>
          <a:p>
            <a:r>
              <a:rPr lang="en-US" sz="2000" dirty="0"/>
              <a:t>M1 x M2  x P</a:t>
            </a:r>
            <a:r>
              <a:rPr lang="en-US" sz="2400" dirty="0"/>
              <a:t> 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dirty="0" smtClean="0"/>
              <a:t>มองแบบ </a:t>
            </a:r>
            <a:r>
              <a:rPr lang="en-US" sz="4000" dirty="0" smtClean="0"/>
              <a:t>OpenGL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60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การเลื่อนวัตถุ</a:t>
            </a:r>
            <a:endParaRPr lang="en-US" dirty="0"/>
          </a:p>
        </p:txBody>
      </p:sp>
      <p:grpSp>
        <p:nvGrpSpPr>
          <p:cNvPr id="175116" name="Group 12"/>
          <p:cNvGrpSpPr>
            <a:grpSpLocks/>
          </p:cNvGrpSpPr>
          <p:nvPr/>
        </p:nvGrpSpPr>
        <p:grpSpPr bwMode="auto">
          <a:xfrm>
            <a:off x="1943100" y="3143250"/>
            <a:ext cx="2362200" cy="1752600"/>
            <a:chOff x="672" y="2544"/>
            <a:chExt cx="1488" cy="1104"/>
          </a:xfrm>
        </p:grpSpPr>
        <p:sp>
          <p:nvSpPr>
            <p:cNvPr id="175108" name="Line 4"/>
            <p:cNvSpPr>
              <a:spLocks noChangeShapeType="1"/>
            </p:cNvSpPr>
            <p:nvPr/>
          </p:nvSpPr>
          <p:spPr bwMode="auto">
            <a:xfrm>
              <a:off x="672" y="345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" name="Line 5"/>
            <p:cNvSpPr>
              <a:spLocks noChangeShapeType="1"/>
            </p:cNvSpPr>
            <p:nvPr/>
          </p:nvSpPr>
          <p:spPr bwMode="auto">
            <a:xfrm flipV="1">
              <a:off x="864" y="254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" name="Rectangle 6"/>
            <p:cNvSpPr>
              <a:spLocks noChangeArrowheads="1"/>
            </p:cNvSpPr>
            <p:nvPr/>
          </p:nvSpPr>
          <p:spPr bwMode="auto">
            <a:xfrm>
              <a:off x="1152" y="2784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3" name="Oval 9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4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5" name="Oval 11"/>
            <p:cNvSpPr>
              <a:spLocks noChangeArrowheads="1"/>
            </p:cNvSpPr>
            <p:nvPr/>
          </p:nvSpPr>
          <p:spPr bwMode="auto">
            <a:xfrm>
              <a:off x="163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19" name="Group 15"/>
          <p:cNvGrpSpPr>
            <a:grpSpLocks/>
          </p:cNvGrpSpPr>
          <p:nvPr/>
        </p:nvGrpSpPr>
        <p:grpSpPr bwMode="auto">
          <a:xfrm>
            <a:off x="4686301" y="3676651"/>
            <a:ext cx="1485900" cy="787400"/>
            <a:chOff x="2438" y="2784"/>
            <a:chExt cx="936" cy="496"/>
          </a:xfrm>
        </p:grpSpPr>
        <p:sp>
          <p:nvSpPr>
            <p:cNvPr id="175117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8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9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th-TH" sz="2000" dirty="0" smtClean="0"/>
                <a:t>เลื่อนจุดยอดทุกจุด</a:t>
              </a:r>
              <a:endParaRPr lang="en-US" sz="2000" dirty="0"/>
            </a:p>
          </p:txBody>
        </p:sp>
      </p:grpSp>
      <p:grpSp>
        <p:nvGrpSpPr>
          <p:cNvPr id="175137" name="Group 33"/>
          <p:cNvGrpSpPr>
            <a:grpSpLocks/>
          </p:cNvGrpSpPr>
          <p:nvPr/>
        </p:nvGrpSpPr>
        <p:grpSpPr bwMode="auto">
          <a:xfrm>
            <a:off x="7353300" y="2457450"/>
            <a:ext cx="2438400" cy="2438400"/>
            <a:chOff x="3840" y="1968"/>
            <a:chExt cx="1536" cy="1536"/>
          </a:xfrm>
        </p:grpSpPr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>
              <a:off x="3840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Line 18"/>
            <p:cNvSpPr>
              <a:spLocks noChangeShapeType="1"/>
            </p:cNvSpPr>
            <p:nvPr/>
          </p:nvSpPr>
          <p:spPr bwMode="auto">
            <a:xfrm flipV="1">
              <a:off x="4032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5128" name="Group 24"/>
            <p:cNvGrpSpPr>
              <a:grpSpLocks/>
            </p:cNvGrpSpPr>
            <p:nvPr/>
          </p:nvGrpSpPr>
          <p:grpSpPr bwMode="auto">
            <a:xfrm>
              <a:off x="4752" y="1968"/>
              <a:ext cx="624" cy="528"/>
              <a:chOff x="4272" y="2592"/>
              <a:chExt cx="624" cy="528"/>
            </a:xfrm>
          </p:grpSpPr>
          <p:sp>
            <p:nvSpPr>
              <p:cNvPr id="175123" name="Rectangle 19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4" name="Oval 20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5" name="Oval 21"/>
              <p:cNvSpPr>
                <a:spLocks noChangeArrowheads="1"/>
              </p:cNvSpPr>
              <p:nvPr/>
            </p:nvSpPr>
            <p:spPr bwMode="auto">
              <a:xfrm>
                <a:off x="4800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6" name="Oval 22"/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7" name="Oval 23"/>
              <p:cNvSpPr>
                <a:spLocks noChangeArrowheads="1"/>
              </p:cNvSpPr>
              <p:nvPr/>
            </p:nvSpPr>
            <p:spPr bwMode="auto">
              <a:xfrm>
                <a:off x="4800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130" name="Rectangle 26"/>
            <p:cNvSpPr>
              <a:spLocks noChangeArrowheads="1"/>
            </p:cNvSpPr>
            <p:nvPr/>
          </p:nvSpPr>
          <p:spPr bwMode="auto">
            <a:xfrm>
              <a:off x="4224" y="2640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1" name="Oval 27"/>
            <p:cNvSpPr>
              <a:spLocks noChangeArrowheads="1"/>
            </p:cNvSpPr>
            <p:nvPr/>
          </p:nvSpPr>
          <p:spPr bwMode="auto">
            <a:xfrm>
              <a:off x="4176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2" name="Oval 28"/>
            <p:cNvSpPr>
              <a:spLocks noChangeArrowheads="1"/>
            </p:cNvSpPr>
            <p:nvPr/>
          </p:nvSpPr>
          <p:spPr bwMode="auto">
            <a:xfrm>
              <a:off x="4704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3" name="Oval 29"/>
            <p:cNvSpPr>
              <a:spLocks noChangeArrowheads="1"/>
            </p:cNvSpPr>
            <p:nvPr/>
          </p:nvSpPr>
          <p:spPr bwMode="auto">
            <a:xfrm>
              <a:off x="4176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4" name="Oval 30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 flipV="1">
              <a:off x="4320" y="211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36" name="Line 32"/>
            <p:cNvSpPr>
              <a:spLocks noChangeShapeType="1"/>
            </p:cNvSpPr>
            <p:nvPr/>
          </p:nvSpPr>
          <p:spPr bwMode="auto">
            <a:xfrm flipV="1">
              <a:off x="4896" y="259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51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การหมุนใน </a:t>
            </a:r>
            <a:r>
              <a:rPr lang="en-US" dirty="0" smtClean="0"/>
              <a:t>2 </a:t>
            </a:r>
            <a:r>
              <a:rPr lang="th-TH" dirty="0" smtClean="0"/>
              <a:t>มิติ </a:t>
            </a:r>
            <a:r>
              <a:rPr lang="en-US" dirty="0" smtClean="0"/>
              <a:t>(2D rotation)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หมุนรอบจุดกำเนิด </a:t>
            </a:r>
            <a:r>
              <a:rPr lang="en-US" dirty="0" smtClean="0"/>
              <a:t>(0,0)</a:t>
            </a:r>
            <a:endParaRPr lang="en-US" dirty="0"/>
          </a:p>
        </p:txBody>
      </p:sp>
      <p:grpSp>
        <p:nvGrpSpPr>
          <p:cNvPr id="168966" name="Group 6"/>
          <p:cNvGrpSpPr>
            <a:grpSpLocks/>
          </p:cNvGrpSpPr>
          <p:nvPr/>
        </p:nvGrpSpPr>
        <p:grpSpPr bwMode="auto">
          <a:xfrm>
            <a:off x="3124200" y="3429000"/>
            <a:ext cx="1828800" cy="1143000"/>
            <a:chOff x="1680" y="1968"/>
            <a:chExt cx="1152" cy="720"/>
          </a:xfrm>
        </p:grpSpPr>
        <p:sp>
          <p:nvSpPr>
            <p:cNvPr id="168964" name="Line 4"/>
            <p:cNvSpPr>
              <a:spLocks noChangeShapeType="1"/>
            </p:cNvSpPr>
            <p:nvPr/>
          </p:nvSpPr>
          <p:spPr bwMode="auto">
            <a:xfrm>
              <a:off x="1824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65" name="Line 5"/>
            <p:cNvSpPr>
              <a:spLocks noChangeShapeType="1"/>
            </p:cNvSpPr>
            <p:nvPr/>
          </p:nvSpPr>
          <p:spPr bwMode="auto">
            <a:xfrm>
              <a:off x="1680" y="259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8967" name="Line 7"/>
          <p:cNvSpPr>
            <a:spLocks noChangeShapeType="1"/>
          </p:cNvSpPr>
          <p:nvPr/>
        </p:nvSpPr>
        <p:spPr bwMode="auto">
          <a:xfrm flipV="1">
            <a:off x="3352800" y="4038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8968" name="Oval 8"/>
          <p:cNvSpPr>
            <a:spLocks noChangeArrowheads="1"/>
          </p:cNvSpPr>
          <p:nvPr/>
        </p:nvSpPr>
        <p:spPr bwMode="auto">
          <a:xfrm>
            <a:off x="4648200" y="3962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3352800" y="3429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8970" name="Oval 10"/>
          <p:cNvSpPr>
            <a:spLocks noChangeArrowheads="1"/>
          </p:cNvSpPr>
          <p:nvPr/>
        </p:nvSpPr>
        <p:spPr bwMode="auto">
          <a:xfrm>
            <a:off x="4114800" y="335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3657601" y="3946526"/>
            <a:ext cx="31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168973" name="Freeform 13"/>
          <p:cNvSpPr>
            <a:spLocks/>
          </p:cNvSpPr>
          <p:nvPr/>
        </p:nvSpPr>
        <p:spPr bwMode="auto">
          <a:xfrm>
            <a:off x="3962400" y="3733800"/>
            <a:ext cx="381000" cy="381000"/>
          </a:xfrm>
          <a:custGeom>
            <a:avLst/>
            <a:gdLst>
              <a:gd name="T0" fmla="*/ 240 w 240"/>
              <a:gd name="T1" fmla="*/ 240 h 240"/>
              <a:gd name="T2" fmla="*/ 192 w 240"/>
              <a:gd name="T3" fmla="*/ 48 h 240"/>
              <a:gd name="T4" fmla="*/ 0 w 240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40">
                <a:moveTo>
                  <a:pt x="240" y="240"/>
                </a:moveTo>
                <a:cubicBezTo>
                  <a:pt x="236" y="164"/>
                  <a:pt x="232" y="88"/>
                  <a:pt x="192" y="48"/>
                </a:cubicBezTo>
                <a:cubicBezTo>
                  <a:pt x="152" y="8"/>
                  <a:pt x="32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5394326" y="3665538"/>
            <a:ext cx="24032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q"/>
            </a:pPr>
            <a:r>
              <a:rPr lang="en-US" sz="2000" dirty="0">
                <a:latin typeface="Symbol" panose="05050102010706020507" pitchFamily="18" charset="2"/>
              </a:rPr>
              <a:t>&gt; 0  : </a:t>
            </a:r>
            <a:r>
              <a:rPr lang="th-TH" sz="2000" dirty="0" smtClean="0"/>
              <a:t>หมุนทวนเข็มนาฬิกา</a:t>
            </a:r>
            <a:endParaRPr lang="en-US" sz="2000" dirty="0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456238" y="5486400"/>
            <a:ext cx="23230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q"/>
            </a:pPr>
            <a:r>
              <a:rPr lang="en-US" sz="2000" dirty="0">
                <a:latin typeface="Symbol" panose="05050102010706020507" pitchFamily="18" charset="2"/>
              </a:rPr>
              <a:t>&lt; 0  : </a:t>
            </a:r>
            <a:r>
              <a:rPr lang="th-TH" sz="2000" dirty="0" smtClean="0"/>
              <a:t>หมุนตามเข็มนาฬิกา</a:t>
            </a:r>
            <a:endParaRPr lang="en-US" sz="2000" dirty="0"/>
          </a:p>
        </p:txBody>
      </p:sp>
      <p:grpSp>
        <p:nvGrpSpPr>
          <p:cNvPr id="168987" name="Group 27"/>
          <p:cNvGrpSpPr>
            <a:grpSpLocks/>
          </p:cNvGrpSpPr>
          <p:nvPr/>
        </p:nvGrpSpPr>
        <p:grpSpPr bwMode="auto">
          <a:xfrm>
            <a:off x="3124200" y="5181600"/>
            <a:ext cx="1828800" cy="1219200"/>
            <a:chOff x="1008" y="3264"/>
            <a:chExt cx="1152" cy="768"/>
          </a:xfrm>
        </p:grpSpPr>
        <p:grpSp>
          <p:nvGrpSpPr>
            <p:cNvPr id="168975" name="Group 15"/>
            <p:cNvGrpSpPr>
              <a:grpSpLocks/>
            </p:cNvGrpSpPr>
            <p:nvPr/>
          </p:nvGrpSpPr>
          <p:grpSpPr bwMode="auto">
            <a:xfrm>
              <a:off x="1008" y="3312"/>
              <a:ext cx="1152" cy="720"/>
              <a:chOff x="1680" y="1968"/>
              <a:chExt cx="1152" cy="720"/>
            </a:xfrm>
          </p:grpSpPr>
          <p:sp>
            <p:nvSpPr>
              <p:cNvPr id="168976" name="Line 16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 flipV="1">
              <a:off x="1152" y="369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79" name="Oval 19"/>
            <p:cNvSpPr>
              <a:spLocks noChangeArrowheads="1"/>
            </p:cNvSpPr>
            <p:nvPr/>
          </p:nvSpPr>
          <p:spPr bwMode="auto">
            <a:xfrm>
              <a:off x="1968" y="364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0" name="Line 20"/>
            <p:cNvSpPr>
              <a:spLocks noChangeShapeType="1"/>
            </p:cNvSpPr>
            <p:nvPr/>
          </p:nvSpPr>
          <p:spPr bwMode="auto">
            <a:xfrm flipV="1">
              <a:off x="1152" y="3312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81" name="Oval 21"/>
            <p:cNvSpPr>
              <a:spLocks noChangeArrowheads="1"/>
            </p:cNvSpPr>
            <p:nvPr/>
          </p:nvSpPr>
          <p:spPr bwMode="auto">
            <a:xfrm>
              <a:off x="1632" y="326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2" name="Text Box 22"/>
            <p:cNvSpPr txBox="1">
              <a:spLocks noChangeArrowheads="1"/>
            </p:cNvSpPr>
            <p:nvPr/>
          </p:nvSpPr>
          <p:spPr bwMode="auto">
            <a:xfrm>
              <a:off x="1344" y="3638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latin typeface="Symbol" panose="05050102010706020507" pitchFamily="18" charset="2"/>
                </a:rPr>
                <a:t>q</a:t>
              </a:r>
            </a:p>
          </p:txBody>
        </p:sp>
        <p:sp>
          <p:nvSpPr>
            <p:cNvPr id="168986" name="Freeform 26"/>
            <p:cNvSpPr>
              <a:spLocks/>
            </p:cNvSpPr>
            <p:nvPr/>
          </p:nvSpPr>
          <p:spPr bwMode="auto">
            <a:xfrm>
              <a:off x="1488" y="3488"/>
              <a:ext cx="304" cy="256"/>
            </a:xfrm>
            <a:custGeom>
              <a:avLst/>
              <a:gdLst>
                <a:gd name="T0" fmla="*/ 0 w 304"/>
                <a:gd name="T1" fmla="*/ 16 h 256"/>
                <a:gd name="T2" fmla="*/ 192 w 304"/>
                <a:gd name="T3" fmla="*/ 16 h 256"/>
                <a:gd name="T4" fmla="*/ 288 w 304"/>
                <a:gd name="T5" fmla="*/ 112 h 256"/>
                <a:gd name="T6" fmla="*/ 288 w 304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4" h="256">
                  <a:moveTo>
                    <a:pt x="0" y="16"/>
                  </a:moveTo>
                  <a:cubicBezTo>
                    <a:pt x="72" y="8"/>
                    <a:pt x="144" y="0"/>
                    <a:pt x="192" y="16"/>
                  </a:cubicBezTo>
                  <a:cubicBezTo>
                    <a:pt x="240" y="32"/>
                    <a:pt x="272" y="72"/>
                    <a:pt x="288" y="112"/>
                  </a:cubicBezTo>
                  <a:cubicBezTo>
                    <a:pt x="304" y="152"/>
                    <a:pt x="288" y="232"/>
                    <a:pt x="288" y="2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51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การหมุนใน </a:t>
            </a:r>
            <a:r>
              <a:rPr lang="en-US" dirty="0" smtClean="0"/>
              <a:t>2 </a:t>
            </a:r>
            <a:r>
              <a:rPr lang="th-TH" dirty="0" smtClean="0"/>
              <a:t>มิติ</a:t>
            </a:r>
            <a:endParaRPr lang="en-US" dirty="0"/>
          </a:p>
        </p:txBody>
      </p:sp>
      <p:grpSp>
        <p:nvGrpSpPr>
          <p:cNvPr id="171012" name="Group 4"/>
          <p:cNvGrpSpPr>
            <a:grpSpLocks/>
          </p:cNvGrpSpPr>
          <p:nvPr/>
        </p:nvGrpSpPr>
        <p:grpSpPr bwMode="auto">
          <a:xfrm>
            <a:off x="6781800" y="2133600"/>
            <a:ext cx="3048000" cy="2133600"/>
            <a:chOff x="2784" y="2544"/>
            <a:chExt cx="1920" cy="1344"/>
          </a:xfrm>
        </p:grpSpPr>
        <p:grpSp>
          <p:nvGrpSpPr>
            <p:cNvPr id="171013" name="Group 5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171014" name="Line 6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1015" name="Line 7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1016" name="Oval 8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>
              <a:off x="4272" y="3024"/>
              <a:ext cx="3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(x,y) </a:t>
              </a:r>
            </a:p>
          </p:txBody>
        </p:sp>
      </p:grpSp>
      <p:grpSp>
        <p:nvGrpSpPr>
          <p:cNvPr id="171019" name="Group 11"/>
          <p:cNvGrpSpPr>
            <a:grpSpLocks/>
          </p:cNvGrpSpPr>
          <p:nvPr/>
        </p:nvGrpSpPr>
        <p:grpSpPr bwMode="auto">
          <a:xfrm>
            <a:off x="7162801" y="2133600"/>
            <a:ext cx="1901825" cy="1828800"/>
            <a:chOff x="3456" y="1488"/>
            <a:chExt cx="1198" cy="1152"/>
          </a:xfrm>
        </p:grpSpPr>
        <p:sp>
          <p:nvSpPr>
            <p:cNvPr id="171020" name="Line 12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21" name="Oval 13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2" name="Text Box 14"/>
            <p:cNvSpPr txBox="1">
              <a:spLocks noChangeArrowheads="1"/>
            </p:cNvSpPr>
            <p:nvPr/>
          </p:nvSpPr>
          <p:spPr bwMode="auto">
            <a:xfrm>
              <a:off x="4224" y="1488"/>
              <a:ext cx="43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(x’,y’) </a:t>
              </a:r>
            </a:p>
          </p:txBody>
        </p:sp>
        <p:sp>
          <p:nvSpPr>
            <p:cNvPr id="171023" name="Freeform 15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24" name="Text Box 16"/>
            <p:cNvSpPr txBox="1">
              <a:spLocks noChangeArrowheads="1"/>
            </p:cNvSpPr>
            <p:nvPr/>
          </p:nvSpPr>
          <p:spPr bwMode="auto">
            <a:xfrm>
              <a:off x="3709" y="2236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Symbol" panose="05050102010706020507" pitchFamily="18" charset="2"/>
                </a:rPr>
                <a:t>q</a:t>
              </a:r>
            </a:p>
          </p:txBody>
        </p:sp>
      </p:grp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2362200" y="2362201"/>
            <a:ext cx="3057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x’ =  x cos(</a:t>
            </a:r>
            <a:r>
              <a:rPr lang="en-US" sz="2400">
                <a:latin typeface="Symbol" panose="05050102010706020507" pitchFamily="18" charset="2"/>
              </a:rPr>
              <a:t>q</a:t>
            </a:r>
            <a:r>
              <a:rPr lang="en-US" sz="2400"/>
              <a:t>) – y sin(</a:t>
            </a:r>
            <a:r>
              <a:rPr lang="en-US" sz="2400">
                <a:latin typeface="Symbol" panose="05050102010706020507" pitchFamily="18" charset="2"/>
              </a:rPr>
              <a:t>q</a:t>
            </a:r>
            <a:r>
              <a:rPr lang="en-US" sz="2400"/>
              <a:t>)  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2362201" y="2895601"/>
            <a:ext cx="3065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y’ =  y cos(</a:t>
            </a:r>
            <a:r>
              <a:rPr lang="en-US" sz="2400">
                <a:latin typeface="Symbol" panose="05050102010706020507" pitchFamily="18" charset="2"/>
              </a:rPr>
              <a:t>q</a:t>
            </a:r>
            <a:r>
              <a:rPr lang="en-US" sz="2400"/>
              <a:t>) + x sin(</a:t>
            </a:r>
            <a:r>
              <a:rPr lang="en-US" sz="2400">
                <a:latin typeface="Symbol" panose="05050102010706020507" pitchFamily="18" charset="2"/>
              </a:rPr>
              <a:t>q</a:t>
            </a:r>
            <a:r>
              <a:rPr lang="en-US" sz="2400"/>
              <a:t>)  </a:t>
            </a: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2084388" y="3733800"/>
            <a:ext cx="1712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/>
              <a:t>รูปการคูณเมตริกซ์</a:t>
            </a:r>
            <a:endParaRPr lang="en-US" sz="2400" dirty="0"/>
          </a:p>
        </p:txBody>
      </p:sp>
      <p:grpSp>
        <p:nvGrpSpPr>
          <p:cNvPr id="171041" name="Group 33"/>
          <p:cNvGrpSpPr>
            <a:grpSpLocks/>
          </p:cNvGrpSpPr>
          <p:nvPr/>
        </p:nvGrpSpPr>
        <p:grpSpPr bwMode="auto">
          <a:xfrm>
            <a:off x="2224088" y="4530729"/>
            <a:ext cx="3668713" cy="830263"/>
            <a:chOff x="288" y="2854"/>
            <a:chExt cx="2311" cy="523"/>
          </a:xfrm>
        </p:grpSpPr>
        <p:sp>
          <p:nvSpPr>
            <p:cNvPr id="171033" name="Text Box 25"/>
            <p:cNvSpPr txBox="1">
              <a:spLocks noChangeArrowheads="1"/>
            </p:cNvSpPr>
            <p:nvPr/>
          </p:nvSpPr>
          <p:spPr bwMode="auto">
            <a:xfrm>
              <a:off x="374" y="2854"/>
              <a:ext cx="222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x’          cos(</a:t>
              </a:r>
              <a:r>
                <a:rPr lang="en-US" sz="2400">
                  <a:latin typeface="Symbol" panose="05050102010706020507" pitchFamily="18" charset="2"/>
                </a:rPr>
                <a:t>q</a:t>
              </a:r>
              <a:r>
                <a:rPr lang="en-US" sz="2400"/>
                <a:t>)     -sin(</a:t>
              </a:r>
              <a:r>
                <a:rPr lang="en-US" sz="2400">
                  <a:latin typeface="Symbol" panose="05050102010706020507" pitchFamily="18" charset="2"/>
                </a:rPr>
                <a:t>q</a:t>
              </a:r>
              <a:r>
                <a:rPr lang="en-US" sz="2400"/>
                <a:t>)     x </a:t>
              </a:r>
            </a:p>
            <a:p>
              <a:r>
                <a:rPr lang="en-US" sz="2400"/>
                <a:t>y’          sin(</a:t>
              </a:r>
              <a:r>
                <a:rPr lang="en-US" sz="2400">
                  <a:latin typeface="Symbol" panose="05050102010706020507" pitchFamily="18" charset="2"/>
                </a:rPr>
                <a:t>q</a:t>
              </a:r>
              <a:r>
                <a:rPr lang="en-US" sz="2400"/>
                <a:t>)      cos(</a:t>
              </a:r>
              <a:r>
                <a:rPr lang="en-US" sz="2400">
                  <a:latin typeface="Symbol" panose="05050102010706020507" pitchFamily="18" charset="2"/>
                </a:rPr>
                <a:t>q</a:t>
              </a:r>
              <a:r>
                <a:rPr lang="en-US" sz="2400"/>
                <a:t>)     y</a:t>
              </a:r>
            </a:p>
          </p:txBody>
        </p:sp>
        <p:sp>
          <p:nvSpPr>
            <p:cNvPr id="171034" name="Line 26"/>
            <p:cNvSpPr>
              <a:spLocks noChangeShapeType="1"/>
            </p:cNvSpPr>
            <p:nvPr/>
          </p:nvSpPr>
          <p:spPr bwMode="auto">
            <a:xfrm>
              <a:off x="28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5" name="Line 27"/>
            <p:cNvSpPr>
              <a:spLocks noChangeShapeType="1"/>
            </p:cNvSpPr>
            <p:nvPr/>
          </p:nvSpPr>
          <p:spPr bwMode="auto">
            <a:xfrm>
              <a:off x="67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6" name="Line 28"/>
            <p:cNvSpPr>
              <a:spLocks noChangeShapeType="1"/>
            </p:cNvSpPr>
            <p:nvPr/>
          </p:nvSpPr>
          <p:spPr bwMode="auto">
            <a:xfrm>
              <a:off x="942" y="291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7" name="Line 29"/>
            <p:cNvSpPr>
              <a:spLocks noChangeShapeType="1"/>
            </p:cNvSpPr>
            <p:nvPr/>
          </p:nvSpPr>
          <p:spPr bwMode="auto">
            <a:xfrm>
              <a:off x="2214" y="290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8" name="Line 30"/>
            <p:cNvSpPr>
              <a:spLocks noChangeShapeType="1"/>
            </p:cNvSpPr>
            <p:nvPr/>
          </p:nvSpPr>
          <p:spPr bwMode="auto">
            <a:xfrm>
              <a:off x="2306" y="290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39" name="Line 31"/>
            <p:cNvSpPr>
              <a:spLocks noChangeShapeType="1"/>
            </p:cNvSpPr>
            <p:nvPr/>
          </p:nvSpPr>
          <p:spPr bwMode="auto">
            <a:xfrm>
              <a:off x="2520" y="289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>
              <a:off x="758" y="3011"/>
              <a:ext cx="18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=</a:t>
              </a:r>
            </a:p>
          </p:txBody>
        </p:sp>
      </p:grpSp>
      <p:sp>
        <p:nvSpPr>
          <p:cNvPr id="171042" name="Text Box 34"/>
          <p:cNvSpPr txBox="1">
            <a:spLocks noChangeArrowheads="1"/>
          </p:cNvSpPr>
          <p:nvPr/>
        </p:nvSpPr>
        <p:spPr bwMode="auto">
          <a:xfrm>
            <a:off x="2041526" y="5748339"/>
            <a:ext cx="12650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h-TH" sz="2400" dirty="0" smtClean="0"/>
              <a:t>รูป </a:t>
            </a:r>
            <a:r>
              <a:rPr lang="en-US" sz="2400" dirty="0" smtClean="0"/>
              <a:t>3 </a:t>
            </a:r>
            <a:r>
              <a:rPr lang="en-US" sz="2400" dirty="0"/>
              <a:t>x 3? </a:t>
            </a:r>
          </a:p>
        </p:txBody>
      </p:sp>
    </p:spTree>
    <p:extLst>
      <p:ext uri="{BB962C8B-B14F-4D97-AF65-F5344CB8AC3E}">
        <p14:creationId xmlns:p14="http://schemas.microsoft.com/office/powerpoint/2010/main" val="19478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การหมุนใน </a:t>
            </a:r>
            <a:r>
              <a:rPr lang="en-US" dirty="0" smtClean="0"/>
              <a:t>2 </a:t>
            </a:r>
            <a:r>
              <a:rPr lang="th-TH" dirty="0" smtClean="0"/>
              <a:t>มิติในรูปเมตริกซ์ </a:t>
            </a:r>
            <a:r>
              <a:rPr lang="en-US" dirty="0" smtClean="0"/>
              <a:t>3x3</a:t>
            </a:r>
            <a:endParaRPr lang="en-US" dirty="0"/>
          </a:p>
        </p:txBody>
      </p:sp>
      <p:grpSp>
        <p:nvGrpSpPr>
          <p:cNvPr id="172035" name="Group 3"/>
          <p:cNvGrpSpPr>
            <a:grpSpLocks/>
          </p:cNvGrpSpPr>
          <p:nvPr/>
        </p:nvGrpSpPr>
        <p:grpSpPr bwMode="auto">
          <a:xfrm>
            <a:off x="2376488" y="2362204"/>
            <a:ext cx="3668713" cy="830263"/>
            <a:chOff x="288" y="2854"/>
            <a:chExt cx="2311" cy="523"/>
          </a:xfrm>
        </p:grpSpPr>
        <p:sp>
          <p:nvSpPr>
            <p:cNvPr id="172036" name="Text Box 4"/>
            <p:cNvSpPr txBox="1">
              <a:spLocks noChangeArrowheads="1"/>
            </p:cNvSpPr>
            <p:nvPr/>
          </p:nvSpPr>
          <p:spPr bwMode="auto">
            <a:xfrm>
              <a:off x="374" y="2854"/>
              <a:ext cx="222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x’          cos(</a:t>
              </a:r>
              <a:r>
                <a:rPr lang="en-US" sz="2400">
                  <a:latin typeface="Symbol" panose="05050102010706020507" pitchFamily="18" charset="2"/>
                </a:rPr>
                <a:t>q</a:t>
              </a:r>
              <a:r>
                <a:rPr lang="en-US" sz="2400"/>
                <a:t>)     -sin(</a:t>
              </a:r>
              <a:r>
                <a:rPr lang="en-US" sz="2400">
                  <a:latin typeface="Symbol" panose="05050102010706020507" pitchFamily="18" charset="2"/>
                </a:rPr>
                <a:t>q</a:t>
              </a:r>
              <a:r>
                <a:rPr lang="en-US" sz="2400"/>
                <a:t>)     x </a:t>
              </a:r>
            </a:p>
            <a:p>
              <a:r>
                <a:rPr lang="en-US" sz="2400"/>
                <a:t>y’          sin(</a:t>
              </a:r>
              <a:r>
                <a:rPr lang="en-US" sz="2400">
                  <a:latin typeface="Symbol" panose="05050102010706020507" pitchFamily="18" charset="2"/>
                </a:rPr>
                <a:t>q</a:t>
              </a:r>
              <a:r>
                <a:rPr lang="en-US" sz="2400"/>
                <a:t>)      cos(</a:t>
              </a:r>
              <a:r>
                <a:rPr lang="en-US" sz="2400">
                  <a:latin typeface="Symbol" panose="05050102010706020507" pitchFamily="18" charset="2"/>
                </a:rPr>
                <a:t>q</a:t>
              </a:r>
              <a:r>
                <a:rPr lang="en-US" sz="2400"/>
                <a:t>)     y</a:t>
              </a:r>
            </a:p>
          </p:txBody>
        </p:sp>
        <p:sp>
          <p:nvSpPr>
            <p:cNvPr id="172037" name="Line 5"/>
            <p:cNvSpPr>
              <a:spLocks noChangeShapeType="1"/>
            </p:cNvSpPr>
            <p:nvPr/>
          </p:nvSpPr>
          <p:spPr bwMode="auto">
            <a:xfrm>
              <a:off x="28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38" name="Line 6"/>
            <p:cNvSpPr>
              <a:spLocks noChangeShapeType="1"/>
            </p:cNvSpPr>
            <p:nvPr/>
          </p:nvSpPr>
          <p:spPr bwMode="auto">
            <a:xfrm>
              <a:off x="67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39" name="Line 7"/>
            <p:cNvSpPr>
              <a:spLocks noChangeShapeType="1"/>
            </p:cNvSpPr>
            <p:nvPr/>
          </p:nvSpPr>
          <p:spPr bwMode="auto">
            <a:xfrm>
              <a:off x="945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40" name="Line 8"/>
            <p:cNvSpPr>
              <a:spLocks noChangeShapeType="1"/>
            </p:cNvSpPr>
            <p:nvPr/>
          </p:nvSpPr>
          <p:spPr bwMode="auto">
            <a:xfrm>
              <a:off x="2316" y="288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41" name="Line 9"/>
            <p:cNvSpPr>
              <a:spLocks noChangeShapeType="1"/>
            </p:cNvSpPr>
            <p:nvPr/>
          </p:nvSpPr>
          <p:spPr bwMode="auto">
            <a:xfrm>
              <a:off x="2220" y="28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>
              <a:off x="2538" y="2889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43" name="Text Box 11"/>
            <p:cNvSpPr txBox="1">
              <a:spLocks noChangeArrowheads="1"/>
            </p:cNvSpPr>
            <p:nvPr/>
          </p:nvSpPr>
          <p:spPr bwMode="auto">
            <a:xfrm>
              <a:off x="758" y="3011"/>
              <a:ext cx="18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=</a:t>
              </a:r>
            </a:p>
          </p:txBody>
        </p:sp>
      </p:grpSp>
      <p:grpSp>
        <p:nvGrpSpPr>
          <p:cNvPr id="172068" name="Group 36"/>
          <p:cNvGrpSpPr>
            <a:grpSpLocks/>
          </p:cNvGrpSpPr>
          <p:nvPr/>
        </p:nvGrpSpPr>
        <p:grpSpPr bwMode="auto">
          <a:xfrm>
            <a:off x="7543801" y="2438400"/>
            <a:ext cx="2359819" cy="1828800"/>
            <a:chOff x="3312" y="1344"/>
            <a:chExt cx="1982" cy="1344"/>
          </a:xfrm>
        </p:grpSpPr>
        <p:grpSp>
          <p:nvGrpSpPr>
            <p:cNvPr id="172051" name="Group 19"/>
            <p:cNvGrpSpPr>
              <a:grpSpLocks/>
            </p:cNvGrpSpPr>
            <p:nvPr/>
          </p:nvGrpSpPr>
          <p:grpSpPr bwMode="auto">
            <a:xfrm>
              <a:off x="3312" y="1344"/>
              <a:ext cx="1982" cy="1344"/>
              <a:chOff x="2784" y="2544"/>
              <a:chExt cx="1982" cy="1344"/>
            </a:xfrm>
          </p:grpSpPr>
          <p:grpSp>
            <p:nvGrpSpPr>
              <p:cNvPr id="172052" name="Group 20"/>
              <p:cNvGrpSpPr>
                <a:grpSpLocks/>
              </p:cNvGrpSpPr>
              <p:nvPr/>
            </p:nvGrpSpPr>
            <p:grpSpPr bwMode="auto">
              <a:xfrm>
                <a:off x="2784" y="2544"/>
                <a:ext cx="1920" cy="1344"/>
                <a:chOff x="3216" y="1488"/>
                <a:chExt cx="1920" cy="1344"/>
              </a:xfrm>
            </p:grpSpPr>
            <p:sp>
              <p:nvSpPr>
                <p:cNvPr id="172053" name="Line 21"/>
                <p:cNvSpPr>
                  <a:spLocks noChangeShapeType="1"/>
                </p:cNvSpPr>
                <p:nvPr/>
              </p:nvSpPr>
              <p:spPr bwMode="auto">
                <a:xfrm>
                  <a:off x="3216" y="2640"/>
                  <a:ext cx="1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205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456" y="1488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72055" name="Oval 2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56" name="Line 24"/>
              <p:cNvSpPr>
                <a:spLocks noChangeShapeType="1"/>
              </p:cNvSpPr>
              <p:nvPr/>
            </p:nvSpPr>
            <p:spPr bwMode="auto">
              <a:xfrm flipV="1">
                <a:off x="3024" y="3216"/>
                <a:ext cx="105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57" name="Text Box 25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49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(x,y) </a:t>
                </a:r>
              </a:p>
            </p:txBody>
          </p:sp>
        </p:grpSp>
        <p:grpSp>
          <p:nvGrpSpPr>
            <p:cNvPr id="172058" name="Group 26"/>
            <p:cNvGrpSpPr>
              <a:grpSpLocks/>
            </p:cNvGrpSpPr>
            <p:nvPr/>
          </p:nvGrpSpPr>
          <p:grpSpPr bwMode="auto">
            <a:xfrm>
              <a:off x="3552" y="1344"/>
              <a:ext cx="1341" cy="1152"/>
              <a:chOff x="3456" y="1488"/>
              <a:chExt cx="1341" cy="1152"/>
            </a:xfrm>
          </p:grpSpPr>
          <p:sp>
            <p:nvSpPr>
              <p:cNvPr id="172059" name="Line 27"/>
              <p:cNvSpPr>
                <a:spLocks noChangeShapeType="1"/>
              </p:cNvSpPr>
              <p:nvPr/>
            </p:nvSpPr>
            <p:spPr bwMode="auto">
              <a:xfrm flipV="1">
                <a:off x="3456" y="1680"/>
                <a:ext cx="6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0" name="Oval 28"/>
              <p:cNvSpPr>
                <a:spLocks noChangeArrowheads="1"/>
              </p:cNvSpPr>
              <p:nvPr/>
            </p:nvSpPr>
            <p:spPr bwMode="auto">
              <a:xfrm>
                <a:off x="4080" y="163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61" name="Text Box 29"/>
              <p:cNvSpPr txBox="1">
                <a:spLocks noChangeArrowheads="1"/>
              </p:cNvSpPr>
              <p:nvPr/>
            </p:nvSpPr>
            <p:spPr bwMode="auto">
              <a:xfrm>
                <a:off x="4224" y="1488"/>
                <a:ext cx="57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(x’,y’) </a:t>
                </a:r>
              </a:p>
            </p:txBody>
          </p:sp>
          <p:sp>
            <p:nvSpPr>
              <p:cNvPr id="172062" name="Freeform 30"/>
              <p:cNvSpPr>
                <a:spLocks/>
              </p:cNvSpPr>
              <p:nvPr/>
            </p:nvSpPr>
            <p:spPr bwMode="auto">
              <a:xfrm>
                <a:off x="3792" y="2160"/>
                <a:ext cx="224" cy="240"/>
              </a:xfrm>
              <a:custGeom>
                <a:avLst/>
                <a:gdLst>
                  <a:gd name="T0" fmla="*/ 192 w 224"/>
                  <a:gd name="T1" fmla="*/ 240 h 240"/>
                  <a:gd name="T2" fmla="*/ 192 w 224"/>
                  <a:gd name="T3" fmla="*/ 96 h 240"/>
                  <a:gd name="T4" fmla="*/ 0 w 224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4" h="240">
                    <a:moveTo>
                      <a:pt x="192" y="240"/>
                    </a:moveTo>
                    <a:cubicBezTo>
                      <a:pt x="208" y="188"/>
                      <a:pt x="224" y="136"/>
                      <a:pt x="192" y="96"/>
                    </a:cubicBezTo>
                    <a:cubicBezTo>
                      <a:pt x="160" y="56"/>
                      <a:pt x="32" y="16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3" name="Text Box 31"/>
              <p:cNvSpPr txBox="1">
                <a:spLocks noChangeArrowheads="1"/>
              </p:cNvSpPr>
              <p:nvPr/>
            </p:nvSpPr>
            <p:spPr bwMode="auto">
              <a:xfrm>
                <a:off x="3975" y="2004"/>
                <a:ext cx="244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Symbol" panose="05050102010706020507" pitchFamily="18" charset="2"/>
                  </a:rPr>
                  <a:t>q</a:t>
                </a:r>
              </a:p>
            </p:txBody>
          </p:sp>
        </p:grpSp>
      </p:grpSp>
      <p:sp>
        <p:nvSpPr>
          <p:cNvPr id="172069" name="AutoShape 37"/>
          <p:cNvSpPr>
            <a:spLocks noChangeArrowheads="1"/>
          </p:cNvSpPr>
          <p:nvPr/>
        </p:nvSpPr>
        <p:spPr bwMode="auto">
          <a:xfrm>
            <a:off x="4800600" y="35052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2086" name="Group 54"/>
          <p:cNvGrpSpPr>
            <a:grpSpLocks/>
          </p:cNvGrpSpPr>
          <p:nvPr/>
        </p:nvGrpSpPr>
        <p:grpSpPr bwMode="auto">
          <a:xfrm>
            <a:off x="2376488" y="4517123"/>
            <a:ext cx="4389438" cy="1200150"/>
            <a:chOff x="624" y="2842"/>
            <a:chExt cx="2765" cy="756"/>
          </a:xfrm>
        </p:grpSpPr>
        <p:sp>
          <p:nvSpPr>
            <p:cNvPr id="172071" name="Text Box 39"/>
            <p:cNvSpPr txBox="1">
              <a:spLocks noChangeArrowheads="1"/>
            </p:cNvSpPr>
            <p:nvPr/>
          </p:nvSpPr>
          <p:spPr bwMode="auto">
            <a:xfrm>
              <a:off x="719" y="2842"/>
              <a:ext cx="267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/>
                <a:t>x’          </a:t>
              </a:r>
              <a:r>
                <a:rPr lang="en-US" sz="2400" dirty="0" err="1"/>
                <a:t>cos</a:t>
              </a:r>
              <a:r>
                <a:rPr lang="en-US" sz="2400" dirty="0"/>
                <a:t>(</a:t>
              </a:r>
              <a:r>
                <a:rPr lang="en-US" sz="2400" dirty="0">
                  <a:latin typeface="Symbol" panose="05050102010706020507" pitchFamily="18" charset="2"/>
                </a:rPr>
                <a:t>q</a:t>
              </a:r>
              <a:r>
                <a:rPr lang="en-US" sz="2400" dirty="0"/>
                <a:t>)     -sin(</a:t>
              </a:r>
              <a:r>
                <a:rPr lang="en-US" sz="2400" dirty="0">
                  <a:latin typeface="Symbol" panose="05050102010706020507" pitchFamily="18" charset="2"/>
                </a:rPr>
                <a:t>q</a:t>
              </a:r>
              <a:r>
                <a:rPr lang="en-US" sz="2400" dirty="0"/>
                <a:t>)     0        x </a:t>
              </a:r>
            </a:p>
            <a:p>
              <a:r>
                <a:rPr lang="en-US" sz="2400" dirty="0"/>
                <a:t>y’          sin(</a:t>
              </a:r>
              <a:r>
                <a:rPr lang="en-US" sz="2400" dirty="0">
                  <a:latin typeface="Symbol" panose="05050102010706020507" pitchFamily="18" charset="2"/>
                </a:rPr>
                <a:t>q</a:t>
              </a:r>
              <a:r>
                <a:rPr lang="en-US" sz="2400" dirty="0"/>
                <a:t>)      </a:t>
              </a:r>
              <a:r>
                <a:rPr lang="en-US" sz="2400" dirty="0" err="1"/>
                <a:t>cos</a:t>
              </a:r>
              <a:r>
                <a:rPr lang="en-US" sz="2400" dirty="0"/>
                <a:t>(</a:t>
              </a:r>
              <a:r>
                <a:rPr lang="en-US" sz="2400" dirty="0">
                  <a:latin typeface="Symbol" panose="05050102010706020507" pitchFamily="18" charset="2"/>
                </a:rPr>
                <a:t>q</a:t>
              </a:r>
              <a:r>
                <a:rPr lang="en-US" sz="2400" dirty="0"/>
                <a:t>)     0        y</a:t>
              </a:r>
            </a:p>
            <a:p>
              <a:r>
                <a:rPr lang="en-US" sz="2400" dirty="0"/>
                <a:t>1             0             0         </a:t>
              </a:r>
              <a:r>
                <a:rPr lang="th-TH" sz="2400" dirty="0" smtClean="0"/>
                <a:t>    </a:t>
              </a:r>
              <a:r>
                <a:rPr lang="en-US" sz="2400" dirty="0" smtClean="0"/>
                <a:t>1        </a:t>
              </a:r>
              <a:r>
                <a:rPr lang="en-US" sz="2400" dirty="0"/>
                <a:t>1</a:t>
              </a:r>
            </a:p>
          </p:txBody>
        </p:sp>
        <p:sp>
          <p:nvSpPr>
            <p:cNvPr id="172078" name="Text Box 46"/>
            <p:cNvSpPr txBox="1">
              <a:spLocks noChangeArrowheads="1"/>
            </p:cNvSpPr>
            <p:nvPr/>
          </p:nvSpPr>
          <p:spPr bwMode="auto">
            <a:xfrm>
              <a:off x="1103" y="2999"/>
              <a:ext cx="18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=</a:t>
              </a:r>
            </a:p>
          </p:txBody>
        </p:sp>
        <p:sp>
          <p:nvSpPr>
            <p:cNvPr id="172080" name="Line 48"/>
            <p:cNvSpPr>
              <a:spLocks noChangeShapeType="1"/>
            </p:cNvSpPr>
            <p:nvPr/>
          </p:nvSpPr>
          <p:spPr bwMode="auto">
            <a:xfrm>
              <a:off x="624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81" name="Line 49"/>
            <p:cNvSpPr>
              <a:spLocks noChangeShapeType="1"/>
            </p:cNvSpPr>
            <p:nvPr/>
          </p:nvSpPr>
          <p:spPr bwMode="auto">
            <a:xfrm>
              <a:off x="1008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82" name="Line 50"/>
            <p:cNvSpPr>
              <a:spLocks noChangeShapeType="1"/>
            </p:cNvSpPr>
            <p:nvPr/>
          </p:nvSpPr>
          <p:spPr bwMode="auto">
            <a:xfrm>
              <a:off x="1284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83" name="Line 51"/>
            <p:cNvSpPr>
              <a:spLocks noChangeShapeType="1"/>
            </p:cNvSpPr>
            <p:nvPr/>
          </p:nvSpPr>
          <p:spPr bwMode="auto">
            <a:xfrm>
              <a:off x="2935" y="29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84" name="Line 52"/>
            <p:cNvSpPr>
              <a:spLocks noChangeShapeType="1"/>
            </p:cNvSpPr>
            <p:nvPr/>
          </p:nvSpPr>
          <p:spPr bwMode="auto">
            <a:xfrm>
              <a:off x="3102" y="29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085" name="Line 53"/>
            <p:cNvSpPr>
              <a:spLocks noChangeShapeType="1"/>
            </p:cNvSpPr>
            <p:nvPr/>
          </p:nvSpPr>
          <p:spPr bwMode="auto">
            <a:xfrm>
              <a:off x="3330" y="294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03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2289</Words>
  <Application>Microsoft Office PowerPoint</Application>
  <PresentationFormat>Widescreen</PresentationFormat>
  <Paragraphs>438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Angsana New</vt:lpstr>
      <vt:lpstr>Arial</vt:lpstr>
      <vt:lpstr>Calibri</vt:lpstr>
      <vt:lpstr>Calibri Light</vt:lpstr>
      <vt:lpstr>Cambria Math</vt:lpstr>
      <vt:lpstr>Cordia New</vt:lpstr>
      <vt:lpstr>Symbol</vt:lpstr>
      <vt:lpstr>Tahoma</vt:lpstr>
      <vt:lpstr>Wingdings</vt:lpstr>
      <vt:lpstr>Office Theme</vt:lpstr>
      <vt:lpstr>     การแปลงใน 2 มิติ 2D transformation</vt:lpstr>
      <vt:lpstr>การแปลงใน 2 มิติ</vt:lpstr>
      <vt:lpstr>การแทนจุดใน 2 มิติ</vt:lpstr>
      <vt:lpstr>การเลื่อน</vt:lpstr>
      <vt:lpstr>การเลื่อนใน 2 มิติในรูป 3x3 เมตริกซ์</vt:lpstr>
      <vt:lpstr>การเลื่อนวัตถุ</vt:lpstr>
      <vt:lpstr>การหมุนใน 2 มิติ (2D rotation)</vt:lpstr>
      <vt:lpstr>การหมุนใน 2 มิติ</vt:lpstr>
      <vt:lpstr>การหมุนใน 2 มิติในรูปเมตริกซ์ 3x3</vt:lpstr>
      <vt:lpstr>PowerPoint Presentation</vt:lpstr>
      <vt:lpstr>การย่อขยายใน 2 มิติ (2D scaling)</vt:lpstr>
      <vt:lpstr>2D Scaling </vt:lpstr>
      <vt:lpstr>การย่อขยายใน 2 มิติในรูปเมตริกซ์ 3x3</vt:lpstr>
      <vt:lpstr>สรุป </vt:lpstr>
      <vt:lpstr>การแปลงด้วยเมตริกซ์ 3x3</vt:lpstr>
      <vt:lpstr>ทำไมถึงใช้เมตริกซ์ 3x3</vt:lpstr>
      <vt:lpstr>PowerPoint Presentation</vt:lpstr>
      <vt:lpstr>การหมุนรอบจุดใดๆ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ลำดับการแปลง</vt:lpstr>
      <vt:lpstr>การเลื่อนใน OpenGL</vt:lpstr>
      <vt:lpstr>PowerPoint Presentation</vt:lpstr>
      <vt:lpstr>เมตริกซ์การแปลงใน OpenGL</vt:lpstr>
      <vt:lpstr>PowerPoint Presentation</vt:lpstr>
      <vt:lpstr>ขั้นตอนการแปลงใน OpenGL</vt:lpstr>
      <vt:lpstr>ข้อควรระวังสำหรับการแปลงใน OpenGL</vt:lpstr>
      <vt:lpstr>จัดลำดับความคิดใหม่</vt:lpstr>
      <vt:lpstr>จัดลำดับความคิดใหม่</vt:lpstr>
      <vt:lpstr>การมองพิกัดตัวเอง</vt:lpstr>
      <vt:lpstr>การเลื่อนเทียบแกนตัวเอง</vt:lpstr>
      <vt:lpstr>การหมุนเทียบแกนตัวเอง</vt:lpstr>
      <vt:lpstr>การหมุนเทียบแกนตัวเอง</vt:lpstr>
      <vt:lpstr>การหมุนเทียบแกนตัวเอง</vt:lpstr>
      <vt:lpstr>การย่อขยายเทียบแกนตัวเอง</vt:lpstr>
      <vt:lpstr>การย่อขยายเทียบแกนตัวเอง</vt:lpstr>
      <vt:lpstr>การย่อขยายเทียบแกนตัวเอง</vt:lpstr>
      <vt:lpstr>การย่อขยายเทียบแกนตัวเอง</vt:lpstr>
      <vt:lpstr>การรวมการแปลง</vt:lpstr>
      <vt:lpstr>การรวมการแปลง</vt:lpstr>
      <vt:lpstr>PowerPoint Presentation</vt:lpstr>
      <vt:lpstr>การแปลงวัตถุ</vt:lpstr>
      <vt:lpstr>PowerPoint Presentation</vt:lpstr>
      <vt:lpstr>PowerPoint Presentation</vt:lpstr>
      <vt:lpstr>มองทั้งสองแบบ</vt:lpstr>
      <vt:lpstr>มองทั้งสองแบบ</vt:lpstr>
      <vt:lpstr>การแปลงแกนและการเทียบจุดต่างแกน</vt:lpstr>
      <vt:lpstr>การเทียบจุดต่อๆ กัน</vt:lpstr>
      <vt:lpstr>มองเป็นการแปลงแกน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Euclidean transformation การแปลงแบบ Euclidean</dc:title>
  <dc:creator>Thanathorn Phoka</dc:creator>
  <cp:lastModifiedBy>Fu</cp:lastModifiedBy>
  <cp:revision>58</cp:revision>
  <dcterms:created xsi:type="dcterms:W3CDTF">2016-08-01T09:16:20Z</dcterms:created>
  <dcterms:modified xsi:type="dcterms:W3CDTF">2016-08-02T15:07:44Z</dcterms:modified>
</cp:coreProperties>
</file>