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B1D6-CBC4-4BB3-8120-60B4BB59CE34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1D421-9FAE-449F-83CF-468D911C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A9F7-51E0-451B-92B2-F06AD04117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96E7-2F40-4445-9D0E-84CC57C7549A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FEBA-EF3D-412C-B8B1-176D8BEEC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Oh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dirty="0"/>
              <a:t>n + (n – 1) + (n – 2) + … + 1 </a:t>
            </a:r>
          </a:p>
          <a:p>
            <a:r>
              <a:rPr lang="th-TH" dirty="0"/>
              <a:t>อนุกรมเลขคณิต </a:t>
            </a:r>
            <a:r>
              <a:rPr lang="en-US" dirty="0"/>
              <a:t>(</a:t>
            </a:r>
            <a:r>
              <a:rPr lang="th-TH" dirty="0"/>
              <a:t>ม. ปลาย</a:t>
            </a:r>
            <a:r>
              <a:rPr lang="en-US" dirty="0"/>
              <a:t>)</a:t>
            </a:r>
          </a:p>
          <a:p>
            <a:r>
              <a:rPr lang="en-US" dirty="0"/>
              <a:t>n * (n + 1) / 2</a:t>
            </a:r>
          </a:p>
          <a:p>
            <a:r>
              <a:rPr lang="en-US" dirty="0"/>
              <a:t>T(n) = ½ * n</a:t>
            </a:r>
            <a:r>
              <a:rPr lang="en-US" baseline="30000" dirty="0"/>
              <a:t>2</a:t>
            </a:r>
            <a:r>
              <a:rPr lang="en-US" dirty="0"/>
              <a:t> + ½ * n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5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เรียงลำดับแล้วเปรียบเทียบเป็นคู่ๆ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81200" y="44958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92573" y="3505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81200" y="52578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>
            <a:endCxn id="6" idx="3"/>
          </p:cNvCxnSpPr>
          <p:nvPr/>
        </p:nvCxnSpPr>
        <p:spPr>
          <a:xfrm rot="16200000" flipH="1">
            <a:off x="7679026" y="3293774"/>
            <a:ext cx="807720" cy="11373"/>
          </a:xfrm>
          <a:prstGeom prst="bentConnector4">
            <a:avLst>
              <a:gd name="adj1" fmla="val 3943"/>
              <a:gd name="adj2" fmla="val 211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7667653" y="5046375"/>
            <a:ext cx="807720" cy="11373"/>
          </a:xfrm>
          <a:prstGeom prst="bentConnector4">
            <a:avLst>
              <a:gd name="adj1" fmla="val 3943"/>
              <a:gd name="adj2" fmla="val 211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เรียงลำดับแล้วเปรียบเทียบเป็นคู่ๆ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92573" y="3505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81200" y="52578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5908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484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7600" y="39624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เรียงลำดับ</a:t>
            </a:r>
          </a:p>
          <a:p>
            <a:pPr lvl="1"/>
            <a:r>
              <a:rPr lang="en-US" dirty="0"/>
              <a:t>O(n log n)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th-TH" dirty="0"/>
              <a:t>เปรียบเทียบเป็นคู่ๆ</a:t>
            </a:r>
          </a:p>
          <a:p>
            <a:pPr lvl="1"/>
            <a:r>
              <a:rPr lang="en-US" dirty="0"/>
              <a:t>O(n)</a:t>
            </a:r>
          </a:p>
          <a:p>
            <a:r>
              <a:rPr lang="th-TH" dirty="0"/>
              <a:t>รวม </a:t>
            </a:r>
            <a:r>
              <a:rPr lang="en-US" dirty="0"/>
              <a:t>O(n log n) + O(n)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นับแล้วเปรียบเทียบ</a:t>
            </a:r>
          </a:p>
          <a:p>
            <a:r>
              <a:rPr lang="th-TH" dirty="0"/>
              <a:t>ตัวอักษรมีทั้งหมด </a:t>
            </a:r>
            <a:r>
              <a:rPr lang="en-US" dirty="0"/>
              <a:t>26 </a:t>
            </a:r>
            <a:r>
              <a:rPr lang="th-TH" dirty="0"/>
              <a:t>ตัว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32766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นับว่าแต่ละ </a:t>
            </a:r>
            <a:r>
              <a:rPr lang="en-US" dirty="0"/>
              <a:t>string </a:t>
            </a:r>
            <a:r>
              <a:rPr lang="th-TH" dirty="0"/>
              <a:t>มีตัวอักษรตัวไหนเท่าไหร่</a:t>
            </a:r>
          </a:p>
          <a:p>
            <a:r>
              <a:rPr lang="th-TH" dirty="0"/>
              <a:t>นับ </a:t>
            </a:r>
            <a:r>
              <a:rPr lang="en-US" dirty="0"/>
              <a:t>heart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นับ </a:t>
            </a:r>
            <a:r>
              <a:rPr lang="en-US" dirty="0"/>
              <a:t>earth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7432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50292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เปรียบเทียบตัวอักษรเป็นคู่ๆ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667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4953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1" y="2209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495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1372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เปรียบเทียบตัวอักษรเป็นคู่ๆ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667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4953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1" y="2209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495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22254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เปรียบเทียบตัวอักษรเป็นคู่ๆ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667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0" y="4953000"/>
          <a:ext cx="77724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q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t(1)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1" y="2209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49580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earth</a:t>
            </a:r>
          </a:p>
        </p:txBody>
      </p:sp>
    </p:spTree>
    <p:extLst>
      <p:ext uri="{BB962C8B-B14F-4D97-AF65-F5344CB8AC3E}">
        <p14:creationId xmlns:p14="http://schemas.microsoft.com/office/powerpoint/2010/main" val="1007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&amp;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นับตัวอักษร</a:t>
            </a:r>
          </a:p>
          <a:p>
            <a:pPr lvl="1"/>
            <a:r>
              <a:rPr lang="en-US" dirty="0"/>
              <a:t>T(n) = n * 2</a:t>
            </a:r>
          </a:p>
          <a:p>
            <a:r>
              <a:rPr lang="th-TH" dirty="0"/>
              <a:t>เปรียบเทียบตัวอักษรเป็นคู่ๆ</a:t>
            </a:r>
          </a:p>
          <a:p>
            <a:pPr lvl="1"/>
            <a:r>
              <a:rPr lang="en-US" dirty="0"/>
              <a:t>T(n) = 26</a:t>
            </a:r>
          </a:p>
          <a:p>
            <a:r>
              <a:rPr lang="th-TH" dirty="0"/>
              <a:t>รวม </a:t>
            </a:r>
            <a:r>
              <a:rPr lang="en-US" dirty="0"/>
              <a:t>T(n) = n * 2 + 26 </a:t>
            </a:r>
            <a:r>
              <a:rPr lang="en-US" dirty="0">
                <a:sym typeface="Wingdings" pitchFamily="2" charset="2"/>
              </a:rPr>
              <a:t>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</a:t>
            </a:r>
            <a:r>
              <a:rPr lang="th-TH" dirty="0" smtClean="0"/>
              <a:t>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ตัววัดประสิทธิภาพการทำงาน</a:t>
            </a:r>
          </a:p>
          <a:p>
            <a:r>
              <a:rPr lang="th-TH" dirty="0" smtClean="0"/>
              <a:t>วัดตามจำนวนข้อมูล </a:t>
            </a:r>
            <a:r>
              <a:rPr lang="en-US" dirty="0" smtClean="0"/>
              <a:t>n</a:t>
            </a:r>
          </a:p>
          <a:p>
            <a:r>
              <a:rPr lang="th-TH" dirty="0" smtClean="0"/>
              <a:t>ตัวอย่าง </a:t>
            </a:r>
            <a:r>
              <a:rPr lang="en-US" dirty="0" smtClean="0"/>
              <a:t>sum of n</a:t>
            </a:r>
          </a:p>
          <a:p>
            <a:pPr lvl="1"/>
            <a:r>
              <a:rPr lang="th-TH" dirty="0" smtClean="0"/>
              <a:t>จำนวน</a:t>
            </a:r>
            <a:r>
              <a:rPr lang="en-US" dirty="0" smtClean="0"/>
              <a:t> step </a:t>
            </a:r>
            <a:r>
              <a:rPr lang="th-TH" dirty="0" smtClean="0"/>
              <a:t>ในการทำงาน </a:t>
            </a:r>
            <a:r>
              <a:rPr lang="en-US" dirty="0" smtClean="0"/>
              <a:t>T(n) = 2 + n</a:t>
            </a:r>
          </a:p>
          <a:p>
            <a:pPr lvl="1"/>
            <a:r>
              <a:rPr lang="en-US" dirty="0" smtClean="0"/>
              <a:t>O(n)</a:t>
            </a:r>
            <a:endParaRPr lang="th-TH" dirty="0"/>
          </a:p>
          <a:p>
            <a:pPr lvl="1"/>
            <a:r>
              <a:rPr lang="th-TH" dirty="0" smtClean="0"/>
              <a:t>ดูตัวที่ยกกำลังเยอะสุด</a:t>
            </a:r>
          </a:p>
          <a:p>
            <a:r>
              <a:rPr lang="en-US" dirty="0" smtClean="0"/>
              <a:t>T(n) = 5n</a:t>
            </a:r>
            <a:r>
              <a:rPr lang="en-US" baseline="30000" dirty="0" smtClean="0"/>
              <a:t>2</a:t>
            </a:r>
            <a:r>
              <a:rPr lang="en-US" dirty="0" smtClean="0"/>
              <a:t> + 3n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ดูตัวที่ยกกำลังเยอะสุดและไม่ต้องดูสัมประสิทธิ์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01" t="35181" r="65766" b="55258"/>
          <a:stretch/>
        </p:blipFill>
        <p:spPr>
          <a:xfrm>
            <a:off x="6248288" y="2248694"/>
            <a:ext cx="5105512" cy="20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http://interactivepython.org/runestone/static/pythonds/AlgorithmAnalysis/AnAnagramDetectionExample.html</a:t>
            </a:r>
          </a:p>
        </p:txBody>
      </p:sp>
    </p:spTree>
    <p:extLst>
      <p:ext uri="{BB962C8B-B14F-4D97-AF65-F5344CB8AC3E}">
        <p14:creationId xmlns:p14="http://schemas.microsoft.com/office/powerpoint/2010/main" val="12343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1295400"/>
          <a:ext cx="3957840" cy="5243548"/>
        </p:xfrm>
        <a:graphic>
          <a:graphicData uri="http://schemas.openxmlformats.org/drawingml/2006/table">
            <a:tbl>
              <a:tblPr/>
              <a:tblGrid>
                <a:gridCol w="1978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Operation</a:t>
                      </a:r>
                    </a:p>
                  </a:txBody>
                  <a:tcPr marL="47542" marR="47542" marT="47542" marB="475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Big-O Efficiency</a:t>
                      </a:r>
                    </a:p>
                  </a:txBody>
                  <a:tcPr marL="47542" marR="47542" marT="47542" marB="4754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index []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index assignment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append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pop()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O(1)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pop(i)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insert(i,item)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del operator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iteration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contains (in)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get slice [x:y]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O(k)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del slice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set slice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O(n+k)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reverse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concatenate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O(k)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sort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O(n log n)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multiply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O(</a:t>
                      </a:r>
                      <a:r>
                        <a:rPr lang="en-US" sz="1400" dirty="0" err="1">
                          <a:effectLst/>
                        </a:rPr>
                        <a:t>nk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47542" marR="47542" marT="47542" marB="475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1" y="3717879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t="48585" r="6783" b="29161"/>
          <a:stretch/>
        </p:blipFill>
        <p:spPr bwMode="auto">
          <a:xfrm>
            <a:off x="5619232" y="4179544"/>
            <a:ext cx="4891205" cy="184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28800" y="2514600"/>
            <a:ext cx="2590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895600" y="2118360"/>
          <a:ext cx="6343650" cy="2987040"/>
        </p:xfrm>
        <a:graphic>
          <a:graphicData uri="http://schemas.openxmlformats.org/drawingml/2006/table">
            <a:tbl>
              <a:tblPr/>
              <a:tblGrid>
                <a:gridCol w="3171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operation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Big-O Efficiency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copy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item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item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contains (in)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iteration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961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</a:t>
            </a:r>
            <a:r>
              <a:rPr lang="th-TH" dirty="0"/>
              <a:t>คือ?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โครงสร้างมีลำดับ</a:t>
            </a:r>
          </a:p>
          <a:p>
            <a:r>
              <a:rPr lang="th-TH" dirty="0"/>
              <a:t>มีหัว มีท้าย หรือ มีบน มีล่าง</a:t>
            </a:r>
          </a:p>
          <a:p>
            <a:r>
              <a:rPr lang="en-US" dirty="0"/>
              <a:t>list, stack, queue</a:t>
            </a:r>
          </a:p>
          <a:p>
            <a:pPr lvl="1"/>
            <a:r>
              <a:rPr lang="th-TH" dirty="0"/>
              <a:t>ต่างกันตรงวิธีเพิ่มและลบข้อมูล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200400" y="50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971800" y="44958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9998" y="412646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หัว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144000" y="4555868"/>
            <a:ext cx="211802" cy="397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1" y="418653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ท้าย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405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มีลำดับแบบ </a:t>
            </a:r>
            <a:r>
              <a:rPr lang="en-US" dirty="0"/>
              <a:t>last-in-first-out</a:t>
            </a:r>
          </a:p>
          <a:p>
            <a:r>
              <a:rPr lang="th-TH" dirty="0"/>
              <a:t>ลำดับที่สำคัญคือ </a:t>
            </a:r>
            <a:r>
              <a:rPr lang="en-US" dirty="0"/>
              <a:t>top</a:t>
            </a:r>
          </a:p>
          <a:p>
            <a:endParaRPr lang="en-US" dirty="0"/>
          </a:p>
        </p:txBody>
      </p:sp>
      <p:pic>
        <p:nvPicPr>
          <p:cNvPr id="4100" name="Picture 4" descr="../_images/simplerevers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429000"/>
            <a:ext cx="650630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3802" y="274320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377353" y="2927866"/>
            <a:ext cx="746449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0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th-TH" dirty="0"/>
              <a:t>มีการทำงานอย่างไร ควรจะมี </a:t>
            </a:r>
            <a:r>
              <a:rPr lang="en-US" dirty="0"/>
              <a:t>method </a:t>
            </a:r>
            <a:r>
              <a:rPr lang="th-TH" dirty="0"/>
              <a:t>อะไรบ้าง</a:t>
            </a:r>
          </a:p>
          <a:p>
            <a:r>
              <a:rPr lang="en-US" dirty="0"/>
              <a:t>Stack() </a:t>
            </a:r>
            <a:r>
              <a:rPr lang="th-TH" dirty="0"/>
              <a:t>สร้าง </a:t>
            </a:r>
            <a:r>
              <a:rPr lang="en-US" dirty="0"/>
              <a:t>stack </a:t>
            </a:r>
            <a:r>
              <a:rPr lang="th-TH" dirty="0"/>
              <a:t>ว่างๆ และ </a:t>
            </a:r>
            <a:r>
              <a:rPr lang="en-US" dirty="0"/>
              <a:t>return stack </a:t>
            </a:r>
            <a:r>
              <a:rPr lang="th-TH" dirty="0"/>
              <a:t>มาให้</a:t>
            </a:r>
          </a:p>
          <a:p>
            <a:r>
              <a:rPr lang="en-US" dirty="0"/>
              <a:t>push(item) </a:t>
            </a:r>
            <a:r>
              <a:rPr lang="th-TH" dirty="0"/>
              <a:t>เพิ่ม </a:t>
            </a:r>
            <a:r>
              <a:rPr lang="en-US" dirty="0"/>
              <a:t>item</a:t>
            </a:r>
            <a:r>
              <a:rPr lang="th-TH" dirty="0"/>
              <a:t> และไม่ </a:t>
            </a:r>
            <a:r>
              <a:rPr lang="en-US" dirty="0"/>
              <a:t>return</a:t>
            </a:r>
          </a:p>
          <a:p>
            <a:r>
              <a:rPr lang="en-US" dirty="0"/>
              <a:t>pop() </a:t>
            </a:r>
            <a:r>
              <a:rPr lang="th-TH" dirty="0"/>
              <a:t>เอา </a:t>
            </a:r>
            <a:r>
              <a:rPr lang="en-US" dirty="0"/>
              <a:t>item </a:t>
            </a:r>
            <a:r>
              <a:rPr lang="th-TH" dirty="0"/>
              <a:t>ที่อยู่บนสุดออกมาและ </a:t>
            </a:r>
            <a:r>
              <a:rPr lang="en-US" dirty="0"/>
              <a:t>return item </a:t>
            </a:r>
            <a:r>
              <a:rPr lang="th-TH" dirty="0"/>
              <a:t>นั้น</a:t>
            </a:r>
          </a:p>
          <a:p>
            <a:r>
              <a:rPr lang="en-US" dirty="0"/>
              <a:t>peek() return item</a:t>
            </a:r>
            <a:r>
              <a:rPr lang="th-TH" dirty="0"/>
              <a:t> ที่อยู่บนสุด</a:t>
            </a:r>
          </a:p>
          <a:p>
            <a:r>
              <a:rPr lang="en-US" dirty="0" err="1"/>
              <a:t>isEmpty</a:t>
            </a:r>
            <a:r>
              <a:rPr lang="en-US" dirty="0"/>
              <a:t>() return </a:t>
            </a:r>
            <a:r>
              <a:rPr lang="th-TH" dirty="0"/>
              <a:t>ค่าว่า </a:t>
            </a:r>
            <a:r>
              <a:rPr lang="en-US" dirty="0"/>
              <a:t>stack </a:t>
            </a:r>
            <a:r>
              <a:rPr lang="th-TH" dirty="0"/>
              <a:t>ว่างหรือไม่</a:t>
            </a:r>
          </a:p>
          <a:p>
            <a:r>
              <a:rPr lang="en-US" dirty="0"/>
              <a:t>size() return </a:t>
            </a:r>
            <a:r>
              <a:rPr lang="th-TH" dirty="0"/>
              <a:t>จำนวน </a:t>
            </a:r>
            <a:r>
              <a:rPr lang="en-US" dirty="0"/>
              <a:t>item </a:t>
            </a:r>
            <a:r>
              <a:rPr lang="th-TH" dirty="0"/>
              <a:t>ใน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9059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71800" y="1355376"/>
          <a:ext cx="6629400" cy="5274024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3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3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Stack Operation</a:t>
                      </a:r>
                      <a:endParaRPr lang="en-US" sz="2000" dirty="0">
                        <a:effectLst/>
                      </a:endParaRPr>
                    </a:p>
                  </a:txBody>
                  <a:tcPr marL="67351" marR="67351" marT="67351" marB="673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Stack Contents</a:t>
                      </a:r>
                      <a:endParaRPr lang="en-US" sz="2000">
                        <a:effectLst/>
                      </a:endParaRPr>
                    </a:p>
                  </a:txBody>
                  <a:tcPr marL="67351" marR="67351" marT="67351" marB="673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Return Value</a:t>
                      </a:r>
                      <a:endParaRPr lang="en-US" sz="2000" dirty="0">
                        <a:effectLst/>
                      </a:endParaRPr>
                    </a:p>
                  </a:txBody>
                  <a:tcPr marL="67351" marR="67351" marT="67351" marB="6735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effectLst/>
                        </a:rPr>
                        <a:t>s.isEmpty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s.push(4)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s.push('dog')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s.peek()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'dog'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s.push(True)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s.size()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s.isEmpty()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False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s.push(8.4)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[4,'dog',True,8.4]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 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s.pop()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[4,'dog',True]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8.4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s.pop()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True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s.size()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[4,'dog']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67351" marR="67351" marT="67351" marB="6735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39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Stack’s implementation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43951" r="61077" b="11108"/>
          <a:stretch/>
        </p:blipFill>
        <p:spPr bwMode="auto">
          <a:xfrm>
            <a:off x="3310720" y="1723030"/>
            <a:ext cx="5462955" cy="442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88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dirty="0"/>
              <a:t>stack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t="19130" r="5435" b="12156"/>
          <a:stretch/>
        </p:blipFill>
        <p:spPr bwMode="auto">
          <a:xfrm>
            <a:off x="3581401" y="1301530"/>
            <a:ext cx="5059907" cy="548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2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ชื่อเรียก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513488"/>
              </p:ext>
            </p:extLst>
          </p:nvPr>
        </p:nvGraphicFramePr>
        <p:xfrm>
          <a:off x="838200" y="1887856"/>
          <a:ext cx="10805160" cy="4014944"/>
        </p:xfrm>
        <a:graphic>
          <a:graphicData uri="http://schemas.openxmlformats.org/drawingml/2006/table">
            <a:tbl>
              <a:tblPr/>
              <a:tblGrid>
                <a:gridCol w="5402580"/>
                <a:gridCol w="5402580"/>
              </a:tblGrid>
              <a:tr h="50186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dirty="0">
                          <a:effectLst/>
                        </a:rPr>
                        <a:t>f(n)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>
                          <a:effectLst/>
                        </a:rPr>
                        <a:t>Name</a:t>
                      </a:r>
                      <a:endParaRPr lang="en-US" sz="2400">
                        <a:effectLst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1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Constant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log</a:t>
                      </a:r>
                      <a:r>
                        <a:rPr lang="th-TH" sz="2400" b="0" i="0" u="none" strike="noStrike" dirty="0" smtClean="0">
                          <a:effectLst/>
                          <a:latin typeface="MathJax_Main"/>
                        </a:rPr>
                        <a:t> </a:t>
                      </a:r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Logarithmic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Linear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th-TH" sz="2400" b="0" i="0" u="none" strike="noStrike" dirty="0" smtClean="0">
                          <a:effectLst/>
                          <a:latin typeface="MathJax_Math-italic"/>
                        </a:rPr>
                        <a:t> </a:t>
                      </a:r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log</a:t>
                      </a:r>
                      <a:r>
                        <a:rPr lang="th-TH" sz="2400" b="0" i="0" u="none" strike="noStrike" dirty="0" smtClean="0">
                          <a:effectLst/>
                          <a:latin typeface="MathJax_Main"/>
                        </a:rPr>
                        <a:t> </a:t>
                      </a:r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Log Linear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2400" b="0" i="0" u="none" strike="noStrike" baseline="30000" dirty="0" smtClean="0">
                          <a:effectLst/>
                          <a:latin typeface="MathJax_Main"/>
                        </a:rPr>
                        <a:t>2</a:t>
                      </a:r>
                      <a:endParaRPr lang="en-US" sz="2400" baseline="300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Quadratic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th-italic"/>
                        </a:rPr>
                        <a:t>n</a:t>
                      </a:r>
                      <a:r>
                        <a:rPr lang="en-US" sz="2400" b="0" i="0" u="none" strike="noStrike" baseline="30000" dirty="0" smtClean="0">
                          <a:effectLst/>
                          <a:latin typeface="MathJax_Main"/>
                        </a:rPr>
                        <a:t>3</a:t>
                      </a:r>
                      <a:endParaRPr lang="en-US" sz="2400" baseline="300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Cubic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68">
                <a:tc>
                  <a:txBody>
                    <a:bodyPr/>
                    <a:lstStyle/>
                    <a:p>
                      <a:pPr fontAlgn="t"/>
                      <a:r>
                        <a:rPr lang="en-US" sz="2400" b="0" i="0" u="none" strike="noStrike" dirty="0" smtClean="0">
                          <a:effectLst/>
                          <a:latin typeface="MathJax_Main"/>
                        </a:rPr>
                        <a:t>2</a:t>
                      </a:r>
                      <a:r>
                        <a:rPr lang="en-US" sz="2400" b="0" i="0" u="none" strike="noStrike" baseline="30000" dirty="0" smtClean="0">
                          <a:effectLst/>
                          <a:latin typeface="MathJax_Math-italic"/>
                        </a:rPr>
                        <a:t>n</a:t>
                      </a:r>
                      <a:endParaRPr lang="en-US" sz="2400" baseline="30000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Exponential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 action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9" t="22569" r="14694" b="1801"/>
          <a:stretch/>
        </p:blipFill>
        <p:spPr bwMode="auto">
          <a:xfrm>
            <a:off x="1361050" y="1371601"/>
            <a:ext cx="9383151" cy="537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94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r>
              <a:rPr lang="th-TH" dirty="0"/>
              <a:t>วงเล็บเปิดวงเล็บปิดถูกหรือไม่ </a:t>
            </a:r>
            <a:r>
              <a:rPr lang="en-US" dirty="0"/>
              <a:t>(</a:t>
            </a:r>
            <a:r>
              <a:rPr lang="th-TH" dirty="0"/>
              <a:t>สมมติว่ามีแค่วงเล็บ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ตัวอย่างที่ถูก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th-TH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th-TH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 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endParaRPr lang="th-TH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 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th-TH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endParaRPr lang="th-TH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th-TH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 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th-TH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th-TH" dirty="0"/>
              <a:t> </a:t>
            </a:r>
            <a:r>
              <a:rPr lang="en-US" dirty="0"/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ตัวอย่างที่ผิด</a:t>
            </a:r>
          </a:p>
          <a:p>
            <a:pPr lvl="1"/>
            <a:r>
              <a:rPr lang="en-US" dirty="0"/>
              <a:t>((((((()) </a:t>
            </a:r>
            <a:endParaRPr lang="th-TH" dirty="0"/>
          </a:p>
          <a:p>
            <a:pPr lvl="1"/>
            <a:r>
              <a:rPr lang="en-US" dirty="0"/>
              <a:t>())) </a:t>
            </a:r>
            <a:endParaRPr lang="th-TH" dirty="0"/>
          </a:p>
          <a:p>
            <a:pPr lvl="1"/>
            <a:r>
              <a:rPr lang="en-US" dirty="0"/>
              <a:t>(()()(()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59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27321" r="54914" b="22194"/>
          <a:stretch/>
        </p:blipFill>
        <p:spPr bwMode="auto">
          <a:xfrm>
            <a:off x="1981200" y="1600200"/>
            <a:ext cx="5761778" cy="442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1" y="3272136"/>
            <a:ext cx="1929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เจอ </a:t>
            </a:r>
            <a:r>
              <a:rPr lang="en-US" sz="2400" dirty="0"/>
              <a:t>( </a:t>
            </a:r>
            <a:r>
              <a:rPr lang="th-TH" sz="2400" dirty="0"/>
              <a:t>ยัดเข้า </a:t>
            </a:r>
            <a:r>
              <a:rPr lang="en-US" sz="2400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6048" y="3810001"/>
            <a:ext cx="387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ว่างเจอ </a:t>
            </a:r>
            <a:r>
              <a:rPr lang="en-US" sz="2400" dirty="0"/>
              <a:t>) </a:t>
            </a:r>
            <a:r>
              <a:rPr lang="th-TH" sz="2400" dirty="0"/>
              <a:t>ไม่ </a:t>
            </a:r>
            <a:r>
              <a:rPr lang="en-US" sz="2400" dirty="0"/>
              <a:t>balanced</a:t>
            </a:r>
            <a:r>
              <a:rPr lang="th-TH" sz="2400" dirty="0"/>
              <a:t> แน่นอน</a:t>
            </a:r>
            <a:r>
              <a:rPr lang="en-US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1932" y="4267201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เจอ </a:t>
            </a:r>
            <a:r>
              <a:rPr lang="en-US" sz="2400" dirty="0"/>
              <a:t>) pop ( </a:t>
            </a:r>
            <a:r>
              <a:rPr lang="th-TH" sz="2400" dirty="0"/>
              <a:t>ออก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62090" y="3502967"/>
            <a:ext cx="15387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5419248" y="4040833"/>
            <a:ext cx="10668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4613131" y="4498033"/>
            <a:ext cx="1828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44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[ { ( ] } ) </a:t>
            </a:r>
            <a:r>
              <a:rPr lang="th-TH" dirty="0"/>
              <a:t>ถูกหรือไม่</a:t>
            </a:r>
          </a:p>
          <a:p>
            <a:r>
              <a:rPr lang="th-TH" dirty="0"/>
              <a:t>ตัวอย่างที่ถูก</a:t>
            </a:r>
          </a:p>
          <a:p>
            <a:pPr lvl="1"/>
            <a:r>
              <a:rPr lang="en-US" dirty="0"/>
              <a:t>{ { ( [ ] [ ] ) } ( ) } </a:t>
            </a:r>
            <a:endParaRPr lang="th-TH" dirty="0"/>
          </a:p>
          <a:p>
            <a:pPr lvl="1"/>
            <a:r>
              <a:rPr lang="en-US" dirty="0"/>
              <a:t>[ [ { { ( ( ) ) } } ] ] </a:t>
            </a:r>
            <a:endParaRPr lang="th-TH" dirty="0"/>
          </a:p>
          <a:p>
            <a:pPr lvl="1"/>
            <a:r>
              <a:rPr lang="en-US" dirty="0"/>
              <a:t>[ ] [ ] [ ] ( ) { }</a:t>
            </a:r>
            <a:endParaRPr lang="th-TH" dirty="0"/>
          </a:p>
          <a:p>
            <a:r>
              <a:rPr lang="th-TH" dirty="0"/>
              <a:t>ตัวอย่างที่ผิด</a:t>
            </a:r>
          </a:p>
          <a:p>
            <a:pPr lvl="1"/>
            <a:r>
              <a:rPr lang="en-US" dirty="0"/>
              <a:t>( [ ) ] </a:t>
            </a:r>
            <a:endParaRPr lang="th-TH" dirty="0"/>
          </a:p>
          <a:p>
            <a:pPr lvl="1"/>
            <a:r>
              <a:rPr lang="en-US" dirty="0"/>
              <a:t>( ( ( ) ] ) ) </a:t>
            </a:r>
            <a:endParaRPr lang="th-TH" dirty="0"/>
          </a:p>
          <a:p>
            <a:pPr lvl="1"/>
            <a:r>
              <a:rPr lang="en-US" dirty="0"/>
              <a:t>[ { ( ) ]</a:t>
            </a:r>
          </a:p>
        </p:txBody>
      </p:sp>
    </p:spTree>
    <p:extLst>
      <p:ext uri="{BB962C8B-B14F-4D97-AF65-F5344CB8AC3E}">
        <p14:creationId xmlns:p14="http://schemas.microsoft.com/office/powerpoint/2010/main" val="133365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41774" r="59347" b="12493"/>
          <a:stretch/>
        </p:blipFill>
        <p:spPr bwMode="auto">
          <a:xfrm>
            <a:off x="3181462" y="1266204"/>
            <a:ext cx="5505338" cy="429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62245" r="57553" b="27767"/>
          <a:stretch/>
        </p:blipFill>
        <p:spPr bwMode="auto">
          <a:xfrm>
            <a:off x="3217546" y="5649605"/>
            <a:ext cx="5774055" cy="93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3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แปลงเลขฐาน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แปลงจากฐาน </a:t>
            </a:r>
            <a:r>
              <a:rPr lang="en-US" dirty="0"/>
              <a:t>10 </a:t>
            </a:r>
            <a:r>
              <a:rPr lang="th-TH" dirty="0"/>
              <a:t>ไปเป็นฐาน </a:t>
            </a:r>
            <a:r>
              <a:rPr lang="en-US" dirty="0"/>
              <a:t>2</a:t>
            </a:r>
          </a:p>
          <a:p>
            <a:r>
              <a:rPr lang="th-TH" dirty="0"/>
              <a:t>ตัวอย่างฐาน </a:t>
            </a:r>
            <a:r>
              <a:rPr lang="en-US" dirty="0"/>
              <a:t>10 </a:t>
            </a:r>
            <a:r>
              <a:rPr lang="th-TH" dirty="0"/>
              <a:t>แยกหลัก</a:t>
            </a:r>
          </a:p>
          <a:p>
            <a:pPr lvl="1"/>
            <a:r>
              <a:rPr lang="en-US" dirty="0"/>
              <a:t>512 </a:t>
            </a:r>
            <a:r>
              <a:rPr lang="th-TH" dirty="0"/>
              <a:t>หาร </a:t>
            </a:r>
            <a:r>
              <a:rPr lang="en-US" dirty="0"/>
              <a:t>10 </a:t>
            </a:r>
            <a:r>
              <a:rPr lang="th-TH" dirty="0"/>
              <a:t>เศษ </a:t>
            </a:r>
            <a:r>
              <a:rPr lang="en-US" dirty="0"/>
              <a:t>2 </a:t>
            </a:r>
            <a:r>
              <a:rPr lang="th-TH" dirty="0"/>
              <a:t>ยัดลง </a:t>
            </a:r>
            <a:r>
              <a:rPr lang="en-US" dirty="0"/>
              <a:t>stack</a:t>
            </a:r>
          </a:p>
          <a:p>
            <a:pPr lvl="1"/>
            <a:r>
              <a:rPr lang="th-TH" dirty="0"/>
              <a:t>ผลหาร </a:t>
            </a:r>
            <a:r>
              <a:rPr lang="en-US" dirty="0"/>
              <a:t>51 </a:t>
            </a:r>
            <a:r>
              <a:rPr lang="th-TH" dirty="0"/>
              <a:t>หาร </a:t>
            </a:r>
            <a:r>
              <a:rPr lang="en-US" dirty="0"/>
              <a:t>10 </a:t>
            </a:r>
            <a:r>
              <a:rPr lang="th-TH" dirty="0"/>
              <a:t>เศษ </a:t>
            </a:r>
            <a:r>
              <a:rPr lang="en-US" dirty="0"/>
              <a:t>1 </a:t>
            </a:r>
            <a:r>
              <a:rPr lang="th-TH" dirty="0"/>
              <a:t>ยัดลง </a:t>
            </a:r>
            <a:r>
              <a:rPr lang="en-US" dirty="0"/>
              <a:t>stack</a:t>
            </a:r>
          </a:p>
          <a:p>
            <a:pPr lvl="1"/>
            <a:r>
              <a:rPr lang="th-TH" dirty="0"/>
              <a:t>ผลหาร </a:t>
            </a:r>
            <a:r>
              <a:rPr lang="en-US" dirty="0"/>
              <a:t>5 </a:t>
            </a:r>
            <a:r>
              <a:rPr lang="th-TH" dirty="0"/>
              <a:t>หาร </a:t>
            </a:r>
            <a:r>
              <a:rPr lang="en-US" dirty="0"/>
              <a:t>10 </a:t>
            </a:r>
            <a:r>
              <a:rPr lang="th-TH" dirty="0"/>
              <a:t>เศษ </a:t>
            </a:r>
            <a:r>
              <a:rPr lang="en-US" dirty="0"/>
              <a:t>5 </a:t>
            </a:r>
            <a:r>
              <a:rPr lang="th-TH" dirty="0"/>
              <a:t>ยัดลง </a:t>
            </a:r>
            <a:r>
              <a:rPr lang="en-US" dirty="0"/>
              <a:t>stack</a:t>
            </a:r>
          </a:p>
          <a:p>
            <a:pPr lvl="1"/>
            <a:r>
              <a:rPr lang="en-US" dirty="0"/>
              <a:t>pop </a:t>
            </a:r>
            <a:r>
              <a:rPr lang="th-TH" dirty="0"/>
              <a:t>ออกมาจนหมด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29600" y="2819400"/>
          <a:ext cx="1066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76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แปลงเลขฐาน</a:t>
            </a:r>
            <a:r>
              <a:rPr lang="en-US" dirty="0"/>
              <a:t> 2</a:t>
            </a:r>
          </a:p>
        </p:txBody>
      </p:sp>
      <p:pic>
        <p:nvPicPr>
          <p:cNvPr id="1026" name="Picture 2" descr="../_images/dectob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09750"/>
            <a:ext cx="8549314" cy="39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2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t="40190" r="57077" b="20215"/>
          <a:stretch/>
        </p:blipFill>
        <p:spPr bwMode="auto">
          <a:xfrm>
            <a:off x="1905001" y="1718481"/>
            <a:ext cx="6768849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6337" y="3217754"/>
            <a:ext cx="1948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หาร </a:t>
            </a:r>
            <a:r>
              <a:rPr lang="en-US" sz="2000" dirty="0"/>
              <a:t>2 </a:t>
            </a:r>
            <a:r>
              <a:rPr lang="th-TH" sz="2000" dirty="0"/>
              <a:t>ยัดเศษลง </a:t>
            </a:r>
            <a:r>
              <a:rPr lang="en-US" sz="2000" dirty="0"/>
              <a:t>stack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638801" y="3417809"/>
            <a:ext cx="1677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40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แปลงเลขฐานอื่นๆ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ลองทำดู</a:t>
            </a:r>
          </a:p>
          <a:p>
            <a:r>
              <a:rPr lang="th-TH" dirty="0"/>
              <a:t>เฉลย</a:t>
            </a:r>
          </a:p>
          <a:p>
            <a:pPr lvl="1"/>
            <a:r>
              <a:rPr lang="en-US" dirty="0"/>
              <a:t>http://interactivepython.org/runestone/static/pythonds/BasicDS/ConvertingDecimalNumberstoBinaryNumbers.html</a:t>
            </a:r>
          </a:p>
        </p:txBody>
      </p:sp>
    </p:spTree>
    <p:extLst>
      <p:ext uri="{BB962C8B-B14F-4D97-AF65-F5344CB8AC3E}">
        <p14:creationId xmlns:p14="http://schemas.microsoft.com/office/powerpoint/2010/main" val="3464102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มีลำดับแบบ </a:t>
            </a:r>
            <a:r>
              <a:rPr lang="en-US" dirty="0"/>
              <a:t>first-in-first-out</a:t>
            </a:r>
          </a:p>
          <a:p>
            <a:r>
              <a:rPr lang="th-TH" dirty="0"/>
              <a:t>ลำดับที่สำคัญคือ </a:t>
            </a:r>
            <a:r>
              <a:rPr lang="en-US" dirty="0"/>
              <a:t>rear </a:t>
            </a:r>
            <a:r>
              <a:rPr lang="th-TH" dirty="0"/>
              <a:t>กับ </a:t>
            </a:r>
            <a:r>
              <a:rPr lang="en-US" dirty="0"/>
              <a:t>front</a:t>
            </a:r>
          </a:p>
        </p:txBody>
      </p:sp>
      <p:pic>
        <p:nvPicPr>
          <p:cNvPr id="1026" name="Picture 2" descr="../_images/basic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609990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กราฟอัตราการโต</a:t>
            </a:r>
            <a:endParaRPr lang="en-US" dirty="0"/>
          </a:p>
        </p:txBody>
      </p:sp>
      <p:pic>
        <p:nvPicPr>
          <p:cNvPr id="2050" name="Picture 2" descr="../_images/newpl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24" y="1259686"/>
            <a:ext cx="7809860" cy="559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Queue() </a:t>
            </a:r>
            <a:r>
              <a:rPr lang="th-TH" dirty="0"/>
              <a:t>สร้าง </a:t>
            </a:r>
            <a:r>
              <a:rPr lang="en-US" dirty="0"/>
              <a:t>queue </a:t>
            </a:r>
            <a:r>
              <a:rPr lang="th-TH" dirty="0"/>
              <a:t>ว่างๆ และ </a:t>
            </a:r>
            <a:r>
              <a:rPr lang="en-US" dirty="0"/>
              <a:t>return queue </a:t>
            </a:r>
            <a:r>
              <a:rPr lang="th-TH" dirty="0"/>
              <a:t>มาให้</a:t>
            </a:r>
          </a:p>
          <a:p>
            <a:r>
              <a:rPr lang="en-US" dirty="0" err="1"/>
              <a:t>enqueue</a:t>
            </a:r>
            <a:r>
              <a:rPr lang="en-US" dirty="0"/>
              <a:t>(item) </a:t>
            </a:r>
            <a:r>
              <a:rPr lang="th-TH" dirty="0"/>
              <a:t>เพิ่ม </a:t>
            </a:r>
            <a:r>
              <a:rPr lang="en-US" dirty="0"/>
              <a:t>item</a:t>
            </a:r>
            <a:r>
              <a:rPr lang="th-TH" dirty="0"/>
              <a:t> และไม่ </a:t>
            </a:r>
            <a:r>
              <a:rPr lang="en-US" dirty="0"/>
              <a:t>return</a:t>
            </a:r>
          </a:p>
          <a:p>
            <a:r>
              <a:rPr lang="en-US" dirty="0" err="1"/>
              <a:t>dequeue</a:t>
            </a:r>
            <a:r>
              <a:rPr lang="en-US" dirty="0"/>
              <a:t>() </a:t>
            </a:r>
            <a:r>
              <a:rPr lang="th-TH" dirty="0"/>
              <a:t>เอา </a:t>
            </a:r>
            <a:r>
              <a:rPr lang="en-US" dirty="0"/>
              <a:t>item </a:t>
            </a:r>
            <a:r>
              <a:rPr lang="th-TH" dirty="0"/>
              <a:t>ที่อยู่บนหน้าออกมาและ </a:t>
            </a:r>
            <a:r>
              <a:rPr lang="en-US" dirty="0"/>
              <a:t>return item </a:t>
            </a:r>
            <a:r>
              <a:rPr lang="th-TH" dirty="0"/>
              <a:t>นั้น</a:t>
            </a:r>
          </a:p>
          <a:p>
            <a:r>
              <a:rPr lang="en-US" dirty="0" err="1"/>
              <a:t>isEmpty</a:t>
            </a:r>
            <a:r>
              <a:rPr lang="en-US" dirty="0"/>
              <a:t>() return </a:t>
            </a:r>
            <a:r>
              <a:rPr lang="th-TH" dirty="0"/>
              <a:t>ค่าว่า </a:t>
            </a:r>
            <a:r>
              <a:rPr lang="en-US" dirty="0"/>
              <a:t>queue </a:t>
            </a:r>
            <a:r>
              <a:rPr lang="th-TH" dirty="0"/>
              <a:t>ว่างหรือไม่</a:t>
            </a:r>
          </a:p>
          <a:p>
            <a:r>
              <a:rPr lang="en-US" dirty="0"/>
              <a:t>size() return </a:t>
            </a:r>
            <a:r>
              <a:rPr lang="th-TH" dirty="0"/>
              <a:t>จำนวน </a:t>
            </a:r>
            <a:r>
              <a:rPr lang="en-US" dirty="0"/>
              <a:t>item </a:t>
            </a:r>
            <a:r>
              <a:rPr lang="th-TH" dirty="0"/>
              <a:t>ใน </a:t>
            </a:r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636313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37670" y="1600202"/>
          <a:ext cx="6116661" cy="4525961"/>
        </p:xfrm>
        <a:graphic>
          <a:graphicData uri="http://schemas.openxmlformats.org/drawingml/2006/table">
            <a:tbl>
              <a:tblPr/>
              <a:tblGrid>
                <a:gridCol w="2038887">
                  <a:extLst>
                    <a:ext uri="{9D8B030D-6E8A-4147-A177-3AD203B41FA5}">
                      <a16:colId xmlns:a16="http://schemas.microsoft.com/office/drawing/2014/main" xmlns="" val="3590367320"/>
                    </a:ext>
                  </a:extLst>
                </a:gridCol>
                <a:gridCol w="2038887">
                  <a:extLst>
                    <a:ext uri="{9D8B030D-6E8A-4147-A177-3AD203B41FA5}">
                      <a16:colId xmlns:a16="http://schemas.microsoft.com/office/drawing/2014/main" xmlns="" val="1391927696"/>
                    </a:ext>
                  </a:extLst>
                </a:gridCol>
                <a:gridCol w="2038887">
                  <a:extLst>
                    <a:ext uri="{9D8B030D-6E8A-4147-A177-3AD203B41FA5}">
                      <a16:colId xmlns:a16="http://schemas.microsoft.com/office/drawing/2014/main" xmlns="" val="2165929703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Queue Operation</a:t>
                      </a:r>
                      <a:endParaRPr lang="en-US" sz="1700">
                        <a:effectLst/>
                      </a:endParaRPr>
                    </a:p>
                  </a:txBody>
                  <a:tcPr marL="73473" marR="73473" marT="73473" marB="7347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Queue Contents</a:t>
                      </a:r>
                      <a:endParaRPr lang="en-US" sz="1700">
                        <a:effectLst/>
                      </a:endParaRPr>
                    </a:p>
                  </a:txBody>
                  <a:tcPr marL="73473" marR="73473" marT="73473" marB="7347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Return Value</a:t>
                      </a:r>
                      <a:endParaRPr lang="en-US" sz="1700">
                        <a:effectLst/>
                      </a:endParaRPr>
                    </a:p>
                  </a:txBody>
                  <a:tcPr marL="73473" marR="73473" marT="73473" marB="7347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329768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q.isEmpty()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True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678386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q.enqueue(4)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256378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q.enqueue('dog')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055547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q.enqueue(True)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02263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q.size()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328558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q.isEmpty()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False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6377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q.enqueue(8.4)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[8.4,True,'dog',4]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100825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q.dequeue()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[8.4,True,'dog']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976325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q.dequeue()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'dog'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983242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q.size()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[8.4,True]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2</a:t>
                      </a:r>
                    </a:p>
                  </a:txBody>
                  <a:tcPr marL="73473" marR="73473" marT="73473" marB="734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331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9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Queue’s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28666" r="35000" b="43905"/>
          <a:stretch/>
        </p:blipFill>
        <p:spPr>
          <a:xfrm>
            <a:off x="2514601" y="1905001"/>
            <a:ext cx="7594599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44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17" t="23333" r="24167" b="19524"/>
          <a:stretch/>
        </p:blipFill>
        <p:spPr>
          <a:xfrm>
            <a:off x="1905000" y="1447801"/>
            <a:ext cx="8458200" cy="49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5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ส่ง</a:t>
            </a:r>
            <a:r>
              <a:rPr lang="en-US" dirty="0"/>
              <a:t> potato </a:t>
            </a:r>
            <a:r>
              <a:rPr lang="th-TH" dirty="0"/>
              <a:t>ไปให้คนข้างๆ หยุดที่ใครคนนั้นออกจากเกม คนสุดท้ายชนะ</a:t>
            </a:r>
          </a:p>
          <a:p>
            <a:r>
              <a:rPr lang="th-TH" dirty="0"/>
              <a:t>เล่นแบบง่ายๆ ส่งเป็นจำนวนครั้งแล้วหยุด</a:t>
            </a:r>
          </a:p>
          <a:p>
            <a:pPr lvl="1"/>
            <a:r>
              <a:rPr lang="th-TH" dirty="0"/>
              <a:t>ในตัวอย่างนี้ส่ง </a:t>
            </a:r>
            <a:r>
              <a:rPr lang="en-US" dirty="0"/>
              <a:t>5 </a:t>
            </a:r>
            <a:r>
              <a:rPr lang="th-TH" dirty="0"/>
              <a:t>ครั้ง</a:t>
            </a:r>
            <a:endParaRPr lang="en-US" dirty="0"/>
          </a:p>
        </p:txBody>
      </p:sp>
      <p:pic>
        <p:nvPicPr>
          <p:cNvPr id="3074" name="Picture 2" descr="../_images/hotpot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73136"/>
            <a:ext cx="4819650" cy="368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93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คิดแบบ </a:t>
            </a:r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คนที่อยู่หัว </a:t>
            </a:r>
            <a:r>
              <a:rPr lang="en-US" dirty="0"/>
              <a:t>queue </a:t>
            </a:r>
            <a:r>
              <a:rPr lang="th-TH" dirty="0"/>
              <a:t>คือคนที่ถือ </a:t>
            </a:r>
            <a:r>
              <a:rPr lang="en-US" dirty="0"/>
              <a:t>potato</a:t>
            </a:r>
          </a:p>
          <a:p>
            <a:r>
              <a:rPr lang="th-TH" dirty="0"/>
              <a:t>เมื่อส่ง </a:t>
            </a:r>
            <a:r>
              <a:rPr lang="en-US" dirty="0"/>
              <a:t>potato </a:t>
            </a:r>
            <a:r>
              <a:rPr lang="th-TH" dirty="0"/>
              <a:t>ให้คนข้างๆ ก็ไปต่อท้าย </a:t>
            </a:r>
            <a:r>
              <a:rPr lang="en-US" dirty="0"/>
              <a:t>queue</a:t>
            </a:r>
          </a:p>
        </p:txBody>
      </p:sp>
      <p:pic>
        <p:nvPicPr>
          <p:cNvPr id="4098" name="Picture 2" descr="../_images/name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21706"/>
            <a:ext cx="6400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63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833" t="49238" r="47917" b="23333"/>
          <a:stretch/>
        </p:blipFill>
        <p:spPr>
          <a:xfrm>
            <a:off x="1828801" y="1752600"/>
            <a:ext cx="8096247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243840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เริ่มใส่ชื่อคนเล่น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464868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ส่งเป็นจำนวนครั้ง คนที่ส่งแล้วไปต่อท้าย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19888" y="4191001"/>
            <a:ext cx="504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ครบจำนวนใครอยู่หน้า </a:t>
            </a:r>
            <a:r>
              <a:rPr lang="en-US" sz="2400" dirty="0"/>
              <a:t>queue </a:t>
            </a:r>
            <a:r>
              <a:rPr lang="th-TH" sz="2400" dirty="0"/>
              <a:t>(ถือ </a:t>
            </a:r>
            <a:r>
              <a:rPr lang="en-US" sz="2400" dirty="0"/>
              <a:t>potato)</a:t>
            </a:r>
            <a:r>
              <a:rPr lang="th-TH" sz="2400" dirty="0"/>
              <a:t> ถูกกำจัด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1" y="4648201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เหลือคนสุดท้ายคือผู้ชนะ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067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จำลองสถานการณ์เพื่อคำนวณเวลารอในการพิมพ์</a:t>
            </a:r>
          </a:p>
          <a:p>
            <a:r>
              <a:rPr lang="th-TH" dirty="0"/>
              <a:t>ความสามารถของ </a:t>
            </a:r>
            <a:r>
              <a:rPr lang="en-US" dirty="0"/>
              <a:t>printer </a:t>
            </a:r>
            <a:r>
              <a:rPr lang="th-TH" dirty="0"/>
              <a:t>คือ จำนวนหน้าต่อนาที </a:t>
            </a:r>
            <a:r>
              <a:rPr lang="en-US" dirty="0"/>
              <a:t>(ppm)</a:t>
            </a:r>
          </a:p>
          <a:p>
            <a:r>
              <a:rPr lang="th-TH" dirty="0"/>
              <a:t>ความน่าจะเป็นของการเกิด </a:t>
            </a:r>
            <a:r>
              <a:rPr lang="en-US" dirty="0"/>
              <a:t>task = 1 </a:t>
            </a:r>
            <a:r>
              <a:rPr lang="th-TH" dirty="0"/>
              <a:t>งานใน </a:t>
            </a:r>
            <a:r>
              <a:rPr lang="en-US" dirty="0"/>
              <a:t>180 </a:t>
            </a:r>
            <a:r>
              <a:rPr lang="th-TH" dirty="0"/>
              <a:t>วินาที</a:t>
            </a:r>
          </a:p>
          <a:p>
            <a:pPr lvl="1"/>
            <a:r>
              <a:rPr lang="th-TH" dirty="0"/>
              <a:t>สุ่ม </a:t>
            </a:r>
            <a:r>
              <a:rPr lang="en-US" dirty="0"/>
              <a:t>1 </a:t>
            </a:r>
            <a:r>
              <a:rPr lang="th-TH" dirty="0"/>
              <a:t>ใน </a:t>
            </a:r>
            <a:r>
              <a:rPr lang="en-US" dirty="0"/>
              <a:t>180 </a:t>
            </a:r>
            <a:r>
              <a:rPr lang="th-TH" dirty="0"/>
              <a:t>ทุกๆ  </a:t>
            </a:r>
            <a:r>
              <a:rPr lang="en-US" dirty="0"/>
              <a:t>1 </a:t>
            </a:r>
            <a:r>
              <a:rPr lang="th-TH" dirty="0"/>
              <a:t>วินาที </a:t>
            </a:r>
            <a:r>
              <a:rPr lang="en-US" dirty="0"/>
              <a:t>(tick)</a:t>
            </a:r>
            <a:endParaRPr lang="th-TH" dirty="0"/>
          </a:p>
          <a:p>
            <a:r>
              <a:rPr lang="th-TH" dirty="0"/>
              <a:t>จำนวนหน้าในแต่ละงาน </a:t>
            </a:r>
            <a:r>
              <a:rPr lang="en-US" dirty="0"/>
              <a:t>1 – 20 </a:t>
            </a:r>
            <a:r>
              <a:rPr lang="th-TH" dirty="0"/>
              <a:t>หน้าโอกาสเท่ากันหมด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64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ppm</a:t>
            </a:r>
          </a:p>
          <a:p>
            <a:pPr lvl="1"/>
            <a:r>
              <a:rPr lang="en-US" dirty="0"/>
              <a:t>Task </a:t>
            </a:r>
            <a:r>
              <a:rPr lang="th-TH" dirty="0"/>
              <a:t>ปัจจุบัน</a:t>
            </a:r>
          </a:p>
          <a:p>
            <a:pPr lvl="1"/>
            <a:r>
              <a:rPr lang="th-TH" dirty="0"/>
              <a:t>เวลาที่เหลือในการทำ </a:t>
            </a:r>
            <a:r>
              <a:rPr lang="en-US" dirty="0"/>
              <a:t>task </a:t>
            </a:r>
            <a:r>
              <a:rPr lang="th-TH" dirty="0"/>
              <a:t>ปัจจุบัน</a:t>
            </a:r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th-TH" dirty="0"/>
              <a:t>ตรวจสอบการทำงานทุกๆ  </a:t>
            </a:r>
            <a:r>
              <a:rPr lang="en-US" dirty="0"/>
              <a:t>1 tick</a:t>
            </a:r>
            <a:endParaRPr lang="th-TH" dirty="0"/>
          </a:p>
          <a:p>
            <a:pPr lvl="1"/>
            <a:r>
              <a:rPr lang="en-US" dirty="0"/>
              <a:t>Printer </a:t>
            </a:r>
            <a:r>
              <a:rPr lang="th-TH" dirty="0"/>
              <a:t>ทำงานอยู่หรือไม่</a:t>
            </a:r>
            <a:r>
              <a:rPr lang="en-US" dirty="0"/>
              <a:t> (busy)</a:t>
            </a:r>
            <a:endParaRPr lang="th-TH" dirty="0"/>
          </a:p>
          <a:p>
            <a:pPr lvl="1"/>
            <a:r>
              <a:rPr lang="th-TH" dirty="0"/>
              <a:t>เริ่ม</a:t>
            </a:r>
            <a:r>
              <a:rPr lang="en-US" dirty="0"/>
              <a:t> task </a:t>
            </a:r>
            <a:r>
              <a:rPr lang="th-TH" dirty="0"/>
              <a:t>ใหม่</a:t>
            </a:r>
            <a:endParaRPr lang="en-US" dirty="0"/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6349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pPr lvl="1"/>
            <a:r>
              <a:rPr lang="th-TH" dirty="0"/>
              <a:t>เวลาที่สั่งงานเข้า </a:t>
            </a:r>
            <a:r>
              <a:rPr lang="en-US" dirty="0"/>
              <a:t>queue</a:t>
            </a:r>
            <a:endParaRPr lang="th-TH" dirty="0"/>
          </a:p>
          <a:p>
            <a:pPr lvl="1"/>
            <a:r>
              <a:rPr lang="th-TH" dirty="0"/>
              <a:t>จำนวนหน้า</a:t>
            </a:r>
            <a:endParaRPr lang="en-US" dirty="0"/>
          </a:p>
          <a:p>
            <a:r>
              <a:rPr lang="en-US" dirty="0"/>
              <a:t>Method</a:t>
            </a:r>
          </a:p>
          <a:p>
            <a:pPr lvl="1"/>
            <a:r>
              <a:rPr lang="th-TH" dirty="0"/>
              <a:t>คำนวณเวลาที่รอ </a:t>
            </a:r>
            <a:r>
              <a:rPr lang="en-US" dirty="0"/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0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 </a:t>
            </a:r>
            <a:r>
              <a:rPr lang="th-TH" dirty="0" smtClean="0"/>
              <a:t>สำคัญอย่างไร?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รู้ว่าประสิทธิภาพของแต่ละ </a:t>
            </a:r>
            <a:r>
              <a:rPr lang="en-US" dirty="0" smtClean="0"/>
              <a:t>data structure </a:t>
            </a:r>
            <a:r>
              <a:rPr lang="th-TH" dirty="0" smtClean="0"/>
              <a:t>เป็นอย่างไร</a:t>
            </a:r>
          </a:p>
          <a:p>
            <a:r>
              <a:rPr lang="th-TH" dirty="0" smtClean="0"/>
              <a:t>เลือก </a:t>
            </a:r>
            <a:r>
              <a:rPr lang="en-US" dirty="0" smtClean="0"/>
              <a:t>data structure </a:t>
            </a:r>
            <a:r>
              <a:rPr lang="th-TH" dirty="0" smtClean="0"/>
              <a:t>ที่มีประสิทธิภาพเหมาะกับปัญหา</a:t>
            </a:r>
          </a:p>
          <a:p>
            <a:r>
              <a:rPr lang="th-TH" dirty="0" smtClean="0"/>
              <a:t>คิด</a:t>
            </a:r>
            <a:r>
              <a:rPr lang="en-US" dirty="0" smtClean="0"/>
              <a:t> algorithm </a:t>
            </a:r>
            <a:r>
              <a:rPr lang="th-TH" dirty="0" smtClean="0"/>
              <a:t>ที่จะทำให้ใช้ </a:t>
            </a:r>
            <a:r>
              <a:rPr lang="en-US" dirty="0" smtClean="0"/>
              <a:t>data structure </a:t>
            </a:r>
            <a:r>
              <a:rPr lang="th-TH" dirty="0" smtClean="0"/>
              <a:t>ได้อย่างมีประสิทธิภาพ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Printer</a:t>
            </a:r>
          </a:p>
          <a:p>
            <a:pPr lvl="1"/>
            <a:r>
              <a:rPr lang="en-US" dirty="0"/>
              <a:t>Task queue</a:t>
            </a:r>
          </a:p>
          <a:p>
            <a:pPr lvl="1"/>
            <a:r>
              <a:rPr lang="en-US" dirty="0"/>
              <a:t>List </a:t>
            </a:r>
            <a:r>
              <a:rPr lang="th-TH" dirty="0"/>
              <a:t>ที่ใช้เก็บเวลารอ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th-TH" dirty="0"/>
              <a:t>เรียก </a:t>
            </a:r>
            <a:r>
              <a:rPr lang="en-US" dirty="0"/>
              <a:t>function </a:t>
            </a:r>
            <a:r>
              <a:rPr lang="th-TH" dirty="0"/>
              <a:t>สุ่มการเกิด </a:t>
            </a:r>
            <a:r>
              <a:rPr lang="en-US" dirty="0"/>
              <a:t>task</a:t>
            </a:r>
          </a:p>
          <a:p>
            <a:pPr lvl="2"/>
            <a:r>
              <a:rPr lang="en-US" dirty="0"/>
              <a:t>1 – 20 </a:t>
            </a:r>
            <a:r>
              <a:rPr lang="th-TH" dirty="0"/>
              <a:t>หน้า</a:t>
            </a:r>
          </a:p>
          <a:p>
            <a:pPr lvl="2"/>
            <a:r>
              <a:rPr lang="th-TH" dirty="0"/>
              <a:t>ยัดเข้า </a:t>
            </a:r>
            <a:r>
              <a:rPr lang="en-US" dirty="0"/>
              <a:t>task queue</a:t>
            </a:r>
            <a:endParaRPr lang="th-TH" dirty="0"/>
          </a:p>
          <a:p>
            <a:pPr lvl="1"/>
            <a:r>
              <a:rPr lang="th-TH" dirty="0"/>
              <a:t>จัดการ </a:t>
            </a:r>
            <a:r>
              <a:rPr lang="en-US" dirty="0"/>
              <a:t>task </a:t>
            </a:r>
            <a:r>
              <a:rPr lang="th-TH" dirty="0"/>
              <a:t>และสั่งงาน </a:t>
            </a:r>
            <a:r>
              <a:rPr lang="en-US" dirty="0"/>
              <a:t>printer</a:t>
            </a:r>
          </a:p>
          <a:p>
            <a:pPr lvl="2"/>
            <a:r>
              <a:rPr lang="en-US" dirty="0"/>
              <a:t>Printer </a:t>
            </a:r>
            <a:r>
              <a:rPr lang="th-TH" dirty="0"/>
              <a:t>ไม่ได้ทำงานอยู่ และมี </a:t>
            </a:r>
            <a:r>
              <a:rPr lang="en-US" dirty="0"/>
              <a:t>task </a:t>
            </a:r>
            <a:r>
              <a:rPr lang="th-TH" dirty="0"/>
              <a:t>ใน </a:t>
            </a:r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th-TH" dirty="0">
                <a:sym typeface="Wingdings" panose="05000000000000000000" pitchFamily="2" charset="2"/>
              </a:rPr>
              <a:t>สั่ง </a:t>
            </a:r>
            <a:r>
              <a:rPr lang="en-US" dirty="0">
                <a:sym typeface="Wingdings" panose="05000000000000000000" pitchFamily="2" charset="2"/>
              </a:rPr>
              <a:t>printer </a:t>
            </a:r>
            <a:r>
              <a:rPr lang="th-TH" dirty="0">
                <a:sym typeface="Wingdings" panose="05000000000000000000" pitchFamily="2" charset="2"/>
              </a:rPr>
              <a:t>รับ </a:t>
            </a:r>
            <a:r>
              <a:rPr lang="en-US" dirty="0">
                <a:sym typeface="Wingdings" panose="05000000000000000000" pitchFamily="2" charset="2"/>
              </a:rPr>
              <a:t>task</a:t>
            </a:r>
          </a:p>
          <a:p>
            <a:pPr lvl="2"/>
            <a:r>
              <a:rPr lang="th-TH" dirty="0">
                <a:sym typeface="Wingdings" panose="05000000000000000000" pitchFamily="2" charset="2"/>
              </a:rPr>
              <a:t>เรียก </a:t>
            </a:r>
            <a:r>
              <a:rPr lang="en-US" dirty="0">
                <a:sym typeface="Wingdings" panose="05000000000000000000" pitchFamily="2" charset="2"/>
              </a:rPr>
              <a:t>printer </a:t>
            </a:r>
            <a:r>
              <a:rPr lang="th-TH" dirty="0">
                <a:sym typeface="Wingdings" panose="05000000000000000000" pitchFamily="2" charset="2"/>
              </a:rPr>
              <a:t>ให้ตรวจสอบทุกๆ </a:t>
            </a:r>
            <a:r>
              <a:rPr lang="en-US" dirty="0">
                <a:sym typeface="Wingdings" panose="05000000000000000000" pitchFamily="2" charset="2"/>
              </a:rPr>
              <a:t>1 tick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056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sym typeface="Wingdings" panose="05000000000000000000" pitchFamily="2" charset="2"/>
              </a:rPr>
              <a:t>สุ่มการเกิด </a:t>
            </a:r>
            <a:r>
              <a:rPr lang="en-US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</a:t>
            </a:r>
            <a:r>
              <a:rPr lang="th-TH" dirty="0">
                <a:sym typeface="Wingdings" panose="05000000000000000000" pitchFamily="2" charset="2"/>
              </a:rPr>
              <a:t>ใน </a:t>
            </a:r>
            <a:r>
              <a:rPr lang="en-US" dirty="0">
                <a:sym typeface="Wingdings" panose="05000000000000000000" pitchFamily="2" charset="2"/>
              </a:rPr>
              <a:t>180 </a:t>
            </a:r>
          </a:p>
        </p:txBody>
      </p:sp>
    </p:spTree>
    <p:extLst>
      <p:ext uri="{BB962C8B-B14F-4D97-AF65-F5344CB8AC3E}">
        <p14:creationId xmlns:p14="http://schemas.microsoft.com/office/powerpoint/2010/main" val="24066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สุ่มตัวเลข</a:t>
            </a:r>
          </a:p>
          <a:p>
            <a:r>
              <a:rPr lang="en-US" dirty="0" err="1"/>
              <a:t>random.randrange</a:t>
            </a:r>
            <a:r>
              <a:rPr lang="en-US" dirty="0"/>
              <a:t>(n, m)</a:t>
            </a:r>
          </a:p>
          <a:p>
            <a:pPr lvl="1"/>
            <a:r>
              <a:rPr lang="th-TH" dirty="0"/>
              <a:t>สุ่มจำนวนเต็มระหว่าง </a:t>
            </a:r>
            <a:r>
              <a:rPr lang="en-US" dirty="0"/>
              <a:t>n </a:t>
            </a:r>
            <a:r>
              <a:rPr lang="th-TH" dirty="0"/>
              <a:t>ถึง </a:t>
            </a:r>
            <a:r>
              <a:rPr lang="en-US" dirty="0"/>
              <a:t>m - 1</a:t>
            </a:r>
          </a:p>
        </p:txBody>
      </p:sp>
    </p:spTree>
    <p:extLst>
      <p:ext uri="{BB962C8B-B14F-4D97-AF65-F5344CB8AC3E}">
        <p14:creationId xmlns:p14="http://schemas.microsoft.com/office/powerpoint/2010/main" val="4138173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3124200" y="1450483"/>
            <a:ext cx="1981200" cy="123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สุ่มการเกิด </a:t>
            </a:r>
            <a:r>
              <a:rPr lang="en-US" sz="2000" dirty="0"/>
              <a:t>task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2886" y="3546524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Enqueue</a:t>
            </a:r>
            <a:r>
              <a:rPr lang="en-US" sz="2000" dirty="0"/>
              <a:t> task</a:t>
            </a:r>
          </a:p>
        </p:txBody>
      </p:sp>
      <p:cxnSp>
        <p:nvCxnSpPr>
          <p:cNvPr id="12" name="Elbow Connector 11"/>
          <p:cNvCxnSpPr>
            <a:stCxn id="9" idx="1"/>
            <a:endCxn id="10" idx="0"/>
          </p:cNvCxnSpPr>
          <p:nvPr/>
        </p:nvCxnSpPr>
        <p:spPr>
          <a:xfrm rot="10800000" flipV="1">
            <a:off x="2728686" y="2066726"/>
            <a:ext cx="395514" cy="1479797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0400" y="5965465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Dequeue</a:t>
            </a:r>
            <a:endParaRPr lang="en-US" sz="2000" dirty="0"/>
          </a:p>
        </p:txBody>
      </p:sp>
      <p:sp>
        <p:nvSpPr>
          <p:cNvPr id="14" name="Flowchart: Decision 13"/>
          <p:cNvSpPr/>
          <p:nvPr/>
        </p:nvSpPr>
        <p:spPr>
          <a:xfrm>
            <a:off x="4205516" y="3822717"/>
            <a:ext cx="2743199" cy="17933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Printer </a:t>
            </a:r>
            <a:r>
              <a:rPr lang="th-TH" sz="2000" dirty="0"/>
              <a:t>ว่าง และมี </a:t>
            </a:r>
            <a:r>
              <a:rPr lang="en-US" sz="2000" dirty="0"/>
              <a:t>task </a:t>
            </a:r>
            <a:r>
              <a:rPr lang="th-TH" sz="2000" dirty="0"/>
              <a:t>ใน </a:t>
            </a:r>
            <a:r>
              <a:rPr lang="en-US" sz="2000" dirty="0"/>
              <a:t>queue</a:t>
            </a:r>
          </a:p>
        </p:txBody>
      </p:sp>
      <p:cxnSp>
        <p:nvCxnSpPr>
          <p:cNvPr id="16" name="Elbow Connector 15"/>
          <p:cNvCxnSpPr>
            <a:stCxn id="14" idx="1"/>
            <a:endCxn id="13" idx="0"/>
          </p:cNvCxnSpPr>
          <p:nvPr/>
        </p:nvCxnSpPr>
        <p:spPr>
          <a:xfrm rot="10800000" flipV="1">
            <a:off x="3886202" y="4719396"/>
            <a:ext cx="319315" cy="124606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4" idx="0"/>
          </p:cNvCxnSpPr>
          <p:nvPr/>
        </p:nvCxnSpPr>
        <p:spPr>
          <a:xfrm>
            <a:off x="5105401" y="2066726"/>
            <a:ext cx="471715" cy="175599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4" idx="0"/>
          </p:cNvCxnSpPr>
          <p:nvPr/>
        </p:nvCxnSpPr>
        <p:spPr>
          <a:xfrm flipV="1">
            <a:off x="3414487" y="3822717"/>
            <a:ext cx="2162629" cy="5396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3200" y="15965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9906" y="1608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55465" y="43500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57800" y="5969094"/>
            <a:ext cx="16764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Append waiting time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0" y="5965464"/>
            <a:ext cx="16764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Printer starts new task</a:t>
            </a:r>
          </a:p>
        </p:txBody>
      </p:sp>
      <p:cxnSp>
        <p:nvCxnSpPr>
          <p:cNvPr id="29" name="Straight Arrow Connector 28"/>
          <p:cNvCxnSpPr>
            <a:stCxn id="13" idx="3"/>
            <a:endCxn id="27" idx="1"/>
          </p:cNvCxnSpPr>
          <p:nvPr/>
        </p:nvCxnSpPr>
        <p:spPr>
          <a:xfrm>
            <a:off x="4572000" y="6295619"/>
            <a:ext cx="685800" cy="362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>
          <a:xfrm flipV="1">
            <a:off x="6934200" y="6295617"/>
            <a:ext cx="685800" cy="363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20000" y="4383409"/>
            <a:ext cx="16764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Printer’s tick</a:t>
            </a:r>
          </a:p>
        </p:txBody>
      </p:sp>
      <p:cxnSp>
        <p:nvCxnSpPr>
          <p:cNvPr id="37" name="Straight Arrow Connector 36"/>
          <p:cNvCxnSpPr>
            <a:stCxn id="28" idx="0"/>
            <a:endCxn id="36" idx="2"/>
          </p:cNvCxnSpPr>
          <p:nvPr/>
        </p:nvCxnSpPr>
        <p:spPr>
          <a:xfrm flipV="1">
            <a:off x="8458200" y="5043715"/>
            <a:ext cx="0" cy="92174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36" idx="1"/>
          </p:cNvCxnSpPr>
          <p:nvPr/>
        </p:nvCxnSpPr>
        <p:spPr>
          <a:xfrm flipV="1">
            <a:off x="6948714" y="4713562"/>
            <a:ext cx="671286" cy="58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4200" y="4327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39994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Printer’s tick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6705600" y="1255940"/>
            <a:ext cx="1981200" cy="123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มี </a:t>
            </a:r>
            <a:r>
              <a:rPr lang="en-US" sz="2000" dirty="0"/>
              <a:t>task </a:t>
            </a:r>
            <a:r>
              <a:rPr lang="th-TH" sz="2000" dirty="0"/>
              <a:t>อยู่ </a:t>
            </a:r>
            <a:r>
              <a:rPr lang="en-US" sz="2000" dirty="0"/>
              <a:t>(</a:t>
            </a:r>
            <a:r>
              <a:rPr lang="th-TH" sz="2000" dirty="0"/>
              <a:t>ทำงานอยู่</a:t>
            </a:r>
            <a:r>
              <a:rPr lang="en-US" sz="2000" dirty="0"/>
              <a:t>)</a:t>
            </a:r>
            <a:r>
              <a:rPr lang="th-TH" sz="2000" dirty="0"/>
              <a:t>?</a:t>
            </a:r>
            <a:endParaRPr lang="en-US" sz="2000" dirty="0"/>
          </a:p>
        </p:txBody>
      </p:sp>
      <p:cxnSp>
        <p:nvCxnSpPr>
          <p:cNvPr id="5" name="Elbow Connector 4"/>
          <p:cNvCxnSpPr>
            <a:stCxn id="4" idx="1"/>
            <a:endCxn id="12" idx="0"/>
          </p:cNvCxnSpPr>
          <p:nvPr/>
        </p:nvCxnSpPr>
        <p:spPr>
          <a:xfrm rot="10800000" flipV="1">
            <a:off x="6310086" y="1872183"/>
            <a:ext cx="395514" cy="93791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24286" y="2810102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ลดเวลาที่เหลือ</a:t>
            </a:r>
            <a:endParaRPr lang="en-US" sz="20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319485" y="4257902"/>
            <a:ext cx="1981200" cy="12324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เวลาที่เหลือ </a:t>
            </a:r>
            <a:r>
              <a:rPr lang="en-US" sz="2000" dirty="0"/>
              <a:t>&lt;= 0 ?</a:t>
            </a:r>
          </a:p>
        </p:txBody>
      </p:sp>
      <p:cxnSp>
        <p:nvCxnSpPr>
          <p:cNvPr id="15" name="Straight Arrow Connector 14"/>
          <p:cNvCxnSpPr>
            <a:stCxn id="12" idx="2"/>
            <a:endCxn id="14" idx="0"/>
          </p:cNvCxnSpPr>
          <p:nvPr/>
        </p:nvCxnSpPr>
        <p:spPr>
          <a:xfrm flipH="1">
            <a:off x="6310086" y="3470409"/>
            <a:ext cx="1" cy="78749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35485" y="14691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2" name="Elbow Connector 21"/>
          <p:cNvCxnSpPr>
            <a:stCxn id="14" idx="1"/>
            <a:endCxn id="23" idx="0"/>
          </p:cNvCxnSpPr>
          <p:nvPr/>
        </p:nvCxnSpPr>
        <p:spPr>
          <a:xfrm rot="10800000" flipV="1">
            <a:off x="4572002" y="4874145"/>
            <a:ext cx="747485" cy="109494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86200" y="5969094"/>
            <a:ext cx="1371600" cy="66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 </a:t>
            </a:r>
            <a:r>
              <a:rPr lang="th-TH" sz="2000" dirty="0"/>
              <a:t>ปัจจุบัน </a:t>
            </a:r>
            <a:r>
              <a:rPr lang="en-US" sz="2000" dirty="0"/>
              <a:t>= None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6194" y="45048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25765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 class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21047" r="40000" b="42381"/>
          <a:stretch/>
        </p:blipFill>
        <p:spPr>
          <a:xfrm>
            <a:off x="2743201" y="1600200"/>
            <a:ext cx="66008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7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32476" r="47500" b="40095"/>
          <a:stretch/>
        </p:blipFill>
        <p:spPr>
          <a:xfrm>
            <a:off x="3505201" y="1828800"/>
            <a:ext cx="5384799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46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th-TH"/>
              <a:t>และ</a:t>
            </a:r>
            <a:r>
              <a:rPr lang="en-US"/>
              <a:t> </a:t>
            </a:r>
            <a:r>
              <a:rPr lang="th-TH" dirty="0"/>
              <a:t>สุ่มการเกิด </a:t>
            </a:r>
            <a:r>
              <a:rPr lang="en-US" dirty="0"/>
              <a:t>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0" t="20285" r="33334" b="24095"/>
          <a:stretch/>
        </p:blipFill>
        <p:spPr>
          <a:xfrm>
            <a:off x="3124200" y="1295400"/>
            <a:ext cx="62484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6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Anagram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2 </a:t>
            </a:r>
            <a:r>
              <a:rPr lang="th-TH" dirty="0"/>
              <a:t>ตัวประกอบด้วยชุดตัวอักษรเดียวกันหรือไม่</a:t>
            </a:r>
          </a:p>
          <a:p>
            <a:r>
              <a:rPr lang="en-US" dirty="0"/>
              <a:t>heart </a:t>
            </a:r>
            <a:r>
              <a:rPr lang="th-TH" dirty="0"/>
              <a:t>กับ </a:t>
            </a:r>
            <a:r>
              <a:rPr lang="en-US" dirty="0"/>
              <a:t>earth </a:t>
            </a:r>
            <a:r>
              <a:rPr lang="en-US" dirty="0">
                <a:sym typeface="Wingdings" pitchFamily="2" charset="2"/>
              </a:rPr>
              <a:t> true</a:t>
            </a:r>
          </a:p>
          <a:p>
            <a:r>
              <a:rPr lang="en-US" dirty="0">
                <a:sym typeface="Wingdings" pitchFamily="2" charset="2"/>
              </a:rPr>
              <a:t>python </a:t>
            </a:r>
            <a:r>
              <a:rPr lang="th-TH" dirty="0">
                <a:sym typeface="Wingdings" pitchFamily="2" charset="2"/>
              </a:rPr>
              <a:t>กับ </a:t>
            </a:r>
            <a:r>
              <a:rPr lang="en-US" dirty="0" err="1">
                <a:sym typeface="Wingdings" pitchFamily="2" charset="2"/>
              </a:rPr>
              <a:t>typhon</a:t>
            </a:r>
            <a:r>
              <a:rPr lang="en-US" dirty="0">
                <a:sym typeface="Wingdings" pitchFamily="2" charset="2"/>
              </a:rPr>
              <a:t>  true</a:t>
            </a:r>
          </a:p>
          <a:p>
            <a:r>
              <a:rPr lang="th-TH" dirty="0">
                <a:sym typeface="Wingdings" pitchFamily="2" charset="2"/>
              </a:rPr>
              <a:t>แก้ปัญหาได้หลายวิธี </a:t>
            </a:r>
            <a:r>
              <a:rPr lang="en-US" dirty="0">
                <a:sym typeface="Wingdings" pitchFamily="2" charset="2"/>
              </a:rPr>
              <a:t>O </a:t>
            </a:r>
            <a:r>
              <a:rPr lang="th-TH" dirty="0">
                <a:sym typeface="Wingdings" pitchFamily="2" charset="2"/>
              </a:rPr>
              <a:t>ต่างกัน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ทดสอบทุกคู่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718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971800" y="448056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581400" y="3276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32766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86200" y="32766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3276600"/>
            <a:ext cx="3048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32766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34400" y="3581401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เปรียบเทียบ </a:t>
            </a:r>
            <a:r>
              <a:rPr lang="en-US" sz="2400" dirty="0"/>
              <a:t>n </a:t>
            </a:r>
            <a:r>
              <a:rPr lang="th-TH" sz="2400" dirty="0"/>
              <a:t>ครั้ง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9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ทดสอบทุกคู่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718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62328"/>
              </p:ext>
            </p:extLst>
          </p:nvPr>
        </p:nvGraphicFramePr>
        <p:xfrm>
          <a:off x="2971800" y="448056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648200" y="3276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32766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53000" y="32766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4401" y="350296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เปรียบเทียบ </a:t>
            </a:r>
            <a:r>
              <a:rPr lang="en-US" sz="2400" dirty="0"/>
              <a:t>n-1 </a:t>
            </a:r>
            <a:r>
              <a:rPr lang="th-TH" sz="2400" dirty="0"/>
              <a:t>ครั้ง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67448" y="3246636"/>
            <a:ext cx="898301" cy="1067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ทดสอบทุกคู่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71800" y="27432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71914"/>
              </p:ext>
            </p:extLst>
          </p:nvPr>
        </p:nvGraphicFramePr>
        <p:xfrm>
          <a:off x="2971800" y="448056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019800" y="3276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72200" y="32766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42457" y="3276600"/>
            <a:ext cx="95303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34401" y="350296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เปรียบเทียบ </a:t>
            </a:r>
            <a:r>
              <a:rPr lang="en-US" sz="2400" dirty="0"/>
              <a:t>n-2 </a:t>
            </a:r>
            <a:r>
              <a:rPr lang="th-TH" sz="2400" dirty="0"/>
              <a:t>ครั้ง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1695</Words>
  <Application>Microsoft Office PowerPoint</Application>
  <PresentationFormat>Widescreen</PresentationFormat>
  <Paragraphs>655</Paragraphs>
  <Slides>56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Angsana New</vt:lpstr>
      <vt:lpstr>Arial</vt:lpstr>
      <vt:lpstr>Calibri</vt:lpstr>
      <vt:lpstr>Calibri Light</vt:lpstr>
      <vt:lpstr>Cordia New</vt:lpstr>
      <vt:lpstr>MathJax_Main</vt:lpstr>
      <vt:lpstr>MathJax_Math-italic</vt:lpstr>
      <vt:lpstr>Wingdings</vt:lpstr>
      <vt:lpstr>Office Theme</vt:lpstr>
      <vt:lpstr>Big Oh</vt:lpstr>
      <vt:lpstr>Big Oh คืออะไร</vt:lpstr>
      <vt:lpstr>ชื่อเรียก</vt:lpstr>
      <vt:lpstr>กราฟอัตราการโต</vt:lpstr>
      <vt:lpstr>Big Oh สำคัญอย่างไร?</vt:lpstr>
      <vt:lpstr>Anagram detection</vt:lpstr>
      <vt:lpstr>Check off</vt:lpstr>
      <vt:lpstr>Check off</vt:lpstr>
      <vt:lpstr>Check off</vt:lpstr>
      <vt:lpstr>Check off</vt:lpstr>
      <vt:lpstr>Sort &amp; compare</vt:lpstr>
      <vt:lpstr>Sort &amp; compare</vt:lpstr>
      <vt:lpstr>Sort &amp; compare</vt:lpstr>
      <vt:lpstr>Count &amp; compare</vt:lpstr>
      <vt:lpstr>Count &amp; compare</vt:lpstr>
      <vt:lpstr>Count &amp; compare</vt:lpstr>
      <vt:lpstr>Count &amp; compare</vt:lpstr>
      <vt:lpstr>Count &amp; compare</vt:lpstr>
      <vt:lpstr>Count &amp; compare</vt:lpstr>
      <vt:lpstr>แบบฝึกหัด</vt:lpstr>
      <vt:lpstr>List</vt:lpstr>
      <vt:lpstr>Dictionary</vt:lpstr>
      <vt:lpstr>Linear structure</vt:lpstr>
      <vt:lpstr>Linear structure คือ?</vt:lpstr>
      <vt:lpstr>Stack</vt:lpstr>
      <vt:lpstr>Stack ADT</vt:lpstr>
      <vt:lpstr>Stack ADT</vt:lpstr>
      <vt:lpstr>Stack’s implementation</vt:lpstr>
      <vt:lpstr>การใช้งาน stack</vt:lpstr>
      <vt:lpstr>Stack in action</vt:lpstr>
      <vt:lpstr>Balanced parentheses</vt:lpstr>
      <vt:lpstr>Implementation</vt:lpstr>
      <vt:lpstr>Balanced symbols</vt:lpstr>
      <vt:lpstr>Implementation</vt:lpstr>
      <vt:lpstr>แปลงเลขฐาน 2</vt:lpstr>
      <vt:lpstr>แปลงเลขฐาน 2</vt:lpstr>
      <vt:lpstr>Implementation</vt:lpstr>
      <vt:lpstr>แปลงเลขฐานอื่นๆ</vt:lpstr>
      <vt:lpstr>Queue</vt:lpstr>
      <vt:lpstr>Queue ADT</vt:lpstr>
      <vt:lpstr>Queue ADT</vt:lpstr>
      <vt:lpstr>Queue’s implementation</vt:lpstr>
      <vt:lpstr>Queue in action</vt:lpstr>
      <vt:lpstr>Hot potato</vt:lpstr>
      <vt:lpstr>คิดแบบ queue</vt:lpstr>
      <vt:lpstr>Implementation</vt:lpstr>
      <vt:lpstr>Printing task</vt:lpstr>
      <vt:lpstr>Printer class</vt:lpstr>
      <vt:lpstr>Task class</vt:lpstr>
      <vt:lpstr>Functions</vt:lpstr>
      <vt:lpstr>Random</vt:lpstr>
      <vt:lpstr>Simulation</vt:lpstr>
      <vt:lpstr>Printer’s tick</vt:lpstr>
      <vt:lpstr>Printer class implementation</vt:lpstr>
      <vt:lpstr>Task class implementation</vt:lpstr>
      <vt:lpstr>Simulation และ สุ่มการเกิด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Oh</dc:title>
  <dc:creator>Fu</dc:creator>
  <cp:lastModifiedBy>Fu</cp:lastModifiedBy>
  <cp:revision>9</cp:revision>
  <dcterms:created xsi:type="dcterms:W3CDTF">2016-07-27T13:19:37Z</dcterms:created>
  <dcterms:modified xsi:type="dcterms:W3CDTF">2016-08-29T09:30:21Z</dcterms:modified>
</cp:coreProperties>
</file>